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5"/>
  </p:notesMasterIdLst>
  <p:sldIdLst>
    <p:sldId id="256" r:id="rId5"/>
    <p:sldId id="2147482723" r:id="rId6"/>
    <p:sldId id="258" r:id="rId7"/>
    <p:sldId id="261" r:id="rId8"/>
    <p:sldId id="262" r:id="rId9"/>
    <p:sldId id="263" r:id="rId10"/>
    <p:sldId id="322" r:id="rId11"/>
    <p:sldId id="268" r:id="rId12"/>
    <p:sldId id="323" r:id="rId13"/>
    <p:sldId id="324" r:id="rId14"/>
    <p:sldId id="325" r:id="rId15"/>
    <p:sldId id="338" r:id="rId16"/>
    <p:sldId id="326" r:id="rId17"/>
    <p:sldId id="273" r:id="rId18"/>
    <p:sldId id="379" r:id="rId19"/>
    <p:sldId id="266" r:id="rId20"/>
    <p:sldId id="302" r:id="rId21"/>
    <p:sldId id="303" r:id="rId22"/>
    <p:sldId id="304" r:id="rId23"/>
    <p:sldId id="305" r:id="rId24"/>
    <p:sldId id="2147482715" r:id="rId25"/>
    <p:sldId id="2147482716" r:id="rId26"/>
    <p:sldId id="2147482717" r:id="rId27"/>
    <p:sldId id="2147482718" r:id="rId28"/>
    <p:sldId id="2147482719" r:id="rId29"/>
    <p:sldId id="2147482720" r:id="rId30"/>
    <p:sldId id="545" r:id="rId31"/>
    <p:sldId id="2147482684" r:id="rId32"/>
    <p:sldId id="308" r:id="rId33"/>
    <p:sldId id="309" r:id="rId34"/>
    <p:sldId id="314" r:id="rId35"/>
    <p:sldId id="310" r:id="rId36"/>
    <p:sldId id="2147482722" r:id="rId37"/>
    <p:sldId id="275" r:id="rId38"/>
    <p:sldId id="276" r:id="rId39"/>
    <p:sldId id="2147482693" r:id="rId40"/>
    <p:sldId id="328" r:id="rId41"/>
    <p:sldId id="329" r:id="rId42"/>
    <p:sldId id="380" r:id="rId43"/>
    <p:sldId id="381" r:id="rId44"/>
    <p:sldId id="382" r:id="rId45"/>
    <p:sldId id="330" r:id="rId46"/>
    <p:sldId id="279" r:id="rId47"/>
    <p:sldId id="280" r:id="rId48"/>
    <p:sldId id="281" r:id="rId49"/>
    <p:sldId id="282" r:id="rId50"/>
    <p:sldId id="389" r:id="rId51"/>
    <p:sldId id="2147482710" r:id="rId52"/>
    <p:sldId id="391" r:id="rId53"/>
    <p:sldId id="390" r:id="rId54"/>
    <p:sldId id="506" r:id="rId55"/>
    <p:sldId id="392" r:id="rId56"/>
    <p:sldId id="393" r:id="rId57"/>
    <p:sldId id="394" r:id="rId58"/>
    <p:sldId id="503" r:id="rId59"/>
    <p:sldId id="395" r:id="rId60"/>
    <p:sldId id="401" r:id="rId61"/>
    <p:sldId id="400" r:id="rId62"/>
    <p:sldId id="399" r:id="rId63"/>
    <p:sldId id="493" r:id="rId64"/>
    <p:sldId id="398" r:id="rId65"/>
    <p:sldId id="397" r:id="rId66"/>
    <p:sldId id="513" r:id="rId67"/>
    <p:sldId id="2147482699" r:id="rId68"/>
    <p:sldId id="2147482714" r:id="rId69"/>
    <p:sldId id="459" r:id="rId70"/>
    <p:sldId id="460" r:id="rId71"/>
    <p:sldId id="461" r:id="rId72"/>
    <p:sldId id="468" r:id="rId73"/>
    <p:sldId id="469" r:id="rId74"/>
    <p:sldId id="471" r:id="rId75"/>
    <p:sldId id="470" r:id="rId76"/>
    <p:sldId id="475" r:id="rId77"/>
    <p:sldId id="495" r:id="rId78"/>
    <p:sldId id="502" r:id="rId79"/>
    <p:sldId id="501" r:id="rId80"/>
    <p:sldId id="508" r:id="rId81"/>
    <p:sldId id="509" r:id="rId82"/>
    <p:sldId id="515" r:id="rId83"/>
    <p:sldId id="500" r:id="rId84"/>
    <p:sldId id="499" r:id="rId85"/>
    <p:sldId id="498" r:id="rId86"/>
    <p:sldId id="505" r:id="rId87"/>
    <p:sldId id="504" r:id="rId88"/>
    <p:sldId id="530" r:id="rId89"/>
    <p:sldId id="517" r:id="rId90"/>
    <p:sldId id="494" r:id="rId91"/>
    <p:sldId id="516" r:id="rId92"/>
    <p:sldId id="512" r:id="rId93"/>
    <p:sldId id="2147482694" r:id="rId94"/>
    <p:sldId id="529" r:id="rId95"/>
    <p:sldId id="2147482700" r:id="rId96"/>
    <p:sldId id="2147482726" r:id="rId97"/>
    <p:sldId id="510" r:id="rId98"/>
    <p:sldId id="283" r:id="rId99"/>
    <p:sldId id="284" r:id="rId100"/>
    <p:sldId id="286" r:id="rId101"/>
    <p:sldId id="287" r:id="rId102"/>
    <p:sldId id="288" r:id="rId103"/>
    <p:sldId id="290" r:id="rId104"/>
    <p:sldId id="285" r:id="rId105"/>
    <p:sldId id="519" r:id="rId106"/>
    <p:sldId id="2147482711" r:id="rId107"/>
    <p:sldId id="524" r:id="rId108"/>
    <p:sldId id="520" r:id="rId109"/>
    <p:sldId id="522" r:id="rId110"/>
    <p:sldId id="525" r:id="rId111"/>
    <p:sldId id="523" r:id="rId112"/>
    <p:sldId id="521" r:id="rId113"/>
    <p:sldId id="526" r:id="rId114"/>
    <p:sldId id="2147482702" r:id="rId115"/>
    <p:sldId id="291" r:id="rId116"/>
    <p:sldId id="293" r:id="rId117"/>
    <p:sldId id="331" r:id="rId118"/>
    <p:sldId id="332" r:id="rId119"/>
    <p:sldId id="333" r:id="rId120"/>
    <p:sldId id="337" r:id="rId121"/>
    <p:sldId id="296" r:id="rId122"/>
    <p:sldId id="297" r:id="rId123"/>
    <p:sldId id="298" r:id="rId124"/>
    <p:sldId id="535" r:id="rId125"/>
    <p:sldId id="2147482712" r:id="rId126"/>
    <p:sldId id="539" r:id="rId127"/>
    <p:sldId id="538" r:id="rId128"/>
    <p:sldId id="531" r:id="rId129"/>
    <p:sldId id="534" r:id="rId130"/>
    <p:sldId id="537" r:id="rId131"/>
    <p:sldId id="533" r:id="rId132"/>
    <p:sldId id="532" r:id="rId133"/>
    <p:sldId id="2147482721" r:id="rId134"/>
    <p:sldId id="299" r:id="rId135"/>
    <p:sldId id="300" r:id="rId136"/>
    <p:sldId id="301" r:id="rId137"/>
    <p:sldId id="2147482696" r:id="rId138"/>
    <p:sldId id="2147482713" r:id="rId139"/>
    <p:sldId id="2147482697" r:id="rId140"/>
    <p:sldId id="2147482698" r:id="rId141"/>
    <p:sldId id="542" r:id="rId142"/>
    <p:sldId id="2147482695" r:id="rId143"/>
    <p:sldId id="2147482703" r:id="rId144"/>
    <p:sldId id="2147482704" r:id="rId145"/>
    <p:sldId id="2147482706" r:id="rId146"/>
    <p:sldId id="2147482705" r:id="rId147"/>
    <p:sldId id="540" r:id="rId148"/>
    <p:sldId id="541" r:id="rId149"/>
    <p:sldId id="2147482707" r:id="rId150"/>
    <p:sldId id="2147482708" r:id="rId151"/>
    <p:sldId id="2147482709" r:id="rId152"/>
    <p:sldId id="2147482724" r:id="rId153"/>
    <p:sldId id="2147482725" r:id="rId15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72" userDrawn="1">
          <p15:clr>
            <a:srgbClr val="A4A3A4"/>
          </p15:clr>
        </p15:guide>
        <p15:guide id="2" pos="966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aniova Monika" initials="TM" lastIdx="1" clrIdx="0">
    <p:extLst>
      <p:ext uri="{19B8F6BF-5375-455C-9EA6-DF929625EA0E}">
        <p15:presenceInfo xmlns:p15="http://schemas.microsoft.com/office/powerpoint/2012/main" userId="S-1-5-21-299502267-1214440339-1801674531-346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98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9" autoAdjust="0"/>
    <p:restoredTop sz="86977" autoAdjust="0"/>
  </p:normalViewPr>
  <p:slideViewPr>
    <p:cSldViewPr snapToGrid="0">
      <p:cViewPr varScale="1">
        <p:scale>
          <a:sx n="65" d="100"/>
          <a:sy n="65" d="100"/>
        </p:scale>
        <p:origin x="780" y="60"/>
      </p:cViewPr>
      <p:guideLst>
        <p:guide orient="horz" pos="3172"/>
        <p:guide pos="9661"/>
      </p:guideLst>
    </p:cSldViewPr>
  </p:slideViewPr>
  <p:notesTextViewPr>
    <p:cViewPr>
      <p:scale>
        <a:sx n="1" d="1"/>
        <a:sy n="1" d="1"/>
      </p:scale>
      <p:origin x="0" y="0"/>
    </p:cViewPr>
  </p:notesTextViewPr>
  <p:sorterViewPr>
    <p:cViewPr varScale="1">
      <p:scale>
        <a:sx n="100" d="100"/>
        <a:sy n="100" d="100"/>
      </p:scale>
      <p:origin x="0" y="-13825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tableStyles" Target="tableStyle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commentAuthors" Target="commen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9-21T16:45:05.643" idx="1">
    <p:pos x="11547" y="592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b="0" i="0">
                <a:latin typeface="Arial" panose="020B0604020202020204" pitchFamily="34" charset="0"/>
              </a:defRPr>
            </a:lvl1pPr>
          </a:lstStyle>
          <a:p>
            <a:fld id="{B7268E1E-0E44-426D-905E-8AD9B19D2182}" type="datetimeFigureOut">
              <a:rPr lang="cs-CZ" smtClean="0"/>
              <a:pPr/>
              <a:t>08.10.2025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871B2431-D351-4C6E-A3CF-9DFAC0E3E050}" type="slidenum">
              <a:rPr lang="cs-CZ" smtClean="0"/>
              <a:pPr/>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2290763" y="512763"/>
            <a:ext cx="4562475" cy="256698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871B2431-D351-4C6E-A3CF-9DFAC0E3E050}" type="slidenum">
              <a:rPr lang="cs-CZ" smtClean="0"/>
              <a:pPr/>
              <a:t>5</a:t>
            </a:fld>
            <a:endParaRPr lang="cs-CZ"/>
          </a:p>
        </p:txBody>
      </p:sp>
    </p:spTree>
    <p:extLst>
      <p:ext uri="{BB962C8B-B14F-4D97-AF65-F5344CB8AC3E}">
        <p14:creationId xmlns:p14="http://schemas.microsoft.com/office/powerpoint/2010/main" val="1207796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871B2431-D351-4C6E-A3CF-9DFAC0E3E050}" type="slidenum">
              <a:rPr lang="cs-CZ" smtClean="0"/>
              <a:pPr/>
              <a:t>44</a:t>
            </a:fld>
            <a:endParaRPr lang="cs-CZ"/>
          </a:p>
        </p:txBody>
      </p:sp>
    </p:spTree>
    <p:extLst>
      <p:ext uri="{BB962C8B-B14F-4D97-AF65-F5344CB8AC3E}">
        <p14:creationId xmlns:p14="http://schemas.microsoft.com/office/powerpoint/2010/main" val="6112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871B2431-D351-4C6E-A3CF-9DFAC0E3E050}" type="slidenum">
              <a:rPr lang="cs-CZ" smtClean="0"/>
              <a:pPr/>
              <a:t>45</a:t>
            </a:fld>
            <a:endParaRPr lang="cs-CZ"/>
          </a:p>
        </p:txBody>
      </p:sp>
    </p:spTree>
    <p:extLst>
      <p:ext uri="{BB962C8B-B14F-4D97-AF65-F5344CB8AC3E}">
        <p14:creationId xmlns:p14="http://schemas.microsoft.com/office/powerpoint/2010/main" val="114387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Arial" panose="020B0604020202020204" pitchFamily="34" charset="0"/>
              </a:rPr>
              <a:t>Please adapt to national guidelines in your </a:t>
            </a:r>
            <a:r>
              <a:rPr lang="en-US" err="1">
                <a:ea typeface="Calibri"/>
                <a:cs typeface="Arial" panose="020B0604020202020204" pitchFamily="34" charset="0"/>
              </a:rPr>
              <a:t>contry</a:t>
            </a:r>
            <a:r>
              <a:rPr lang="en-US">
                <a:ea typeface="Calibri"/>
                <a:cs typeface="Arial" panose="020B0604020202020204" pitchFamily="34" charset="0"/>
              </a:rPr>
              <a:t>!</a:t>
            </a:r>
          </a:p>
        </p:txBody>
      </p:sp>
      <p:sp>
        <p:nvSpPr>
          <p:cNvPr id="4" name="Slide Number Placeholder 3"/>
          <p:cNvSpPr>
            <a:spLocks noGrp="1"/>
          </p:cNvSpPr>
          <p:nvPr>
            <p:ph type="sldNum" sz="quarter" idx="5"/>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423393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2499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5239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46730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35048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8631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2151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8049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34572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99225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97747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81899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48144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67454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57200" indent="-228600"/>
            <a:endParaRPr lang="en-US" dirty="0"/>
          </a:p>
          <a:p>
            <a:endParaRPr lang="en-US" dirty="0">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0336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78d0f37034_1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278d0f37034_1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278d0f37034_1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60</a:t>
            </a:fld>
            <a:endParaRPr/>
          </a:p>
        </p:txBody>
      </p:sp>
    </p:spTree>
    <p:extLst>
      <p:ext uri="{BB962C8B-B14F-4D97-AF65-F5344CB8AC3E}">
        <p14:creationId xmlns:p14="http://schemas.microsoft.com/office/powerpoint/2010/main" val="2204907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11347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23053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18843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a:effectLst/>
                <a:latin typeface="Arial" panose="020B0604020202020204" pitchFamily="34" charset="0"/>
                <a:ea typeface="Aptos" panose="020B0004020202020204" pitchFamily="34" charset="0"/>
                <a:cs typeface="Arial" panose="020B0604020202020204" pitchFamily="34" charset="0"/>
              </a:rPr>
              <a:t>Food literacy can significantly improve individual and public health by empowering people to make informed dietary choices that promote well-being and food systems sustainability</a:t>
            </a:r>
            <a:endParaRPr lang="en-AU" b="1" i="1"/>
          </a:p>
          <a:p>
            <a:endParaRPr lang="en-BE"/>
          </a:p>
        </p:txBody>
      </p:sp>
      <p:sp>
        <p:nvSpPr>
          <p:cNvPr id="4" name="Slide Number Placeholder 3"/>
          <p:cNvSpPr>
            <a:spLocks noGrp="1"/>
          </p:cNvSpPr>
          <p:nvPr>
            <p:ph type="sldNum" sz="quarter" idx="5"/>
          </p:nvPr>
        </p:nvSpPr>
        <p:spPr/>
        <p:txBody>
          <a:bodyPr/>
          <a:lstStyle/>
          <a:p>
            <a:fld id="{D08CD069-04BA-6F40-AF62-D6A43EE455C3}" type="slidenum">
              <a:rPr lang="en-IT" smtClean="0"/>
              <a:t>9</a:t>
            </a:fld>
            <a:endParaRPr lang="en-IT"/>
          </a:p>
        </p:txBody>
      </p:sp>
    </p:spTree>
    <p:extLst>
      <p:ext uri="{BB962C8B-B14F-4D97-AF65-F5344CB8AC3E}">
        <p14:creationId xmlns:p14="http://schemas.microsoft.com/office/powerpoint/2010/main" val="1807415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86766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63324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1311766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3715415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extLst>
      <p:ext uri="{BB962C8B-B14F-4D97-AF65-F5344CB8AC3E}">
        <p14:creationId xmlns:p14="http://schemas.microsoft.com/office/powerpoint/2010/main" val="1809828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extLst>
      <p:ext uri="{BB962C8B-B14F-4D97-AF65-F5344CB8AC3E}">
        <p14:creationId xmlns:p14="http://schemas.microsoft.com/office/powerpoint/2010/main" val="2854683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extLst>
      <p:ext uri="{BB962C8B-B14F-4D97-AF65-F5344CB8AC3E}">
        <p14:creationId xmlns:p14="http://schemas.microsoft.com/office/powerpoint/2010/main" val="3951063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extLst>
      <p:ext uri="{BB962C8B-B14F-4D97-AF65-F5344CB8AC3E}">
        <p14:creationId xmlns:p14="http://schemas.microsoft.com/office/powerpoint/2010/main" val="2944199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extLst>
      <p:ext uri="{BB962C8B-B14F-4D97-AF65-F5344CB8AC3E}">
        <p14:creationId xmlns:p14="http://schemas.microsoft.com/office/powerpoint/2010/main" val="689420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5" name="Google Shape;9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253404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a:effectLst/>
                <a:latin typeface="Arial" panose="020B0604020202020204" pitchFamily="34" charset="0"/>
                <a:ea typeface="Aptos" panose="020B0004020202020204" pitchFamily="34" charset="0"/>
                <a:cs typeface="Arial" panose="020B0604020202020204" pitchFamily="34" charset="0"/>
              </a:rPr>
              <a:t>Food literate citizens understand the ecological and ethical consequences of intensive food production and can make choices that support sustainable food systems. </a:t>
            </a:r>
            <a:endParaRPr lang="en-AU" b="1" i="1"/>
          </a:p>
          <a:p>
            <a:endParaRPr lang="en-BE"/>
          </a:p>
        </p:txBody>
      </p:sp>
      <p:sp>
        <p:nvSpPr>
          <p:cNvPr id="4" name="Slide Number Placeholder 3"/>
          <p:cNvSpPr>
            <a:spLocks noGrp="1"/>
          </p:cNvSpPr>
          <p:nvPr>
            <p:ph type="sldNum" sz="quarter" idx="5"/>
          </p:nvPr>
        </p:nvSpPr>
        <p:spPr/>
        <p:txBody>
          <a:bodyPr/>
          <a:lstStyle/>
          <a:p>
            <a:fld id="{D08CD069-04BA-6F40-AF62-D6A43EE455C3}" type="slidenum">
              <a:rPr lang="en-IT" smtClean="0"/>
              <a:t>10</a:t>
            </a:fld>
            <a:endParaRPr lang="en-IT"/>
          </a:p>
        </p:txBody>
      </p:sp>
    </p:spTree>
    <p:extLst>
      <p:ext uri="{BB962C8B-B14F-4D97-AF65-F5344CB8AC3E}">
        <p14:creationId xmlns:p14="http://schemas.microsoft.com/office/powerpoint/2010/main" val="3862188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29005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25518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25861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82554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12269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6195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70607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01332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50395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407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a:t>Society</a:t>
            </a:r>
          </a:p>
          <a:p>
            <a:endParaRPr lang="en-US" sz="1200">
              <a:effectLst/>
              <a:latin typeface="Arial" panose="020B0604020202020204" pitchFamily="34" charset="0"/>
              <a:ea typeface="Aptos" panose="020B0004020202020204" pitchFamily="34" charset="0"/>
              <a:cs typeface="Arial" panose="020B0604020202020204" pitchFamily="34" charset="0"/>
            </a:endParaRPr>
          </a:p>
          <a:p>
            <a:r>
              <a:rPr lang="en-US" sz="1200">
                <a:effectLst/>
                <a:latin typeface="Arial" panose="020B0604020202020204" pitchFamily="34" charset="0"/>
                <a:ea typeface="Aptos" panose="020B0004020202020204" pitchFamily="34" charset="0"/>
                <a:cs typeface="Arial" panose="020B0604020202020204" pitchFamily="34" charset="0"/>
              </a:rPr>
              <a:t>Food literacy can help create fairer and more equitable food systems by empowering individuals and communities to make choices that support food production and distribution practices that are safe and fair for all.</a:t>
            </a:r>
          </a:p>
          <a:p>
            <a:endParaRPr lang="en-US" sz="1200">
              <a:effectLst/>
              <a:latin typeface="Arial" panose="020B0604020202020204" pitchFamily="34" charset="0"/>
            </a:endParaRPr>
          </a:p>
          <a:p>
            <a:r>
              <a:rPr lang="en-US" b="1"/>
              <a:t>Economy</a:t>
            </a:r>
          </a:p>
          <a:p>
            <a:endParaRPr lang="en-US" sz="1200">
              <a:effectLst/>
              <a:latin typeface="Arial" panose="020B0604020202020204" pitchFamily="34" charset="0"/>
              <a:ea typeface="Aptos" panose="020B0004020202020204" pitchFamily="34" charset="0"/>
              <a:cs typeface="Arial" panose="020B0604020202020204" pitchFamily="34" charset="0"/>
            </a:endParaRPr>
          </a:p>
          <a:p>
            <a:r>
              <a:rPr lang="en-US" sz="1200">
                <a:effectLst/>
                <a:latin typeface="Arial" panose="020B0604020202020204" pitchFamily="34" charset="0"/>
                <a:ea typeface="Aptos" panose="020B0004020202020204" pitchFamily="34" charset="0"/>
                <a:cs typeface="Arial" panose="020B0604020202020204" pitchFamily="34" charset="0"/>
              </a:rPr>
              <a:t>Food literate citizens understand the true cost of food - including the environmental impacts, potential health care expenses, and lost productivity – and therefore can drive demand for more sustainable production and consumption patterns</a:t>
            </a:r>
            <a:endParaRPr lang="en-AU" b="1" i="1"/>
          </a:p>
          <a:p>
            <a:endParaRPr lang="en-AU" b="1" i="1"/>
          </a:p>
          <a:p>
            <a:endParaRPr lang="en-BE"/>
          </a:p>
        </p:txBody>
      </p:sp>
      <p:sp>
        <p:nvSpPr>
          <p:cNvPr id="4" name="Slide Number Placeholder 3"/>
          <p:cNvSpPr>
            <a:spLocks noGrp="1"/>
          </p:cNvSpPr>
          <p:nvPr>
            <p:ph type="sldNum" sz="quarter" idx="5"/>
          </p:nvPr>
        </p:nvSpPr>
        <p:spPr/>
        <p:txBody>
          <a:bodyPr/>
          <a:lstStyle/>
          <a:p>
            <a:fld id="{D08CD069-04BA-6F40-AF62-D6A43EE455C3}" type="slidenum">
              <a:rPr lang="en-IT" smtClean="0"/>
              <a:t>11</a:t>
            </a:fld>
            <a:endParaRPr lang="en-IT"/>
          </a:p>
        </p:txBody>
      </p:sp>
    </p:spTree>
    <p:extLst>
      <p:ext uri="{BB962C8B-B14F-4D97-AF65-F5344CB8AC3E}">
        <p14:creationId xmlns:p14="http://schemas.microsoft.com/office/powerpoint/2010/main" val="2418943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31305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17950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09458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071224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265450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77106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B8580-E196-ECCE-FA57-05F853A54A3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4647B3-D2B4-8F1C-275C-20162E32EE2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C605482-B104-5F47-3C45-D9AE3E10E39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2C21F2C-E766-2572-4E73-1780778C101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628012F-72A3-8AC8-612D-E1B849DA3F9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a:extLst>
              <a:ext uri="{FF2B5EF4-FFF2-40B4-BE49-F238E27FC236}">
                <a16:creationId xmlns:a16="http://schemas.microsoft.com/office/drawing/2014/main" id="{0F0EFCE7-935F-1E0D-AB7A-EDA44E24A9A8}"/>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DCBD786-91B8-6721-D4FB-E2FB243D85A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236389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243510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88509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3619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1"/>
              <a:t>Society</a:t>
            </a:r>
          </a:p>
          <a:p>
            <a:endParaRPr lang="en-US" sz="1200">
              <a:effectLst/>
              <a:latin typeface="Arial" panose="020B0604020202020204" pitchFamily="34" charset="0"/>
              <a:ea typeface="Aptos" panose="020B0004020202020204" pitchFamily="34" charset="0"/>
              <a:cs typeface="Arial" panose="020B0604020202020204" pitchFamily="34" charset="0"/>
            </a:endParaRPr>
          </a:p>
          <a:p>
            <a:r>
              <a:rPr lang="en-US" sz="1200">
                <a:effectLst/>
                <a:latin typeface="Arial" panose="020B0604020202020204" pitchFamily="34" charset="0"/>
                <a:ea typeface="Aptos" panose="020B0004020202020204" pitchFamily="34" charset="0"/>
                <a:cs typeface="Arial" panose="020B0604020202020204" pitchFamily="34" charset="0"/>
              </a:rPr>
              <a:t>Food literacy can help create fairer and more equitable food systems by empowering individuals and communities to make choices that support food production and distribution practices that are safe and fair for all.</a:t>
            </a:r>
          </a:p>
          <a:p>
            <a:endParaRPr lang="en-US" sz="1200">
              <a:effectLst/>
              <a:latin typeface="Arial" panose="020B0604020202020204" pitchFamily="34" charset="0"/>
            </a:endParaRPr>
          </a:p>
          <a:p>
            <a:r>
              <a:rPr lang="en-US" b="1"/>
              <a:t>Economy</a:t>
            </a:r>
          </a:p>
          <a:p>
            <a:endParaRPr lang="en-US" sz="1200">
              <a:effectLst/>
              <a:latin typeface="Arial" panose="020B0604020202020204" pitchFamily="34" charset="0"/>
              <a:ea typeface="Aptos" panose="020B0004020202020204" pitchFamily="34" charset="0"/>
              <a:cs typeface="Arial" panose="020B0604020202020204" pitchFamily="34" charset="0"/>
            </a:endParaRPr>
          </a:p>
          <a:p>
            <a:r>
              <a:rPr lang="en-US" sz="1200">
                <a:effectLst/>
                <a:latin typeface="Arial" panose="020B0604020202020204" pitchFamily="34" charset="0"/>
                <a:ea typeface="Aptos" panose="020B0004020202020204" pitchFamily="34" charset="0"/>
                <a:cs typeface="Arial" panose="020B0604020202020204" pitchFamily="34" charset="0"/>
              </a:rPr>
              <a:t>Food literate citizens understand the true cost of food - including the environmental impacts, potential health care expenses, and lost productivity – and therefore can drive demand for more sustainable production and consumption patterns</a:t>
            </a:r>
            <a:endParaRPr lang="en-AU" b="1" i="1"/>
          </a:p>
          <a:p>
            <a:endParaRPr lang="en-AU" b="1" i="1"/>
          </a:p>
          <a:p>
            <a:endParaRPr lang="en-BE"/>
          </a:p>
        </p:txBody>
      </p:sp>
      <p:sp>
        <p:nvSpPr>
          <p:cNvPr id="4" name="Slide Number Placeholder 3"/>
          <p:cNvSpPr>
            <a:spLocks noGrp="1"/>
          </p:cNvSpPr>
          <p:nvPr>
            <p:ph type="sldNum" sz="quarter" idx="5"/>
          </p:nvPr>
        </p:nvSpPr>
        <p:spPr/>
        <p:txBody>
          <a:bodyPr/>
          <a:lstStyle/>
          <a:p>
            <a:fld id="{D08CD069-04BA-6F40-AF62-D6A43EE455C3}" type="slidenum">
              <a:rPr lang="en-IT" smtClean="0"/>
              <a:t>12</a:t>
            </a:fld>
            <a:endParaRPr lang="en-IT"/>
          </a:p>
        </p:txBody>
      </p:sp>
    </p:spTree>
    <p:extLst>
      <p:ext uri="{BB962C8B-B14F-4D97-AF65-F5344CB8AC3E}">
        <p14:creationId xmlns:p14="http://schemas.microsoft.com/office/powerpoint/2010/main" val="41952542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651260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57200" indent="-228600"/>
            <a:endParaRPr lang="en-US" dirty="0"/>
          </a:p>
          <a:p>
            <a:endParaRPr lang="en-US" dirty="0">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067004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48331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497746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331150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8371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251042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356836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97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dirty="0"/>
              <a:t>As a collective we would like to tick all of the boxes, covering all three aspects.</a:t>
            </a:r>
          </a:p>
          <a:p>
            <a:endParaRPr lang="en-US" b="1" dirty="0"/>
          </a:p>
          <a:p>
            <a:r>
              <a:rPr lang="en-US" b="1" dirty="0"/>
              <a:t>Factual Knowledge (What to know)</a:t>
            </a:r>
            <a:endParaRPr lang="en-US" dirty="0"/>
          </a:p>
          <a:p>
            <a:pPr marL="742950" lvl="1" indent="-285750">
              <a:buFont typeface="Arial,Sans-Serif"/>
              <a:buChar char="•"/>
            </a:pPr>
            <a:r>
              <a:rPr lang="en-US" dirty="0"/>
              <a:t>Knowledge related to food and food systems as well as ability to assess if food-related information is evidence-based and credible</a:t>
            </a:r>
          </a:p>
          <a:p>
            <a:pPr marL="742950" lvl="1" indent="-285750">
              <a:buFont typeface="Arial,Sans-Serif"/>
              <a:buChar char="•"/>
            </a:pPr>
            <a:r>
              <a:rPr lang="en-US" dirty="0"/>
              <a:t>Factual knowledge on its own does not necessarily mean an individual is acting on this acquired food-related knowledge</a:t>
            </a:r>
          </a:p>
          <a:p>
            <a:endParaRPr lang="en-US" dirty="0"/>
          </a:p>
          <a:p>
            <a:r>
              <a:rPr lang="en-US" b="1" dirty="0"/>
              <a:t>Procedural Knowledge (How to do)</a:t>
            </a:r>
            <a:endParaRPr lang="en-US" dirty="0"/>
          </a:p>
          <a:p>
            <a:pPr marL="742950" lvl="1" indent="-285750">
              <a:buFont typeface="Arial,Sans-Serif"/>
              <a:buChar char="•"/>
            </a:pPr>
            <a:r>
              <a:rPr lang="en-US" dirty="0"/>
              <a:t>Hands on food skills including skills related to growing, preparing, and eating food. For example, knowing how to chop vegetables or plant a seed.</a:t>
            </a:r>
          </a:p>
          <a:p>
            <a:pPr marL="742950" lvl="1" indent="-285750">
              <a:buFont typeface="Arial,Sans-Serif"/>
              <a:buChar char="•"/>
            </a:pPr>
            <a:r>
              <a:rPr lang="en-US" dirty="0"/>
              <a:t>Procedural food literacy is essential skills-related knowledge for being about to cook and meal plan, but it also includes skills that promote participation in broader food systems</a:t>
            </a:r>
          </a:p>
          <a:p>
            <a:pPr marL="742950" lvl="1" indent="-285750">
              <a:buFont typeface="Arial,Sans-Serif"/>
              <a:buChar char="•"/>
            </a:pPr>
            <a:endParaRPr lang="en-US" dirty="0"/>
          </a:p>
          <a:p>
            <a:r>
              <a:rPr lang="en-US" b="1" dirty="0"/>
              <a:t>Critical Reflection and Engagement (Why it matters)</a:t>
            </a:r>
            <a:endParaRPr lang="en-US" dirty="0"/>
          </a:p>
          <a:p>
            <a:pPr marL="742950" lvl="1" indent="-285750">
              <a:buFont typeface="Arial,Sans-Serif"/>
              <a:buChar char="•"/>
            </a:pPr>
            <a:r>
              <a:rPr lang="en-US" dirty="0"/>
              <a:t>Moves beyond individual health and focuses on critically evaluating food systems and forming connections between health, food, society, and the environment</a:t>
            </a:r>
          </a:p>
          <a:p>
            <a:pPr marL="742950" lvl="1" indent="-285750">
              <a:buFont typeface="Arial,Sans-Serif"/>
              <a:buChar char="•"/>
            </a:pPr>
            <a:r>
              <a:rPr lang="en-US" dirty="0"/>
              <a:t>Includes advocating for policies that support sustainable food production, educating friends and family about their role within current food systems and critically evaluating food marketing claims</a:t>
            </a:r>
          </a:p>
          <a:p>
            <a:endParaRPr lang="en-BE" dirty="0"/>
          </a:p>
        </p:txBody>
      </p:sp>
      <p:sp>
        <p:nvSpPr>
          <p:cNvPr id="4" name="Slide Number Placeholder 3"/>
          <p:cNvSpPr>
            <a:spLocks noGrp="1"/>
          </p:cNvSpPr>
          <p:nvPr>
            <p:ph type="sldNum" sz="quarter" idx="5"/>
          </p:nvPr>
        </p:nvSpPr>
        <p:spPr/>
        <p:txBody>
          <a:bodyPr/>
          <a:lstStyle/>
          <a:p>
            <a:fld id="{D08CD069-04BA-6F40-AF62-D6A43EE455C3}" type="slidenum">
              <a:rPr lang="en-IT" smtClean="0"/>
              <a:t>13</a:t>
            </a:fld>
            <a:endParaRPr lang="en-IT"/>
          </a:p>
        </p:txBody>
      </p:sp>
    </p:spTree>
    <p:extLst>
      <p:ext uri="{BB962C8B-B14F-4D97-AF65-F5344CB8AC3E}">
        <p14:creationId xmlns:p14="http://schemas.microsoft.com/office/powerpoint/2010/main" val="19030341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77711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258341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57200" indent="-228600"/>
            <a:endParaRPr lang="en-US" dirty="0"/>
          </a:p>
          <a:p>
            <a:endParaRPr lang="en-US" dirty="0">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114</a:t>
            </a:fld>
            <a:endParaRPr lang="cs-CZ"/>
          </a:p>
        </p:txBody>
      </p:sp>
    </p:spTree>
    <p:extLst>
      <p:ext uri="{BB962C8B-B14F-4D97-AF65-F5344CB8AC3E}">
        <p14:creationId xmlns:p14="http://schemas.microsoft.com/office/powerpoint/2010/main" val="13096305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2290763" y="512763"/>
            <a:ext cx="4562475" cy="25669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71B2431-D351-4C6E-A3CF-9DFAC0E3E050}" type="slidenum">
              <a:rPr lang="cs-CZ" smtClean="0"/>
              <a:pPr/>
              <a:t>130</a:t>
            </a:fld>
            <a:endParaRPr lang="cs-CZ"/>
          </a:p>
        </p:txBody>
      </p:sp>
    </p:spTree>
    <p:extLst>
      <p:ext uri="{BB962C8B-B14F-4D97-AF65-F5344CB8AC3E}">
        <p14:creationId xmlns:p14="http://schemas.microsoft.com/office/powerpoint/2010/main" val="8873571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457200" indent="-228600"/>
            <a:endParaRPr lang="en-US" dirty="0"/>
          </a:p>
          <a:p>
            <a:endParaRPr lang="en-US" dirty="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131</a:t>
            </a:fld>
            <a:endParaRPr lang="cs-CZ"/>
          </a:p>
        </p:txBody>
      </p:sp>
    </p:spTree>
    <p:extLst>
      <p:ext uri="{BB962C8B-B14F-4D97-AF65-F5344CB8AC3E}">
        <p14:creationId xmlns:p14="http://schemas.microsoft.com/office/powerpoint/2010/main" val="30886454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11CE-6241-2B40-3252-6B2C8F7CE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F20B4-9976-62C0-2EFC-B7C06249F620}"/>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B3D8C9DF-25CD-D441-581F-49249F75628D}"/>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25F6E5DA-A7C0-00C7-847E-4D5DAB21A49D}"/>
              </a:ext>
            </a:extLst>
          </p:cNvPr>
          <p:cNvSpPr>
            <a:spLocks noGrp="1"/>
          </p:cNvSpPr>
          <p:nvPr>
            <p:ph type="sldNum" sz="quarter" idx="5"/>
          </p:nvPr>
        </p:nvSpPr>
        <p:spPr/>
        <p:txBody>
          <a:bodyPr/>
          <a:lstStyle/>
          <a:p>
            <a:fld id="{871B2431-D351-4C6E-A3CF-9DFAC0E3E050}" type="slidenum">
              <a:rPr lang="cs-CZ" smtClean="0"/>
              <a:t>134</a:t>
            </a:fld>
            <a:endParaRPr lang="cs-CZ"/>
          </a:p>
        </p:txBody>
      </p:sp>
    </p:spTree>
    <p:extLst>
      <p:ext uri="{BB962C8B-B14F-4D97-AF65-F5344CB8AC3E}">
        <p14:creationId xmlns:p14="http://schemas.microsoft.com/office/powerpoint/2010/main" val="2741718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11CE-6241-2B40-3252-6B2C8F7CE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F20B4-9976-62C0-2EFC-B7C06249F620}"/>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B3D8C9DF-25CD-D441-581F-49249F75628D}"/>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25F6E5DA-A7C0-00C7-847E-4D5DAB21A49D}"/>
              </a:ext>
            </a:extLst>
          </p:cNvPr>
          <p:cNvSpPr>
            <a:spLocks noGrp="1"/>
          </p:cNvSpPr>
          <p:nvPr>
            <p:ph type="sldNum" sz="quarter" idx="5"/>
          </p:nvPr>
        </p:nvSpPr>
        <p:spPr/>
        <p:txBody>
          <a:bodyPr/>
          <a:lstStyle/>
          <a:p>
            <a:fld id="{871B2431-D351-4C6E-A3CF-9DFAC0E3E050}" type="slidenum">
              <a:rPr lang="cs-CZ" smtClean="0"/>
              <a:t>135</a:t>
            </a:fld>
            <a:endParaRPr lang="cs-CZ"/>
          </a:p>
        </p:txBody>
      </p:sp>
    </p:spTree>
    <p:extLst>
      <p:ext uri="{BB962C8B-B14F-4D97-AF65-F5344CB8AC3E}">
        <p14:creationId xmlns:p14="http://schemas.microsoft.com/office/powerpoint/2010/main" val="22672986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02DDA-7F4E-D6C5-1A0E-263E2A563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C1D0E-6077-9001-8002-68EA3457BD8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17E28CB-C8BE-D7AA-1567-F6C2FCBB02E1}"/>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C7F3AE3C-F662-C93C-7729-435A51EA79A0}"/>
              </a:ext>
            </a:extLst>
          </p:cNvPr>
          <p:cNvSpPr>
            <a:spLocks noGrp="1"/>
          </p:cNvSpPr>
          <p:nvPr>
            <p:ph type="sldNum" sz="quarter" idx="5"/>
          </p:nvPr>
        </p:nvSpPr>
        <p:spPr/>
        <p:txBody>
          <a:bodyPr/>
          <a:lstStyle/>
          <a:p>
            <a:fld id="{871B2431-D351-4C6E-A3CF-9DFAC0E3E050}" type="slidenum">
              <a:rPr lang="cs-CZ" smtClean="0"/>
              <a:t>136</a:t>
            </a:fld>
            <a:endParaRPr lang="cs-CZ"/>
          </a:p>
        </p:txBody>
      </p:sp>
    </p:spTree>
    <p:extLst>
      <p:ext uri="{BB962C8B-B14F-4D97-AF65-F5344CB8AC3E}">
        <p14:creationId xmlns:p14="http://schemas.microsoft.com/office/powerpoint/2010/main" val="2560976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457200" indent="-228600"/>
            <a:endParaRPr lang="en-US" dirty="0"/>
          </a:p>
          <a:p>
            <a:endParaRPr lang="en-US" dirty="0">
              <a:ea typeface="Calibri"/>
              <a:cs typeface="Arial" panose="020B06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CFD4-1A05-B816-149C-C97AAAF85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40CF2-3388-448D-5A76-9F6794A842E1}"/>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81098AF-3FF9-CFBC-0BF6-BCF1596A4C69}"/>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E9274ED5-5340-CC85-87B6-A15A022FB9F6}"/>
              </a:ext>
            </a:extLst>
          </p:cNvPr>
          <p:cNvSpPr>
            <a:spLocks noGrp="1"/>
          </p:cNvSpPr>
          <p:nvPr>
            <p:ph type="sldNum" sz="quarter" idx="5"/>
          </p:nvPr>
        </p:nvSpPr>
        <p:spPr/>
        <p:txBody>
          <a:bodyPr/>
          <a:lstStyle/>
          <a:p>
            <a:fld id="{871B2431-D351-4C6E-A3CF-9DFAC0E3E050}" type="slidenum">
              <a:rPr lang="cs-CZ" smtClean="0"/>
              <a:t>137</a:t>
            </a:fld>
            <a:endParaRPr lang="cs-CZ"/>
          </a:p>
        </p:txBody>
      </p:sp>
    </p:spTree>
    <p:extLst>
      <p:ext uri="{BB962C8B-B14F-4D97-AF65-F5344CB8AC3E}">
        <p14:creationId xmlns:p14="http://schemas.microsoft.com/office/powerpoint/2010/main" val="1260641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138</a:t>
            </a:fld>
            <a:endParaRPr lang="cs-CZ"/>
          </a:p>
        </p:txBody>
      </p:sp>
    </p:spTree>
    <p:extLst>
      <p:ext uri="{BB962C8B-B14F-4D97-AF65-F5344CB8AC3E}">
        <p14:creationId xmlns:p14="http://schemas.microsoft.com/office/powerpoint/2010/main" val="28936535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2B432-DE71-2797-ACC6-8ECB2DD66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E2075-FF6B-B172-EFCA-89508A4185E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38C935FF-EA48-7E21-6568-E3260B17DACA}"/>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CEBF9948-D983-0991-8BD7-B69071CB198C}"/>
              </a:ext>
            </a:extLst>
          </p:cNvPr>
          <p:cNvSpPr>
            <a:spLocks noGrp="1"/>
          </p:cNvSpPr>
          <p:nvPr>
            <p:ph type="sldNum" sz="quarter" idx="5"/>
          </p:nvPr>
        </p:nvSpPr>
        <p:spPr/>
        <p:txBody>
          <a:bodyPr/>
          <a:lstStyle/>
          <a:p>
            <a:fld id="{871B2431-D351-4C6E-A3CF-9DFAC0E3E050}" type="slidenum">
              <a:rPr lang="cs-CZ" smtClean="0"/>
              <a:t>139</a:t>
            </a:fld>
            <a:endParaRPr lang="cs-CZ"/>
          </a:p>
        </p:txBody>
      </p:sp>
    </p:spTree>
    <p:extLst>
      <p:ext uri="{BB962C8B-B14F-4D97-AF65-F5344CB8AC3E}">
        <p14:creationId xmlns:p14="http://schemas.microsoft.com/office/powerpoint/2010/main" val="3761751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2B432-DE71-2797-ACC6-8ECB2DD66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E2075-FF6B-B172-EFCA-89508A4185E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38C935FF-EA48-7E21-6568-E3260B17DACA}"/>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CEBF9948-D983-0991-8BD7-B69071CB198C}"/>
              </a:ext>
            </a:extLst>
          </p:cNvPr>
          <p:cNvSpPr>
            <a:spLocks noGrp="1"/>
          </p:cNvSpPr>
          <p:nvPr>
            <p:ph type="sldNum" sz="quarter" idx="5"/>
          </p:nvPr>
        </p:nvSpPr>
        <p:spPr/>
        <p:txBody>
          <a:bodyPr/>
          <a:lstStyle/>
          <a:p>
            <a:fld id="{871B2431-D351-4C6E-A3CF-9DFAC0E3E050}" type="slidenum">
              <a:rPr lang="cs-CZ" smtClean="0"/>
              <a:t>140</a:t>
            </a:fld>
            <a:endParaRPr lang="cs-CZ"/>
          </a:p>
        </p:txBody>
      </p:sp>
    </p:spTree>
    <p:extLst>
      <p:ext uri="{BB962C8B-B14F-4D97-AF65-F5344CB8AC3E}">
        <p14:creationId xmlns:p14="http://schemas.microsoft.com/office/powerpoint/2010/main" val="2103980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2B432-DE71-2797-ACC6-8ECB2DD66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E2075-FF6B-B172-EFCA-89508A4185E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38C935FF-EA48-7E21-6568-E3260B17DACA}"/>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CEBF9948-D983-0991-8BD7-B69071CB198C}"/>
              </a:ext>
            </a:extLst>
          </p:cNvPr>
          <p:cNvSpPr>
            <a:spLocks noGrp="1"/>
          </p:cNvSpPr>
          <p:nvPr>
            <p:ph type="sldNum" sz="quarter" idx="5"/>
          </p:nvPr>
        </p:nvSpPr>
        <p:spPr/>
        <p:txBody>
          <a:bodyPr/>
          <a:lstStyle/>
          <a:p>
            <a:fld id="{871B2431-D351-4C6E-A3CF-9DFAC0E3E050}" type="slidenum">
              <a:rPr lang="cs-CZ" smtClean="0"/>
              <a:t>141</a:t>
            </a:fld>
            <a:endParaRPr lang="cs-CZ"/>
          </a:p>
        </p:txBody>
      </p:sp>
    </p:spTree>
    <p:extLst>
      <p:ext uri="{BB962C8B-B14F-4D97-AF65-F5344CB8AC3E}">
        <p14:creationId xmlns:p14="http://schemas.microsoft.com/office/powerpoint/2010/main" val="4122395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2B432-DE71-2797-ACC6-8ECB2DD66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E2075-FF6B-B172-EFCA-89508A4185E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38C935FF-EA48-7E21-6568-E3260B17DACA}"/>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CEBF9948-D983-0991-8BD7-B69071CB198C}"/>
              </a:ext>
            </a:extLst>
          </p:cNvPr>
          <p:cNvSpPr>
            <a:spLocks noGrp="1"/>
          </p:cNvSpPr>
          <p:nvPr>
            <p:ph type="sldNum" sz="quarter" idx="5"/>
          </p:nvPr>
        </p:nvSpPr>
        <p:spPr/>
        <p:txBody>
          <a:bodyPr/>
          <a:lstStyle/>
          <a:p>
            <a:fld id="{871B2431-D351-4C6E-A3CF-9DFAC0E3E050}" type="slidenum">
              <a:rPr lang="cs-CZ" smtClean="0"/>
              <a:t>142</a:t>
            </a:fld>
            <a:endParaRPr lang="cs-CZ"/>
          </a:p>
        </p:txBody>
      </p:sp>
    </p:spTree>
    <p:extLst>
      <p:ext uri="{BB962C8B-B14F-4D97-AF65-F5344CB8AC3E}">
        <p14:creationId xmlns:p14="http://schemas.microsoft.com/office/powerpoint/2010/main" val="14658477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2B432-DE71-2797-ACC6-8ECB2DD66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E2075-FF6B-B172-EFCA-89508A4185E3}"/>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38C935FF-EA48-7E21-6568-E3260B17DACA}"/>
              </a:ext>
            </a:extLst>
          </p:cNvPr>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CEBF9948-D983-0991-8BD7-B69071CB198C}"/>
              </a:ext>
            </a:extLst>
          </p:cNvPr>
          <p:cNvSpPr>
            <a:spLocks noGrp="1"/>
          </p:cNvSpPr>
          <p:nvPr>
            <p:ph type="sldNum" sz="quarter" idx="5"/>
          </p:nvPr>
        </p:nvSpPr>
        <p:spPr/>
        <p:txBody>
          <a:bodyPr/>
          <a:lstStyle/>
          <a:p>
            <a:fld id="{871B2431-D351-4C6E-A3CF-9DFAC0E3E050}" type="slidenum">
              <a:rPr lang="cs-CZ" smtClean="0"/>
              <a:t>143</a:t>
            </a:fld>
            <a:endParaRPr lang="cs-CZ"/>
          </a:p>
        </p:txBody>
      </p:sp>
    </p:spTree>
    <p:extLst>
      <p:ext uri="{BB962C8B-B14F-4D97-AF65-F5344CB8AC3E}">
        <p14:creationId xmlns:p14="http://schemas.microsoft.com/office/powerpoint/2010/main" val="25951856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144</a:t>
            </a:fld>
            <a:endParaRPr lang="cs-CZ"/>
          </a:p>
        </p:txBody>
      </p:sp>
    </p:spTree>
    <p:extLst>
      <p:ext uri="{BB962C8B-B14F-4D97-AF65-F5344CB8AC3E}">
        <p14:creationId xmlns:p14="http://schemas.microsoft.com/office/powerpoint/2010/main" val="17488519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145</a:t>
            </a:fld>
            <a:endParaRPr lang="cs-CZ"/>
          </a:p>
        </p:txBody>
      </p:sp>
    </p:spTree>
    <p:extLst>
      <p:ext uri="{BB962C8B-B14F-4D97-AF65-F5344CB8AC3E}">
        <p14:creationId xmlns:p14="http://schemas.microsoft.com/office/powerpoint/2010/main" val="39833040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146</a:t>
            </a:fld>
            <a:endParaRPr lang="cs-CZ"/>
          </a:p>
        </p:txBody>
      </p:sp>
    </p:spTree>
    <p:extLst>
      <p:ext uri="{BB962C8B-B14F-4D97-AF65-F5344CB8AC3E}">
        <p14:creationId xmlns:p14="http://schemas.microsoft.com/office/powerpoint/2010/main" val="5924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871B2431-D351-4C6E-A3CF-9DFAC0E3E050}" type="slidenum">
              <a:rPr lang="cs-CZ" smtClean="0"/>
              <a:pPr/>
              <a:t>35</a:t>
            </a:fld>
            <a:endParaRPr lang="cs-CZ"/>
          </a:p>
        </p:txBody>
      </p:sp>
    </p:spTree>
    <p:extLst>
      <p:ext uri="{BB962C8B-B14F-4D97-AF65-F5344CB8AC3E}">
        <p14:creationId xmlns:p14="http://schemas.microsoft.com/office/powerpoint/2010/main" val="432836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147</a:t>
            </a:fld>
            <a:endParaRPr lang="cs-CZ"/>
          </a:p>
        </p:txBody>
      </p:sp>
    </p:spTree>
    <p:extLst>
      <p:ext uri="{BB962C8B-B14F-4D97-AF65-F5344CB8AC3E}">
        <p14:creationId xmlns:p14="http://schemas.microsoft.com/office/powerpoint/2010/main" val="30000656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148</a:t>
            </a:fld>
            <a:endParaRPr lang="cs-CZ"/>
          </a:p>
        </p:txBody>
      </p:sp>
    </p:spTree>
    <p:extLst>
      <p:ext uri="{BB962C8B-B14F-4D97-AF65-F5344CB8AC3E}">
        <p14:creationId xmlns:p14="http://schemas.microsoft.com/office/powerpoint/2010/main" val="29181113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2290763" y="512763"/>
            <a:ext cx="4562475" cy="2566987"/>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71B2431-D351-4C6E-A3CF-9DFAC0E3E050}" type="slidenum">
              <a:rPr lang="cs-CZ" smtClean="0"/>
              <a:pPr/>
              <a:t>149</a:t>
            </a:fld>
            <a:endParaRPr lang="cs-CZ"/>
          </a:p>
        </p:txBody>
      </p:sp>
    </p:spTree>
    <p:extLst>
      <p:ext uri="{BB962C8B-B14F-4D97-AF65-F5344CB8AC3E}">
        <p14:creationId xmlns:p14="http://schemas.microsoft.com/office/powerpoint/2010/main" val="31996180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a1c794ed9a_1_9:notes"/>
          <p:cNvSpPr txBox="1">
            <a:spLocks noGrp="1"/>
          </p:cNvSpPr>
          <p:nvPr>
            <p:ph type="body" idx="1"/>
          </p:nvPr>
        </p:nvSpPr>
        <p:spPr>
          <a:xfrm>
            <a:off x="709930" y="4925407"/>
            <a:ext cx="5679440" cy="4030047"/>
          </a:xfrm>
          <a:prstGeom prst="rect">
            <a:avLst/>
          </a:prstGeom>
          <a:noFill/>
          <a:ln>
            <a:noFill/>
          </a:ln>
        </p:spPr>
        <p:txBody>
          <a:bodyPr spcFirstLastPara="1" wrap="square" lIns="99032" tIns="49502" rIns="99032" bIns="49502" anchor="t" anchorCtr="0">
            <a:noAutofit/>
          </a:bodyPr>
          <a:lstStyle/>
          <a:p>
            <a:pPr marL="0" indent="0"/>
            <a:endParaRPr lang="en-GB" dirty="0">
              <a:latin typeface="Calibri" panose="020F0502020204030204" pitchFamily="34" charset="0"/>
              <a:cs typeface="Calibri" panose="020F0502020204030204" pitchFamily="34" charset="0"/>
            </a:endParaRPr>
          </a:p>
        </p:txBody>
      </p:sp>
      <p:sp>
        <p:nvSpPr>
          <p:cNvPr id="577" name="Google Shape;577;g2a1c794ed9a_1_9: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Zástupný symbol pro datum 1"/>
          <p:cNvSpPr>
            <a:spLocks noGrp="1"/>
          </p:cNvSpPr>
          <p:nvPr>
            <p:ph type="dt" idx="10"/>
          </p:nvPr>
        </p:nvSpPr>
        <p:spPr/>
        <p:txBody>
          <a:bodyPr/>
          <a:lstStyle/>
          <a:p>
            <a:endParaRPr lang="cs-CZ"/>
          </a:p>
        </p:txBody>
      </p:sp>
    </p:spTree>
    <p:extLst>
      <p:ext uri="{BB962C8B-B14F-4D97-AF65-F5344CB8AC3E}">
        <p14:creationId xmlns:p14="http://schemas.microsoft.com/office/powerpoint/2010/main" val="660878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3819-DF7B-EB85-A8E3-EB553612DEA2}"/>
              </a:ext>
            </a:extLst>
          </p:cNvPr>
          <p:cNvSpPr>
            <a:spLocks noGrp="1"/>
          </p:cNvSpPr>
          <p:nvPr>
            <p:ph type="title"/>
          </p:nvPr>
        </p:nvSpPr>
        <p:spPr/>
        <p:txBody>
          <a:bodyPr>
            <a:normAutofit/>
          </a:bodyPr>
          <a:lstStyle>
            <a:lvl1pPr>
              <a:defRPr sz="6408">
                <a:solidFill>
                  <a:schemeClr val="tx1"/>
                </a:solidFill>
                <a:latin typeface="Neue Haas Grotesk Text Pro" panose="020B0504020202020204" pitchFamily="34" charset="0"/>
              </a:defRPr>
            </a:lvl1pPr>
          </a:lstStyle>
          <a:p>
            <a:r>
              <a:rPr lang="en-US"/>
              <a:t>Click to edit Master title style</a:t>
            </a:r>
            <a:endParaRPr lang="en-IL"/>
          </a:p>
        </p:txBody>
      </p:sp>
      <p:sp>
        <p:nvSpPr>
          <p:cNvPr id="7" name="Text Placeholder 6">
            <a:extLst>
              <a:ext uri="{FF2B5EF4-FFF2-40B4-BE49-F238E27FC236}">
                <a16:creationId xmlns:a16="http://schemas.microsoft.com/office/drawing/2014/main" id="{72F8CD35-1FCE-128E-607D-3B9990AA52C9}"/>
              </a:ext>
            </a:extLst>
          </p:cNvPr>
          <p:cNvSpPr>
            <a:spLocks noGrp="1"/>
          </p:cNvSpPr>
          <p:nvPr>
            <p:ph type="body" sz="quarter" idx="10"/>
          </p:nvPr>
        </p:nvSpPr>
        <p:spPr>
          <a:xfrm>
            <a:off x="1257300" y="2811970"/>
            <a:ext cx="15773400" cy="6926768"/>
          </a:xfrm>
        </p:spPr>
        <p:txBody>
          <a:bodyPr/>
          <a:lstStyle>
            <a:lvl1pPr>
              <a:defRPr sz="4272">
                <a:solidFill>
                  <a:schemeClr val="tx1"/>
                </a:solidFill>
                <a:latin typeface="Neue Haas Grotesk Text Pro" panose="020B0504020202020204" pitchFamily="34" charset="0"/>
              </a:defRPr>
            </a:lvl1pPr>
            <a:lvl2pPr>
              <a:defRPr sz="3561">
                <a:solidFill>
                  <a:schemeClr val="tx1"/>
                </a:solidFill>
                <a:latin typeface="Neue Haas Grotesk Text Pro" panose="020B0504020202020204" pitchFamily="34" charset="0"/>
              </a:defRPr>
            </a:lvl2pPr>
            <a:lvl3pPr>
              <a:defRPr>
                <a:solidFill>
                  <a:schemeClr val="tx1"/>
                </a:solidFill>
                <a:latin typeface="Neue Haas Grotesk Text Pro" panose="020B0504020202020204" pitchFamily="34" charset="0"/>
              </a:defRPr>
            </a:lvl3pPr>
            <a:lvl4pPr>
              <a:defRPr>
                <a:solidFill>
                  <a:schemeClr val="tx1"/>
                </a:solidFill>
                <a:latin typeface="Neue Haas Grotesk Text Pro" panose="020B0504020202020204" pitchFamily="34" charset="0"/>
              </a:defRPr>
            </a:lvl4pPr>
            <a:lvl5pPr>
              <a:defRPr>
                <a:solidFill>
                  <a:schemeClr val="tx1"/>
                </a:solidFill>
                <a:latin typeface="Neue Haas Grotesk Tex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Tree>
    <p:extLst>
      <p:ext uri="{BB962C8B-B14F-4D97-AF65-F5344CB8AC3E}">
        <p14:creationId xmlns:p14="http://schemas.microsoft.com/office/powerpoint/2010/main" val="602904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3_Custom Layout">
    <p:bg>
      <p:bgPr>
        <a:blipFill>
          <a:blip r:embed="rId2">
            <a:alphaModFix/>
          </a:blip>
          <a:stretch>
            <a:fillRect/>
          </a:stretch>
        </a:blipFill>
        <a:effectLst/>
      </p:bgPr>
    </p:bg>
    <p:spTree>
      <p:nvGrpSpPr>
        <p:cNvPr id="1" name="Shape 237"/>
        <p:cNvGrpSpPr/>
        <p:nvPr/>
      </p:nvGrpSpPr>
      <p:grpSpPr>
        <a:xfrm>
          <a:off x="0" y="0"/>
          <a:ext cx="0" cy="0"/>
          <a:chOff x="0" y="0"/>
          <a:chExt cx="0" cy="0"/>
        </a:xfrm>
      </p:grpSpPr>
      <p:sp>
        <p:nvSpPr>
          <p:cNvPr id="238" name="Google Shape;238;g29da6d3bb9b_1_851"/>
          <p:cNvSpPr txBox="1">
            <a:spLocks noGrp="1"/>
          </p:cNvSpPr>
          <p:nvPr>
            <p:ph type="title"/>
          </p:nvPr>
        </p:nvSpPr>
        <p:spPr>
          <a:xfrm>
            <a:off x="1257300" y="547688"/>
            <a:ext cx="15773400" cy="19883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600"/>
              <a:buFont typeface="Arial"/>
              <a:buNone/>
              <a:defRPr sz="5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g29da6d3bb9b_1_851"/>
          <p:cNvSpPr txBox="1">
            <a:spLocks noGrp="1"/>
          </p:cNvSpPr>
          <p:nvPr>
            <p:ph type="body" idx="1"/>
          </p:nvPr>
        </p:nvSpPr>
        <p:spPr>
          <a:xfrm>
            <a:off x="1257300" y="2811969"/>
            <a:ext cx="15773400" cy="6926835"/>
          </a:xfrm>
          <a:prstGeom prst="rect">
            <a:avLst/>
          </a:prstGeom>
          <a:noFill/>
          <a:ln>
            <a:noFill/>
          </a:ln>
        </p:spPr>
        <p:txBody>
          <a:bodyPr spcFirstLastPara="1" wrap="square" lIns="91425" tIns="45700" rIns="91425" bIns="45700" anchor="t" anchorCtr="0">
            <a:normAutofit/>
          </a:bodyPr>
          <a:lstStyle>
            <a:lvl1pPr marL="685800" lvl="0" indent="-571500" algn="l">
              <a:lnSpc>
                <a:spcPct val="90000"/>
              </a:lnSpc>
              <a:spcBef>
                <a:spcPts val="1125"/>
              </a:spcBef>
              <a:spcAft>
                <a:spcPts val="0"/>
              </a:spcAft>
              <a:buClr>
                <a:schemeClr val="dk1"/>
              </a:buClr>
              <a:buSzPts val="2400"/>
              <a:buChar char="•"/>
              <a:defRPr sz="3600">
                <a:solidFill>
                  <a:schemeClr val="dk1"/>
                </a:solidFill>
                <a:latin typeface="Arial"/>
                <a:ea typeface="Arial"/>
                <a:cs typeface="Arial"/>
                <a:sym typeface="Arial"/>
              </a:defRPr>
            </a:lvl1pPr>
            <a:lvl2pPr marL="1371600" lvl="1" indent="-533400" algn="l">
              <a:lnSpc>
                <a:spcPct val="90000"/>
              </a:lnSpc>
              <a:spcBef>
                <a:spcPts val="563"/>
              </a:spcBef>
              <a:spcAft>
                <a:spcPts val="0"/>
              </a:spcAft>
              <a:buClr>
                <a:schemeClr val="dk1"/>
              </a:buClr>
              <a:buSzPts val="2000"/>
              <a:buChar char="•"/>
              <a:defRPr sz="3000">
                <a:solidFill>
                  <a:schemeClr val="dk1"/>
                </a:solidFill>
                <a:latin typeface="Arial"/>
                <a:ea typeface="Arial"/>
                <a:cs typeface="Arial"/>
                <a:sym typeface="Arial"/>
              </a:defRPr>
            </a:lvl2pPr>
            <a:lvl3pPr marL="2057400" lvl="2" indent="-485775" algn="l">
              <a:lnSpc>
                <a:spcPct val="90000"/>
              </a:lnSpc>
              <a:spcBef>
                <a:spcPts val="563"/>
              </a:spcBef>
              <a:spcAft>
                <a:spcPts val="0"/>
              </a:spcAft>
              <a:buClr>
                <a:schemeClr val="dk1"/>
              </a:buClr>
              <a:buSzPts val="1500"/>
              <a:buChar char="•"/>
              <a:defRPr>
                <a:solidFill>
                  <a:schemeClr val="dk1"/>
                </a:solidFill>
                <a:latin typeface="Arial"/>
                <a:ea typeface="Arial"/>
                <a:cs typeface="Arial"/>
                <a:sym typeface="Arial"/>
              </a:defRPr>
            </a:lvl3pPr>
            <a:lvl4pPr marL="2743200" lvl="3" indent="-471488" algn="l">
              <a:lnSpc>
                <a:spcPct val="90000"/>
              </a:lnSpc>
              <a:spcBef>
                <a:spcPts val="563"/>
              </a:spcBef>
              <a:spcAft>
                <a:spcPts val="0"/>
              </a:spcAft>
              <a:buClr>
                <a:schemeClr val="dk1"/>
              </a:buClr>
              <a:buSzPts val="1350"/>
              <a:buChar char="•"/>
              <a:defRPr>
                <a:solidFill>
                  <a:schemeClr val="dk1"/>
                </a:solidFill>
                <a:latin typeface="Arial"/>
                <a:ea typeface="Arial"/>
                <a:cs typeface="Arial"/>
                <a:sym typeface="Arial"/>
              </a:defRPr>
            </a:lvl4pPr>
            <a:lvl5pPr marL="3429000" lvl="4" indent="-471488" algn="l">
              <a:lnSpc>
                <a:spcPct val="90000"/>
              </a:lnSpc>
              <a:spcBef>
                <a:spcPts val="563"/>
              </a:spcBef>
              <a:spcAft>
                <a:spcPts val="0"/>
              </a:spcAft>
              <a:buClr>
                <a:schemeClr val="dk1"/>
              </a:buClr>
              <a:buSzPts val="1350"/>
              <a:buChar char="•"/>
              <a:defRPr>
                <a:solidFill>
                  <a:schemeClr val="dk1"/>
                </a:solidFill>
                <a:latin typeface="Arial"/>
                <a:ea typeface="Arial"/>
                <a:cs typeface="Arial"/>
                <a:sym typeface="Arial"/>
              </a:defRPr>
            </a:lvl5pPr>
            <a:lvl6pPr marL="4114800" lvl="5" indent="-514350" algn="l">
              <a:lnSpc>
                <a:spcPct val="90000"/>
              </a:lnSpc>
              <a:spcBef>
                <a:spcPts val="563"/>
              </a:spcBef>
              <a:spcAft>
                <a:spcPts val="0"/>
              </a:spcAft>
              <a:buClr>
                <a:schemeClr val="dk1"/>
              </a:buClr>
              <a:buSzPts val="1800"/>
              <a:buChar char="•"/>
              <a:defRPr/>
            </a:lvl6pPr>
            <a:lvl7pPr marL="4800600" lvl="6" indent="-514350" algn="l">
              <a:lnSpc>
                <a:spcPct val="90000"/>
              </a:lnSpc>
              <a:spcBef>
                <a:spcPts val="563"/>
              </a:spcBef>
              <a:spcAft>
                <a:spcPts val="0"/>
              </a:spcAft>
              <a:buClr>
                <a:schemeClr val="dk1"/>
              </a:buClr>
              <a:buSzPts val="1800"/>
              <a:buChar char="•"/>
              <a:defRPr/>
            </a:lvl7pPr>
            <a:lvl8pPr marL="5486400" lvl="7" indent="-514350" algn="l">
              <a:lnSpc>
                <a:spcPct val="90000"/>
              </a:lnSpc>
              <a:spcBef>
                <a:spcPts val="563"/>
              </a:spcBef>
              <a:spcAft>
                <a:spcPts val="0"/>
              </a:spcAft>
              <a:buClr>
                <a:schemeClr val="dk1"/>
              </a:buClr>
              <a:buSzPts val="1800"/>
              <a:buChar char="•"/>
              <a:defRPr/>
            </a:lvl8pPr>
            <a:lvl9pPr marL="6172200" lvl="8" indent="-514350" algn="l">
              <a:lnSpc>
                <a:spcPct val="90000"/>
              </a:lnSpc>
              <a:spcBef>
                <a:spcPts val="563"/>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034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1D8BD707-D9CF-40AE-B4C6-C98DA3205C09}" type="datetimeFigureOut">
              <a:rPr lang="en-US" smtClean="0"/>
              <a:pPr/>
              <a:t>10/8/2025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b="0" i="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hyperlink" Target="https://www.foodeducators.eu/" TargetMode="External"/><Relationship Id="rId4" Type="http://schemas.openxmlformats.org/officeDocument/2006/relationships/image" Target="../media/image2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10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10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0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232.png"/><Relationship Id="rId4" Type="http://schemas.openxmlformats.org/officeDocument/2006/relationships/hyperlink" Target="FoodEducators%20-%20&#353;kolen&#237;%20-%20materi&#225;ly/Lekce%20-%20Potravinov&#253;%20odpad%20a%20potravinov&#233;%20ztr&#225;ty/PPT%20food%20waste%20CZ.pptx"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33.png"/></Relationships>
</file>

<file path=ppt/slides/_rels/slide10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34.png"/></Relationships>
</file>

<file path=ppt/slides/_rels/slide10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236.png"/><Relationship Id="rId4" Type="http://schemas.openxmlformats.org/officeDocument/2006/relationships/image" Target="../media/image23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10.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3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hyperlink" Target="https://doi.mendelu.cz/pdfs/doi/9900/08/8100.pdf" TargetMode="External"/><Relationship Id="rId4" Type="http://schemas.openxmlformats.org/officeDocument/2006/relationships/image" Target="../media/image237.png"/></Relationships>
</file>

<file path=ppt/slides/_rels/slide111.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16.png"/><Relationship Id="rId7" Type="http://schemas.openxmlformats.org/officeDocument/2006/relationships/image" Target="../media/image243.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10" Type="http://schemas.openxmlformats.org/officeDocument/2006/relationships/image" Target="../media/image246.png"/><Relationship Id="rId4" Type="http://schemas.openxmlformats.org/officeDocument/2006/relationships/image" Target="../media/image240.png"/><Relationship Id="rId9" Type="http://schemas.openxmlformats.org/officeDocument/2006/relationships/image" Target="../media/image245.png"/></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11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2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hyperlink" Target="https://www.foodeducators.eu/" TargetMode="External"/><Relationship Id="rId5" Type="http://schemas.openxmlformats.org/officeDocument/2006/relationships/image" Target="../media/image258.png"/><Relationship Id="rId4" Type="http://schemas.openxmlformats.org/officeDocument/2006/relationships/image" Target="../media/image257.png"/></Relationships>
</file>

<file path=ppt/slides/_rels/slide12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24.xml.rels><?xml version="1.0" encoding="UTF-8" standalone="yes"?>
<Relationships xmlns="http://schemas.openxmlformats.org/package/2006/relationships"><Relationship Id="rId3" Type="http://schemas.openxmlformats.org/officeDocument/2006/relationships/hyperlink" Target="FoodEducators%20-%20&#353;kolen&#237;%20-%20materi&#225;ly/Lekce%20-%20&#218;vod%20do%20zpracov&#225;n&#237;%20potravin/PPT%20Introduction%20to%20food%20processing%20CZ.pptx" TargetMode="External"/><Relationship Id="rId2" Type="http://schemas.openxmlformats.org/officeDocument/2006/relationships/image" Target="../media/image250.png"/><Relationship Id="rId1" Type="http://schemas.openxmlformats.org/officeDocument/2006/relationships/slideLayout" Target="../slideLayouts/slideLayout7.xml"/><Relationship Id="rId4" Type="http://schemas.openxmlformats.org/officeDocument/2006/relationships/image" Target="../media/image264.png"/></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50.png"/><Relationship Id="rId1" Type="http://schemas.openxmlformats.org/officeDocument/2006/relationships/slideLayout" Target="../slideLayouts/slideLayout7.xml"/><Relationship Id="rId4" Type="http://schemas.openxmlformats.org/officeDocument/2006/relationships/image" Target="../media/image266.png"/></Relationships>
</file>

<file path=ppt/slides/_rels/slide12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50.png"/><Relationship Id="rId1" Type="http://schemas.openxmlformats.org/officeDocument/2006/relationships/slideLayout" Target="../slideLayouts/slideLayout7.xml"/><Relationship Id="rId4" Type="http://schemas.openxmlformats.org/officeDocument/2006/relationships/image" Target="../media/image268.png"/></Relationships>
</file>

<file path=ppt/slides/_rels/slide12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50.png"/><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129.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50.png"/><Relationship Id="rId1" Type="http://schemas.openxmlformats.org/officeDocument/2006/relationships/slideLayout" Target="../slideLayouts/slideLayout7.xml"/><Relationship Id="rId4" Type="http://schemas.openxmlformats.org/officeDocument/2006/relationships/image" Target="../media/image27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7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3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13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7.xml"/><Relationship Id="rId4" Type="http://schemas.openxmlformats.org/officeDocument/2006/relationships/hyperlink" Target="https://youtube.com/playlist?list=PLp-S_2BT4lePFbAuozLwcIRE15183Vsuj&amp;si=mY7cmlNS37nGvQBu"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hyperlink" Target="https://www.foodeducators.eu/" TargetMode="External"/><Relationship Id="rId4" Type="http://schemas.openxmlformats.org/officeDocument/2006/relationships/image" Target="../media/image283.png"/></Relationships>
</file>

<file path=ppt/slides/_rels/slide13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3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85.png"/></Relationships>
</file>

<file path=ppt/slides/_rels/slide13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hyperlink" Target="FoodEducators%20-%20&#353;kolen&#237;%20-%20materi&#225;ly/Lekce%20-%20Senzorick&#253;%20v&#283;dec/PPT%20The%20amazing%20job%20of%20food%20sensory%20scientist_CZ.pptx" TargetMode="External"/><Relationship Id="rId4" Type="http://schemas.openxmlformats.org/officeDocument/2006/relationships/image" Target="../media/image286.png"/></Relationships>
</file>

<file path=ppt/slides/_rels/slide13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13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292.png"/><Relationship Id="rId4" Type="http://schemas.openxmlformats.org/officeDocument/2006/relationships/image" Target="../media/image291.png"/></Relationships>
</file>

<file path=ppt/slides/_rels/slide14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94.png"/><Relationship Id="rId4" Type="http://schemas.openxmlformats.org/officeDocument/2006/relationships/image" Target="../media/image293.png"/></Relationships>
</file>

<file path=ppt/slides/_rels/slide14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296.png"/><Relationship Id="rId4" Type="http://schemas.openxmlformats.org/officeDocument/2006/relationships/image" Target="../media/image295.png"/></Relationships>
</file>

<file path=ppt/slides/_rels/slide14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14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4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298.png"/><Relationship Id="rId4" Type="http://schemas.openxmlformats.org/officeDocument/2006/relationships/image" Target="../media/image297.png"/></Relationships>
</file>

<file path=ppt/slides/_rels/slide14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299.png"/></Relationships>
</file>

<file path=ppt/slides/_rels/slide14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300.png"/></Relationships>
</file>

<file path=ppt/slides/_rels/slide14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301.png"/></Relationships>
</file>

<file path=ppt/slides/_rels/slide1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30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s://www.youtube.com/watch?v=Vp1LMkb0tRI"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foodeducators.eu/cz/tydny-aktivit"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https://www.foodeducators.eu/cz/tydny-aktivit/" TargetMode="External"/><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fpbt.vscht.cz/#novinka_detail37513208104318" TargetMode="External"/><Relationship Id="rId7"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hyperlink" Target="https://www.foodeducators.eu/cz/" TargetMode="Externa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hyperlink" Target="https://www.foodeducators.eu/pl/materialy/" TargetMode="Externa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hyperlink" Target="https://www.youtube.com/watch?v=HARzAaIFrx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hyperlink" Target="https://szu.gov.cz/wp-content/uploads/2023/02/obezita_web_2023.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hyperlink" Target="https://mzd.gov.cz/wp-content/uploads/2025/01/Priloha-4_NKV_plan_rizikove-faktory-a-prevence.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mzd.gov.cz/wp-content/uploads/2025/01/Priloha-4_NKV_plan_rizikove-faktory-a-prevence.pdf" TargetMode="External"/><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hyperlink" Target="https://eatforum.org/eat-lancet-commission/eat-lancet-commission-summary-report/"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ncez.pzh.gov.pl/?sdm_process_download=1&amp;download_id=2052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szu.gov.cz/aktuality/ceska-republika-dostane-nova-nutricni-doporuceni-szu-zahajuje-proces-jejich-aktualizace/"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hyperlink" Target="https://www.foodeducators.e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FoodEducators%20-%20&#353;kolen&#237;%20-%20materi&#225;ly/Lekce%20-%20Co%20znamen&#225;%20zdrav&#233;%20stravov&#225;n&#237;/PPT%20What%20does%20heatlhy%20eating%20mean%20CZ.pptx" TargetMode="Externa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hyperlink" Target="https://viscojis.cz/teens-files/Stahni_si/Zdrav%20tal%20pro%20nctilet%20letek%202.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viscojis.cz/teens/135/" TargetMode="External"/><Relationship Id="rId5" Type="http://schemas.openxmlformats.org/officeDocument/2006/relationships/hyperlink" Target="https://eatforum.org/content/uploads/2019/07/EAT-Lancet_Commission_Summary_Report.pdf" TargetMode="Externa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hyperlink" Target="https://www.efsa.europa.eu/cs/safe2eat/your-nutrition-needs"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26.xml"/><Relationship Id="rId16" Type="http://schemas.openxmlformats.org/officeDocument/2006/relationships/image" Target="../media/image127.png"/><Relationship Id="rId1" Type="http://schemas.openxmlformats.org/officeDocument/2006/relationships/slideLayout" Target="../slideLayouts/slideLayout1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6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73.png"/><Relationship Id="rId7" Type="http://schemas.openxmlformats.org/officeDocument/2006/relationships/image" Target="../media/image13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archiv.szu.cz/uploads/CZVP/menecukru.pdf" TargetMode="External"/><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41.svg"/><Relationship Id="rId5" Type="http://schemas.openxmlformats.org/officeDocument/2006/relationships/image" Target="../media/image144.png"/><Relationship Id="rId10" Type="http://schemas.openxmlformats.org/officeDocument/2006/relationships/image" Target="../media/image140.png"/><Relationship Id="rId4" Type="http://schemas.openxmlformats.org/officeDocument/2006/relationships/image" Target="../media/image143.png"/><Relationship Id="rId9" Type="http://schemas.openxmlformats.org/officeDocument/2006/relationships/image" Target="../media/image139.png"/></Relationships>
</file>

<file path=ppt/slides/_rels/slide6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39.png"/><Relationship Id="rId7"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1.svg"/><Relationship Id="rId10" Type="http://schemas.openxmlformats.org/officeDocument/2006/relationships/image" Target="../media/image152.png"/><Relationship Id="rId4" Type="http://schemas.openxmlformats.org/officeDocument/2006/relationships/image" Target="../media/image140.png"/><Relationship Id="rId9" Type="http://schemas.openxmlformats.org/officeDocument/2006/relationships/image" Target="../media/image151.png"/></Relationships>
</file>

<file path=ppt/slides/_rels/slide6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41.svg"/><Relationship Id="rId4" Type="http://schemas.openxmlformats.org/officeDocument/2006/relationships/image" Target="../media/image155.png"/><Relationship Id="rId9" Type="http://schemas.openxmlformats.org/officeDocument/2006/relationships/image" Target="../media/image140.png"/></Relationships>
</file>

<file path=ppt/slides/_rels/slide6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39.png"/><Relationship Id="rId7" Type="http://schemas.openxmlformats.org/officeDocument/2006/relationships/image" Target="../media/image16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41.svg"/><Relationship Id="rId4" Type="http://schemas.openxmlformats.org/officeDocument/2006/relationships/image" Target="../media/image14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7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39.png"/><Relationship Id="rId7" Type="http://schemas.openxmlformats.org/officeDocument/2006/relationships/image" Target="../media/image16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65.png"/></Relationships>
</file>

<file path=ppt/slides/_rels/slide71.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39.png"/><Relationship Id="rId7" Type="http://schemas.openxmlformats.org/officeDocument/2006/relationships/image" Target="../media/image16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41.svg"/><Relationship Id="rId4" Type="http://schemas.openxmlformats.org/officeDocument/2006/relationships/image" Target="../media/image140.png"/></Relationships>
</file>

<file path=ppt/slides/_rels/slide7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39.png"/><Relationship Id="rId7" Type="http://schemas.openxmlformats.org/officeDocument/2006/relationships/image" Target="../media/image17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72.png"/></Relationships>
</file>

<file path=ppt/slides/_rels/slide73.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39.png"/><Relationship Id="rId7" Type="http://schemas.openxmlformats.org/officeDocument/2006/relationships/image" Target="../media/image17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41.svg"/><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www.foodunfolded.com/article/the-beginners-guide-to-fibre-what-it-is-and-why-it-matters" TargetMode="External"/><Relationship Id="rId4" Type="http://schemas.openxmlformats.org/officeDocument/2006/relationships/image" Target="../media/image176.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s://www.foodunfolded.com/article/what-are-carbs-a-simple-guide-to-a-complex-nutrient" TargetMode="External"/><Relationship Id="rId4" Type="http://schemas.openxmlformats.org/officeDocument/2006/relationships/image" Target="../media/image177.png"/></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79.png"/><Relationship Id="rId4" Type="http://schemas.openxmlformats.org/officeDocument/2006/relationships/image" Target="../media/image178.png"/></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81.png"/><Relationship Id="rId4" Type="http://schemas.openxmlformats.org/officeDocument/2006/relationships/image" Target="../media/image180.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8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73.png"/><Relationship Id="rId7" Type="http://schemas.openxmlformats.org/officeDocument/2006/relationships/image" Target="../media/image18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87.png"/><Relationship Id="rId11" Type="http://schemas.openxmlformats.org/officeDocument/2006/relationships/image" Target="../media/image1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hyperlink" Target="FoodEducators%20-%20&#353;kolen&#237;%20-%20materi&#225;ly/Lekce%20-%20Porozum&#283;n&#237;%20etiket&#225;m%20na%20potravin&#225;ch/PPT%20Understanding%20Food%20Labels%20CZ.pptx"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s://bezpecnostpotravin.cz/files/2024/06/Oznacovani_potravin_Infografiky_2024_f.pdf" TargetMode="External"/><Relationship Id="rId4" Type="http://schemas.openxmlformats.org/officeDocument/2006/relationships/image" Target="../media/image196.png"/></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hyperlink" Target="https://bezpecnostpotravin.cz/files/2024/06/Oznacovani_potravin_Infografiky_2024_f.pdf" TargetMode="External"/><Relationship Id="rId4" Type="http://schemas.openxmlformats.org/officeDocument/2006/relationships/image" Target="../media/image197.png"/></Relationships>
</file>

<file path=ppt/slides/_rels/slide8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73.png"/><Relationship Id="rId7" Type="http://schemas.openxmlformats.org/officeDocument/2006/relationships/image" Target="../media/image20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20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08.png"/><Relationship Id="rId4" Type="http://schemas.openxmlformats.org/officeDocument/2006/relationships/image" Target="../media/image207.png"/></Relationships>
</file>

<file path=ppt/slides/_rels/slide91.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73.png"/><Relationship Id="rId7" Type="http://schemas.openxmlformats.org/officeDocument/2006/relationships/image" Target="../media/image21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hyperlink" Target="https://www.bezpecnostpotravin.cz/UserFiles/EFSA/Kofein.pdf" TargetMode="External"/><Relationship Id="rId4" Type="http://schemas.openxmlformats.org/officeDocument/2006/relationships/image" Target="../media/image209.png"/></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214.png"/><Relationship Id="rId4" Type="http://schemas.openxmlformats.org/officeDocument/2006/relationships/image" Target="../media/image213.png"/></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15.png"/></Relationships>
</file>

<file path=ppt/slides/_rels/slide9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TextBox 3"/>
          <p:cNvSpPr txBox="1"/>
          <p:nvPr/>
        </p:nvSpPr>
        <p:spPr>
          <a:xfrm>
            <a:off x="1028700" y="2752494"/>
            <a:ext cx="12819559" cy="3795911"/>
          </a:xfrm>
          <a:prstGeom prst="rect">
            <a:avLst/>
          </a:prstGeom>
        </p:spPr>
        <p:txBody>
          <a:bodyPr lIns="0" tIns="0" rIns="0" bIns="0" rtlCol="0" anchor="t">
            <a:spAutoFit/>
          </a:bodyPr>
          <a:lstStyle/>
          <a:p>
            <a:pPr>
              <a:lnSpc>
                <a:spcPts val="7407"/>
              </a:lnSpc>
            </a:pPr>
            <a:r>
              <a:rPr lang="en-US" sz="6700" b="1" dirty="0" err="1">
                <a:latin typeface="Arial"/>
                <a:cs typeface="Arial"/>
              </a:rPr>
              <a:t>Inspir</a:t>
            </a:r>
            <a:r>
              <a:rPr lang="cs-CZ" sz="6700" b="1" err="1">
                <a:latin typeface="Arial"/>
                <a:cs typeface="Arial"/>
              </a:rPr>
              <a:t>ace</a:t>
            </a:r>
            <a:r>
              <a:rPr lang="en-US" sz="6700" b="1">
                <a:latin typeface="Arial"/>
                <a:cs typeface="Arial"/>
              </a:rPr>
              <a:t> </a:t>
            </a:r>
            <a:r>
              <a:rPr lang="en-US" sz="6700" b="1" err="1">
                <a:latin typeface="Arial"/>
                <a:cs typeface="Arial"/>
              </a:rPr>
              <a:t>ke</a:t>
            </a:r>
            <a:r>
              <a:rPr lang="en-US" sz="6700" b="1">
                <a:latin typeface="Arial"/>
                <a:cs typeface="Arial"/>
              </a:rPr>
              <a:t> zdravému a </a:t>
            </a:r>
            <a:r>
              <a:rPr lang="en-US" sz="6700" b="1" err="1">
                <a:latin typeface="Arial"/>
                <a:cs typeface="Arial"/>
              </a:rPr>
              <a:t>udržitelnému</a:t>
            </a:r>
            <a:r>
              <a:rPr lang="en-US" sz="6700" b="1">
                <a:latin typeface="Arial"/>
                <a:cs typeface="Arial"/>
              </a:rPr>
              <a:t> </a:t>
            </a:r>
            <a:r>
              <a:rPr lang="en-US" sz="6700" b="1" err="1">
                <a:latin typeface="Arial"/>
                <a:cs typeface="Arial"/>
              </a:rPr>
              <a:t>stravování</a:t>
            </a:r>
            <a:r>
              <a:rPr lang="en-US" sz="6700" b="1">
                <a:latin typeface="Arial"/>
                <a:cs typeface="Arial"/>
              </a:rPr>
              <a:t> a </a:t>
            </a:r>
            <a:r>
              <a:rPr lang="en-US" sz="6700" b="1" err="1">
                <a:latin typeface="Arial"/>
                <a:cs typeface="Arial"/>
              </a:rPr>
              <a:t>kariéře</a:t>
            </a:r>
            <a:r>
              <a:rPr lang="en-US" sz="6700" b="1">
                <a:latin typeface="Arial"/>
                <a:cs typeface="Arial"/>
              </a:rPr>
              <a:t> v </a:t>
            </a:r>
            <a:r>
              <a:rPr lang="cs-CZ" sz="6700" b="1">
                <a:latin typeface="Arial"/>
                <a:cs typeface="Arial"/>
              </a:rPr>
              <a:t>zemědělsko-potravinářském sektoru</a:t>
            </a:r>
            <a:endParaRPr lang="en-US" sz="6700" b="1">
              <a:solidFill>
                <a:srgbClr val="000000"/>
              </a:solidFill>
              <a:latin typeface="Arial"/>
              <a:ea typeface="Open Sans Bold"/>
              <a:cs typeface="Arial"/>
              <a:sym typeface="Open Sans Bold"/>
            </a:endParaRPr>
          </a:p>
        </p:txBody>
      </p:sp>
      <p:sp>
        <p:nvSpPr>
          <p:cNvPr id="4" name="Freeform 4"/>
          <p:cNvSpPr/>
          <p:nvPr/>
        </p:nvSpPr>
        <p:spPr>
          <a:xfrm>
            <a:off x="12537183" y="429901"/>
            <a:ext cx="9058709" cy="9058709"/>
          </a:xfrm>
          <a:custGeom>
            <a:avLst/>
            <a:gdLst/>
            <a:ahLst/>
            <a:cxnLst/>
            <a:rect l="l" t="t" r="r" b="b"/>
            <a:pathLst>
              <a:path w="9058709" h="9058709">
                <a:moveTo>
                  <a:pt x="0" y="0"/>
                </a:moveTo>
                <a:lnTo>
                  <a:pt x="9058708" y="0"/>
                </a:lnTo>
                <a:lnTo>
                  <a:pt x="9058708" y="9058708"/>
                </a:lnTo>
                <a:lnTo>
                  <a:pt x="0" y="90587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T">
              <a:latin typeface="Arial" panose="020B0604020202020204" pitchFamily="34" charset="0"/>
            </a:endParaRPr>
          </a:p>
        </p:txBody>
      </p:sp>
      <p:sp>
        <p:nvSpPr>
          <p:cNvPr id="5" name="TextBox 5"/>
          <p:cNvSpPr txBox="1"/>
          <p:nvPr/>
        </p:nvSpPr>
        <p:spPr>
          <a:xfrm>
            <a:off x="1028700" y="7242034"/>
            <a:ext cx="9627766" cy="538609"/>
          </a:xfrm>
          <a:prstGeom prst="rect">
            <a:avLst/>
          </a:prstGeom>
        </p:spPr>
        <p:txBody>
          <a:bodyPr lIns="0" tIns="0" rIns="0" bIns="0" rtlCol="0" anchor="t">
            <a:spAutoFit/>
          </a:bodyPr>
          <a:lstStyle/>
          <a:p>
            <a:pPr>
              <a:lnSpc>
                <a:spcPts val="4199"/>
              </a:lnSpc>
              <a:spcBef>
                <a:spcPct val="0"/>
              </a:spcBef>
            </a:pPr>
            <a:r>
              <a:rPr lang="cs-CZ" sz="4000" dirty="0">
                <a:solidFill>
                  <a:srgbClr val="FF0000"/>
                </a:solidFill>
                <a:latin typeface="Arial" panose="020B0604020202020204" pitchFamily="34" charset="0"/>
                <a:ea typeface="Open Sans"/>
                <a:cs typeface="Arial" panose="020B0604020202020204" pitchFamily="34" charset="0"/>
              </a:rPr>
              <a:t>Brno / 8. 10. 2025</a:t>
            </a:r>
            <a:endParaRPr lang="en-US" sz="4000" dirty="0">
              <a:solidFill>
                <a:srgbClr val="FF0000"/>
              </a:solidFill>
              <a:latin typeface="Arial" panose="020B0604020202020204" pitchFamily="34" charset="0"/>
              <a:ea typeface="Open Sans"/>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95A2235-3DBC-C104-DB50-2D3E32CD3D1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87A2F46-CA3D-2C42-2218-13083E738467}"/>
              </a:ext>
            </a:extLst>
          </p:cNvPr>
          <p:cNvSpPr txBox="1"/>
          <p:nvPr/>
        </p:nvSpPr>
        <p:spPr>
          <a:xfrm>
            <a:off x="1216187" y="716716"/>
            <a:ext cx="15433965" cy="1323439"/>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buClr>
                <a:schemeClr val="dk1"/>
              </a:buClr>
              <a:buSzPts val="3000"/>
            </a:pPr>
            <a:r>
              <a:rPr lang="cs-CZ" sz="8000" b="1" dirty="0">
                <a:latin typeface="Times New Roman" panose="02020603050405020304" pitchFamily="18" charset="0"/>
              </a:rPr>
              <a:t>Životní prostředí</a:t>
            </a:r>
            <a:endParaRPr lang="cs-CZ" sz="8000" b="1" dirty="0">
              <a:solidFill>
                <a:schemeClr val="tx1"/>
              </a:solidFill>
              <a:latin typeface="Times New Roman" panose="02020603050405020304" pitchFamily="18" charset="0"/>
            </a:endParaRPr>
          </a:p>
        </p:txBody>
      </p:sp>
      <p:sp>
        <p:nvSpPr>
          <p:cNvPr id="3" name="TextBox 2">
            <a:extLst>
              <a:ext uri="{FF2B5EF4-FFF2-40B4-BE49-F238E27FC236}">
                <a16:creationId xmlns:a16="http://schemas.microsoft.com/office/drawing/2014/main" id="{38DA4E9C-BD24-0375-320C-DD35E8499E28}"/>
              </a:ext>
            </a:extLst>
          </p:cNvPr>
          <p:cNvSpPr txBox="1"/>
          <p:nvPr/>
        </p:nvSpPr>
        <p:spPr>
          <a:xfrm>
            <a:off x="1072474" y="2411215"/>
            <a:ext cx="8729252" cy="6822380"/>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Arial" panose="020B0604020202020204" pitchFamily="34" charset="0"/>
              <a:buChar char="•"/>
            </a:pPr>
            <a:r>
              <a:rPr lang="cs-CZ" sz="3200" dirty="0">
                <a:latin typeface="Arial" panose="020B0604020202020204" pitchFamily="34" charset="0"/>
                <a:cs typeface="Arial" panose="020B0604020202020204" pitchFamily="34" charset="0"/>
              </a:rPr>
              <a:t>Potravinové systémy hrají klíčovou roli v </a:t>
            </a:r>
            <a:r>
              <a:rPr lang="cs-CZ" sz="3200" b="1" dirty="0">
                <a:latin typeface="Arial" panose="020B0604020202020204" pitchFamily="34" charset="0"/>
                <a:cs typeface="Arial" panose="020B0604020202020204" pitchFamily="34" charset="0"/>
              </a:rPr>
              <a:t>desertifikaci půdy</a:t>
            </a:r>
            <a:r>
              <a:rPr lang="cs-CZ" sz="3200" dirty="0">
                <a:latin typeface="Arial" panose="020B0604020202020204" pitchFamily="34" charset="0"/>
                <a:cs typeface="Arial" panose="020B0604020202020204" pitchFamily="34" charset="0"/>
              </a:rPr>
              <a:t>, </a:t>
            </a:r>
            <a:r>
              <a:rPr lang="cs-CZ" sz="3200" b="1" dirty="0">
                <a:latin typeface="Arial" panose="020B0604020202020204" pitchFamily="34" charset="0"/>
                <a:cs typeface="Arial" panose="020B0604020202020204" pitchFamily="34" charset="0"/>
              </a:rPr>
              <a:t>odlesňování</a:t>
            </a:r>
            <a:r>
              <a:rPr lang="cs-CZ" sz="3200" dirty="0">
                <a:latin typeface="Arial" panose="020B0604020202020204" pitchFamily="34" charset="0"/>
                <a:cs typeface="Arial" panose="020B0604020202020204" pitchFamily="34" charset="0"/>
              </a:rPr>
              <a:t>, </a:t>
            </a:r>
            <a:r>
              <a:rPr lang="cs-CZ" sz="3200" b="1" dirty="0">
                <a:latin typeface="Arial" panose="020B0604020202020204" pitchFamily="34" charset="0"/>
                <a:cs typeface="Arial" panose="020B0604020202020204" pitchFamily="34" charset="0"/>
              </a:rPr>
              <a:t>úbytku biodiverzity</a:t>
            </a:r>
            <a:r>
              <a:rPr lang="cs-CZ" sz="3200" dirty="0">
                <a:latin typeface="Arial" panose="020B0604020202020204" pitchFamily="34" charset="0"/>
                <a:cs typeface="Arial" panose="020B0604020202020204" pitchFamily="34" charset="0"/>
              </a:rPr>
              <a:t> a podílejí se přibližně </a:t>
            </a:r>
            <a:r>
              <a:rPr lang="cs-CZ" sz="3200" b="1" dirty="0">
                <a:latin typeface="Arial" panose="020B0604020202020204" pitchFamily="34" charset="0"/>
                <a:cs typeface="Arial" panose="020B0604020202020204" pitchFamily="34" charset="0"/>
              </a:rPr>
              <a:t>z jedné třetiny (asi 34–37 %)</a:t>
            </a:r>
            <a:r>
              <a:rPr lang="cs-CZ" sz="3200" dirty="0">
                <a:latin typeface="Arial" panose="020B0604020202020204" pitchFamily="34" charset="0"/>
                <a:cs typeface="Arial" panose="020B0604020202020204" pitchFamily="34" charset="0"/>
              </a:rPr>
              <a:t> na </a:t>
            </a:r>
            <a:r>
              <a:rPr lang="cs-CZ" sz="3200" b="1" dirty="0">
                <a:latin typeface="Arial" panose="020B0604020202020204" pitchFamily="34" charset="0"/>
                <a:cs typeface="Arial" panose="020B0604020202020204" pitchFamily="34" charset="0"/>
              </a:rPr>
              <a:t>celosvětových emisích skleníkových plynů</a:t>
            </a:r>
            <a:r>
              <a:rPr lang="cs-CZ" sz="3200" dirty="0">
                <a:latin typeface="Arial" panose="020B0604020202020204" pitchFamily="34" charset="0"/>
                <a:cs typeface="Arial" panose="020B0604020202020204" pitchFamily="34" charset="0"/>
              </a:rPr>
              <a:t>.</a:t>
            </a:r>
          </a:p>
          <a:p>
            <a:endParaRPr lang="cs-CZ" sz="3200" dirty="0">
              <a:effectLst/>
              <a:latin typeface="Arial" panose="020B0604020202020204" pitchFamily="34" charset="0"/>
              <a:ea typeface="Aptos" panose="020B0004020202020204" pitchFamily="34" charset="0"/>
              <a:cs typeface="Arial" panose="020B0604020202020204" pitchFamily="34" charset="0"/>
            </a:endParaRPr>
          </a:p>
          <a:p>
            <a:pPr marL="428625" indent="-428625">
              <a:buFont typeface="Arial" panose="020B0604020202020204" pitchFamily="34" charset="0"/>
              <a:buChar char="•"/>
            </a:pPr>
            <a:r>
              <a:rPr lang="cs-CZ" sz="3200" b="1" dirty="0">
                <a:latin typeface="Arial" panose="020B0604020202020204" pitchFamily="34" charset="0"/>
                <a:cs typeface="Arial" panose="020B0604020202020204" pitchFamily="34" charset="0"/>
              </a:rPr>
              <a:t>Spotřeba potravin</a:t>
            </a:r>
            <a:r>
              <a:rPr lang="cs-CZ" sz="3200" dirty="0">
                <a:latin typeface="Arial" panose="020B0604020202020204" pitchFamily="34" charset="0"/>
                <a:cs typeface="Arial" panose="020B0604020202020204" pitchFamily="34" charset="0"/>
              </a:rPr>
              <a:t> je hlavním hybatelem těchto dopadů na životní prostředí – </a:t>
            </a:r>
            <a:r>
              <a:rPr lang="cs-CZ" sz="3200" b="1" dirty="0">
                <a:latin typeface="Arial" panose="020B0604020202020204" pitchFamily="34" charset="0"/>
                <a:cs typeface="Arial" panose="020B0604020202020204" pitchFamily="34" charset="0"/>
              </a:rPr>
              <a:t>jídlo je jedním z největších přispěvatelů k uhlíkové stopě domácností</a:t>
            </a:r>
            <a:r>
              <a:rPr lang="cs-CZ" sz="3200" dirty="0">
                <a:latin typeface="Arial" panose="020B0604020202020204" pitchFamily="34" charset="0"/>
                <a:cs typeface="Arial" panose="020B0604020202020204" pitchFamily="34" charset="0"/>
              </a:rPr>
              <a:t>.</a:t>
            </a:r>
          </a:p>
          <a:p>
            <a:endParaRPr lang="cs-CZ" sz="3200" b="1" baseline="30000" dirty="0">
              <a:effectLst/>
              <a:latin typeface="Arial" panose="020B0604020202020204" pitchFamily="34" charset="0"/>
              <a:ea typeface="Aptos" panose="020B0004020202020204" pitchFamily="34" charset="0"/>
              <a:cs typeface="Arial" panose="020B0604020202020204" pitchFamily="34" charset="0"/>
            </a:endParaRPr>
          </a:p>
          <a:p>
            <a:pPr marL="428625" indent="-428625">
              <a:buFont typeface="Arial" panose="020B0604020202020204" pitchFamily="34" charset="0"/>
              <a:buChar char="•"/>
            </a:pPr>
            <a:r>
              <a:rPr lang="cs-CZ" sz="3200" dirty="0">
                <a:latin typeface="Arial" panose="020B0604020202020204" pitchFamily="34" charset="0"/>
                <a:cs typeface="Arial" panose="020B0604020202020204" pitchFamily="34" charset="0"/>
              </a:rPr>
              <a:t>Obyvatelé EU </a:t>
            </a:r>
            <a:r>
              <a:rPr lang="cs-CZ" sz="3200" b="1" dirty="0">
                <a:latin typeface="Arial" panose="020B0604020202020204" pitchFamily="34" charset="0"/>
                <a:cs typeface="Arial" panose="020B0604020202020204" pitchFamily="34" charset="0"/>
              </a:rPr>
              <a:t>požadují od přírody více, než jsou ekosystémy regionu schopny regenerovat / obnovit</a:t>
            </a:r>
            <a:r>
              <a:rPr lang="cs-CZ" sz="3200" dirty="0">
                <a:latin typeface="Arial" panose="020B0604020202020204" pitchFamily="34" charset="0"/>
                <a:cs typeface="Arial" panose="020B0604020202020204" pitchFamily="34" charset="0"/>
              </a:rPr>
              <a:t>.</a:t>
            </a:r>
          </a:p>
        </p:txBody>
      </p:sp>
      <p:pic>
        <p:nvPicPr>
          <p:cNvPr id="5" name="Picture 4" descr="A smoke coming out of a field&#10;&#10;Description automatically generated">
            <a:extLst>
              <a:ext uri="{FF2B5EF4-FFF2-40B4-BE49-F238E27FC236}">
                <a16:creationId xmlns:a16="http://schemas.microsoft.com/office/drawing/2014/main" id="{77B1F117-1046-32A2-84F9-1DC61678D8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53011" y="0"/>
            <a:ext cx="7234990" cy="10287000"/>
          </a:xfrm>
          <a:prstGeom prst="rect">
            <a:avLst/>
          </a:prstGeom>
        </p:spPr>
      </p:pic>
    </p:spTree>
    <p:extLst>
      <p:ext uri="{BB962C8B-B14F-4D97-AF65-F5344CB8AC3E}">
        <p14:creationId xmlns:p14="http://schemas.microsoft.com/office/powerpoint/2010/main" val="20833877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FD597C6-2BCF-C672-09C4-8E5041A777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3783" y="2573458"/>
            <a:ext cx="13921059" cy="7310705"/>
          </a:xfrm>
          <a:prstGeom prst="rect">
            <a:avLst/>
          </a:prstGeom>
        </p:spPr>
      </p:pic>
      <p:grpSp>
        <p:nvGrpSpPr>
          <p:cNvPr id="12" name="Group 12"/>
          <p:cNvGrpSpPr/>
          <p:nvPr/>
        </p:nvGrpSpPr>
        <p:grpSpPr>
          <a:xfrm rot="278223">
            <a:off x="5247245" y="7366160"/>
            <a:ext cx="1257872" cy="796751"/>
            <a:chOff x="0" y="0"/>
            <a:chExt cx="331292" cy="209844"/>
          </a:xfrm>
        </p:grpSpPr>
        <p:sp>
          <p:nvSpPr>
            <p:cNvPr id="13" name="Freeform 13"/>
            <p:cNvSpPr/>
            <p:nvPr/>
          </p:nvSpPr>
          <p:spPr>
            <a:xfrm>
              <a:off x="0" y="0"/>
              <a:ext cx="331292" cy="209844"/>
            </a:xfrm>
            <a:custGeom>
              <a:avLst/>
              <a:gdLst/>
              <a:ahLst/>
              <a:cxnLst/>
              <a:rect l="l" t="t" r="r" b="b"/>
              <a:pathLst>
                <a:path w="331292" h="209844">
                  <a:moveTo>
                    <a:pt x="0" y="0"/>
                  </a:moveTo>
                  <a:lnTo>
                    <a:pt x="331292" y="0"/>
                  </a:lnTo>
                  <a:lnTo>
                    <a:pt x="331292" y="209844"/>
                  </a:lnTo>
                  <a:lnTo>
                    <a:pt x="0" y="209844"/>
                  </a:lnTo>
                  <a:close/>
                </a:path>
              </a:pathLst>
            </a:custGeom>
            <a:solidFill>
              <a:srgbClr val="EFB534"/>
            </a:solidFill>
            <a:ln w="19050" cap="sq">
              <a:solidFill>
                <a:srgbClr val="000000"/>
              </a:solidFill>
              <a:prstDash val="solid"/>
              <a:miter/>
            </a:ln>
          </p:spPr>
          <p:txBody>
            <a:bodyPr/>
            <a:lstStyle/>
            <a:p>
              <a:endParaRPr lang="en-IT">
                <a:latin typeface="Arial" panose="020B0604020202020204" pitchFamily="34" charset="0"/>
              </a:endParaRPr>
            </a:p>
          </p:txBody>
        </p:sp>
        <p:sp>
          <p:nvSpPr>
            <p:cNvPr id="14" name="TextBox 14"/>
            <p:cNvSpPr txBox="1"/>
            <p:nvPr/>
          </p:nvSpPr>
          <p:spPr>
            <a:xfrm>
              <a:off x="0" y="0"/>
              <a:ext cx="331292" cy="209844"/>
            </a:xfrm>
            <a:prstGeom prst="rect">
              <a:avLst/>
            </a:prstGeom>
          </p:spPr>
          <p:txBody>
            <a:bodyPr lIns="50800" tIns="50800" rIns="50800" bIns="50800" rtlCol="0" anchor="ctr"/>
            <a:lstStyle/>
            <a:p>
              <a:pPr marL="0" lvl="0" indent="0" algn="ctr">
                <a:lnSpc>
                  <a:spcPts val="2399"/>
                </a:lnSpc>
              </a:pPr>
              <a:r>
                <a:rPr lang="cs-CZ" sz="1999">
                  <a:solidFill>
                    <a:srgbClr val="000000"/>
                  </a:solidFill>
                  <a:latin typeface="Arial" panose="020B0604020202020204" pitchFamily="34" charset="0"/>
                  <a:ea typeface="Open Sans Bold"/>
                  <a:cs typeface="Arial" panose="020B0604020202020204" pitchFamily="34" charset="0"/>
                  <a:sym typeface="Open Sans Bold"/>
                </a:rPr>
                <a:t>SOJOVÝ NÁPOJ</a:t>
              </a:r>
              <a:endParaRPr lang="en-US" sz="1999">
                <a:solidFill>
                  <a:srgbClr val="000000"/>
                </a:solidFill>
                <a:latin typeface="Arial" panose="020B0604020202020204" pitchFamily="34" charset="0"/>
                <a:ea typeface="Open Sans Bold"/>
                <a:cs typeface="Arial" panose="020B0604020202020204" pitchFamily="34" charset="0"/>
                <a:sym typeface="Open Sans Bold"/>
              </a:endParaRPr>
            </a:p>
          </p:txBody>
        </p:sp>
      </p:grpSp>
      <p:grpSp>
        <p:nvGrpSpPr>
          <p:cNvPr id="15" name="Group 15"/>
          <p:cNvGrpSpPr/>
          <p:nvPr/>
        </p:nvGrpSpPr>
        <p:grpSpPr>
          <a:xfrm rot="528824">
            <a:off x="7717096" y="7010994"/>
            <a:ext cx="1332420" cy="851966"/>
            <a:chOff x="0" y="-9525"/>
            <a:chExt cx="350925" cy="224386"/>
          </a:xfrm>
        </p:grpSpPr>
        <p:sp>
          <p:nvSpPr>
            <p:cNvPr id="16" name="Freeform 16"/>
            <p:cNvSpPr/>
            <p:nvPr/>
          </p:nvSpPr>
          <p:spPr>
            <a:xfrm>
              <a:off x="0" y="0"/>
              <a:ext cx="350925" cy="214861"/>
            </a:xfrm>
            <a:custGeom>
              <a:avLst/>
              <a:gdLst/>
              <a:ahLst/>
              <a:cxnLst/>
              <a:rect l="l" t="t" r="r" b="b"/>
              <a:pathLst>
                <a:path w="350925" h="214861">
                  <a:moveTo>
                    <a:pt x="0" y="0"/>
                  </a:moveTo>
                  <a:lnTo>
                    <a:pt x="350925" y="0"/>
                  </a:lnTo>
                  <a:lnTo>
                    <a:pt x="350925" y="214861"/>
                  </a:lnTo>
                  <a:lnTo>
                    <a:pt x="0" y="214861"/>
                  </a:lnTo>
                  <a:close/>
                </a:path>
              </a:pathLst>
            </a:custGeom>
            <a:solidFill>
              <a:srgbClr val="EFB534"/>
            </a:solidFill>
            <a:ln w="19050" cap="sq">
              <a:solidFill>
                <a:srgbClr val="000000"/>
              </a:solidFill>
              <a:prstDash val="solid"/>
              <a:miter/>
            </a:ln>
          </p:spPr>
          <p:txBody>
            <a:bodyPr/>
            <a:lstStyle/>
            <a:p>
              <a:endParaRPr lang="en-IT">
                <a:latin typeface="Arial" panose="020B0604020202020204" pitchFamily="34" charset="0"/>
              </a:endParaRPr>
            </a:p>
          </p:txBody>
        </p:sp>
        <p:sp>
          <p:nvSpPr>
            <p:cNvPr id="17" name="TextBox 17"/>
            <p:cNvSpPr txBox="1"/>
            <p:nvPr/>
          </p:nvSpPr>
          <p:spPr>
            <a:xfrm>
              <a:off x="0" y="-9525"/>
              <a:ext cx="350925" cy="224386"/>
            </a:xfrm>
            <a:prstGeom prst="rect">
              <a:avLst/>
            </a:prstGeom>
          </p:spPr>
          <p:txBody>
            <a:bodyPr lIns="50800" tIns="50800" rIns="50800" bIns="50800" rtlCol="0" anchor="ctr"/>
            <a:lstStyle/>
            <a:p>
              <a:pPr marL="0" lvl="0" indent="0" algn="ctr">
                <a:lnSpc>
                  <a:spcPts val="2400"/>
                </a:lnSpc>
              </a:pPr>
              <a:r>
                <a:rPr lang="cs-CZ" sz="2000">
                  <a:solidFill>
                    <a:srgbClr val="000000"/>
                  </a:solidFill>
                  <a:latin typeface="Arial" panose="020B0604020202020204" pitchFamily="34" charset="0"/>
                  <a:ea typeface="Open Sans Bold"/>
                  <a:cs typeface="Arial" panose="020B0604020202020204" pitchFamily="34" charset="0"/>
                  <a:sym typeface="Open Sans Bold"/>
                </a:rPr>
                <a:t>OVESNÝ NÁPOJ</a:t>
              </a:r>
              <a:endParaRPr lang="en-US" sz="2000">
                <a:solidFill>
                  <a:srgbClr val="000000"/>
                </a:solidFill>
                <a:latin typeface="Arial" panose="020B0604020202020204" pitchFamily="34" charset="0"/>
                <a:ea typeface="Open Sans Bold"/>
                <a:cs typeface="Arial" panose="020B0604020202020204" pitchFamily="34" charset="0"/>
                <a:sym typeface="Open Sans Bold"/>
              </a:endParaRPr>
            </a:p>
          </p:txBody>
        </p:sp>
      </p:grpSp>
      <p:grpSp>
        <p:nvGrpSpPr>
          <p:cNvPr id="18" name="Group 18"/>
          <p:cNvGrpSpPr/>
          <p:nvPr/>
        </p:nvGrpSpPr>
        <p:grpSpPr>
          <a:xfrm rot="544542">
            <a:off x="10182552" y="6523700"/>
            <a:ext cx="1430517" cy="851966"/>
            <a:chOff x="0" y="-9525"/>
            <a:chExt cx="376762" cy="224386"/>
          </a:xfrm>
        </p:grpSpPr>
        <p:sp>
          <p:nvSpPr>
            <p:cNvPr id="19" name="Freeform 19"/>
            <p:cNvSpPr/>
            <p:nvPr/>
          </p:nvSpPr>
          <p:spPr>
            <a:xfrm>
              <a:off x="0" y="0"/>
              <a:ext cx="376762" cy="214861"/>
            </a:xfrm>
            <a:custGeom>
              <a:avLst/>
              <a:gdLst/>
              <a:ahLst/>
              <a:cxnLst/>
              <a:rect l="l" t="t" r="r" b="b"/>
              <a:pathLst>
                <a:path w="376762" h="214861">
                  <a:moveTo>
                    <a:pt x="0" y="0"/>
                  </a:moveTo>
                  <a:lnTo>
                    <a:pt x="376762" y="0"/>
                  </a:lnTo>
                  <a:lnTo>
                    <a:pt x="376762" y="214861"/>
                  </a:lnTo>
                  <a:lnTo>
                    <a:pt x="0" y="214861"/>
                  </a:lnTo>
                  <a:close/>
                </a:path>
              </a:pathLst>
            </a:custGeom>
            <a:solidFill>
              <a:srgbClr val="EFB534"/>
            </a:solidFill>
            <a:ln w="19050" cap="sq">
              <a:solidFill>
                <a:srgbClr val="000000"/>
              </a:solidFill>
              <a:prstDash val="solid"/>
              <a:miter/>
            </a:ln>
          </p:spPr>
          <p:txBody>
            <a:bodyPr/>
            <a:lstStyle/>
            <a:p>
              <a:endParaRPr lang="en-IT">
                <a:latin typeface="Arial" panose="020B0604020202020204" pitchFamily="34" charset="0"/>
              </a:endParaRPr>
            </a:p>
          </p:txBody>
        </p:sp>
        <p:sp>
          <p:nvSpPr>
            <p:cNvPr id="20" name="TextBox 20"/>
            <p:cNvSpPr txBox="1"/>
            <p:nvPr/>
          </p:nvSpPr>
          <p:spPr>
            <a:xfrm>
              <a:off x="0" y="-9525"/>
              <a:ext cx="376762" cy="224386"/>
            </a:xfrm>
            <a:prstGeom prst="rect">
              <a:avLst/>
            </a:prstGeom>
          </p:spPr>
          <p:txBody>
            <a:bodyPr lIns="50800" tIns="50800" rIns="50800" bIns="50800" rtlCol="0" anchor="ctr"/>
            <a:lstStyle/>
            <a:p>
              <a:pPr marL="0" lvl="0" indent="0" algn="ctr">
                <a:lnSpc>
                  <a:spcPts val="2400"/>
                </a:lnSpc>
              </a:pPr>
              <a:r>
                <a:rPr lang="cs-CZ" sz="2000">
                  <a:solidFill>
                    <a:srgbClr val="000000"/>
                  </a:solidFill>
                  <a:latin typeface="Arial" panose="020B0604020202020204" pitchFamily="34" charset="0"/>
                  <a:ea typeface="Open Sans Bold"/>
                  <a:cs typeface="Arial" panose="020B0604020202020204" pitchFamily="34" charset="0"/>
                  <a:sym typeface="Open Sans Bold"/>
                </a:rPr>
                <a:t>RÝŽOVÝ NÁPOJ</a:t>
              </a:r>
              <a:endParaRPr lang="en-US" sz="2000">
                <a:solidFill>
                  <a:srgbClr val="000000"/>
                </a:solidFill>
                <a:latin typeface="Arial" panose="020B0604020202020204" pitchFamily="34" charset="0"/>
                <a:ea typeface="Open Sans Bold"/>
                <a:cs typeface="Arial" panose="020B0604020202020204" pitchFamily="34" charset="0"/>
                <a:sym typeface="Open Sans Bold"/>
              </a:endParaRPr>
            </a:p>
          </p:txBody>
        </p:sp>
      </p:grpSp>
      <p:grpSp>
        <p:nvGrpSpPr>
          <p:cNvPr id="21" name="Group 21"/>
          <p:cNvGrpSpPr/>
          <p:nvPr/>
        </p:nvGrpSpPr>
        <p:grpSpPr>
          <a:xfrm rot="372971">
            <a:off x="12311061" y="6100308"/>
            <a:ext cx="1871787" cy="903764"/>
            <a:chOff x="0" y="0"/>
            <a:chExt cx="412935" cy="186447"/>
          </a:xfrm>
        </p:grpSpPr>
        <p:sp>
          <p:nvSpPr>
            <p:cNvPr id="22" name="Freeform 22"/>
            <p:cNvSpPr/>
            <p:nvPr/>
          </p:nvSpPr>
          <p:spPr>
            <a:xfrm>
              <a:off x="0" y="0"/>
              <a:ext cx="412935" cy="186447"/>
            </a:xfrm>
            <a:custGeom>
              <a:avLst/>
              <a:gdLst/>
              <a:ahLst/>
              <a:cxnLst/>
              <a:rect l="l" t="t" r="r" b="b"/>
              <a:pathLst>
                <a:path w="412935" h="186447">
                  <a:moveTo>
                    <a:pt x="0" y="0"/>
                  </a:moveTo>
                  <a:lnTo>
                    <a:pt x="412935" y="0"/>
                  </a:lnTo>
                  <a:lnTo>
                    <a:pt x="412935" y="186447"/>
                  </a:lnTo>
                  <a:lnTo>
                    <a:pt x="0" y="186447"/>
                  </a:lnTo>
                  <a:close/>
                </a:path>
              </a:pathLst>
            </a:custGeom>
            <a:solidFill>
              <a:srgbClr val="EFB534"/>
            </a:solidFill>
            <a:ln w="19050" cap="sq">
              <a:solidFill>
                <a:srgbClr val="000000"/>
              </a:solidFill>
              <a:prstDash val="solid"/>
              <a:miter/>
            </a:ln>
          </p:spPr>
          <p:txBody>
            <a:bodyPr/>
            <a:lstStyle/>
            <a:p>
              <a:endParaRPr lang="en-IT">
                <a:latin typeface="Arial" panose="020B0604020202020204" pitchFamily="34" charset="0"/>
              </a:endParaRPr>
            </a:p>
          </p:txBody>
        </p:sp>
        <p:sp>
          <p:nvSpPr>
            <p:cNvPr id="23" name="TextBox 23"/>
            <p:cNvSpPr txBox="1"/>
            <p:nvPr/>
          </p:nvSpPr>
          <p:spPr>
            <a:xfrm>
              <a:off x="0" y="9525"/>
              <a:ext cx="412935" cy="176922"/>
            </a:xfrm>
            <a:prstGeom prst="rect">
              <a:avLst/>
            </a:prstGeom>
          </p:spPr>
          <p:txBody>
            <a:bodyPr lIns="50800" tIns="50800" rIns="50800" bIns="50800" rtlCol="0" anchor="ctr"/>
            <a:lstStyle/>
            <a:p>
              <a:pPr marL="0" lvl="0" indent="0" algn="ctr">
                <a:lnSpc>
                  <a:spcPts val="2070"/>
                </a:lnSpc>
              </a:pPr>
              <a:r>
                <a:rPr lang="cs-CZ" sz="2000">
                  <a:solidFill>
                    <a:srgbClr val="000000"/>
                  </a:solidFill>
                  <a:latin typeface="Arial" panose="020B0604020202020204" pitchFamily="34" charset="0"/>
                  <a:ea typeface="Open Sans Bold"/>
                  <a:cs typeface="Arial" panose="020B0604020202020204" pitchFamily="34" charset="0"/>
                  <a:sym typeface="Open Sans Bold"/>
                </a:rPr>
                <a:t>MANDLOVÝ NÁPOJ</a:t>
              </a:r>
              <a:endParaRPr lang="en-US" sz="2000">
                <a:solidFill>
                  <a:srgbClr val="000000"/>
                </a:solidFill>
                <a:latin typeface="Arial" panose="020B0604020202020204" pitchFamily="34" charset="0"/>
                <a:ea typeface="Open Sans Bold"/>
                <a:cs typeface="Arial" panose="020B0604020202020204" pitchFamily="34" charset="0"/>
                <a:sym typeface="Open Sans Bold"/>
              </a:endParaRPr>
            </a:p>
          </p:txBody>
        </p:sp>
      </p:grpSp>
      <p:grpSp>
        <p:nvGrpSpPr>
          <p:cNvPr id="24" name="Group 24"/>
          <p:cNvGrpSpPr/>
          <p:nvPr/>
        </p:nvGrpSpPr>
        <p:grpSpPr>
          <a:xfrm rot="360854">
            <a:off x="15163052" y="4510403"/>
            <a:ext cx="1859923" cy="864898"/>
            <a:chOff x="0" y="-9525"/>
            <a:chExt cx="328766" cy="224386"/>
          </a:xfrm>
        </p:grpSpPr>
        <p:sp>
          <p:nvSpPr>
            <p:cNvPr id="25" name="Freeform 25"/>
            <p:cNvSpPr/>
            <p:nvPr/>
          </p:nvSpPr>
          <p:spPr>
            <a:xfrm>
              <a:off x="0" y="0"/>
              <a:ext cx="328766" cy="214861"/>
            </a:xfrm>
            <a:custGeom>
              <a:avLst/>
              <a:gdLst/>
              <a:ahLst/>
              <a:cxnLst/>
              <a:rect l="l" t="t" r="r" b="b"/>
              <a:pathLst>
                <a:path w="328766" h="214861">
                  <a:moveTo>
                    <a:pt x="0" y="0"/>
                  </a:moveTo>
                  <a:lnTo>
                    <a:pt x="328766" y="0"/>
                  </a:lnTo>
                  <a:lnTo>
                    <a:pt x="328766" y="214861"/>
                  </a:lnTo>
                  <a:lnTo>
                    <a:pt x="0" y="214861"/>
                  </a:lnTo>
                  <a:close/>
                </a:path>
              </a:pathLst>
            </a:custGeom>
            <a:solidFill>
              <a:srgbClr val="EFB534"/>
            </a:solidFill>
            <a:ln w="19050" cap="sq">
              <a:solidFill>
                <a:srgbClr val="000000"/>
              </a:solidFill>
              <a:prstDash val="solid"/>
              <a:miter/>
            </a:ln>
          </p:spPr>
          <p:txBody>
            <a:bodyPr/>
            <a:lstStyle/>
            <a:p>
              <a:endParaRPr lang="en-IT">
                <a:latin typeface="Arial" panose="020B0604020202020204" pitchFamily="34" charset="0"/>
              </a:endParaRPr>
            </a:p>
          </p:txBody>
        </p:sp>
        <p:sp>
          <p:nvSpPr>
            <p:cNvPr id="26" name="TextBox 26"/>
            <p:cNvSpPr txBox="1"/>
            <p:nvPr/>
          </p:nvSpPr>
          <p:spPr>
            <a:xfrm>
              <a:off x="0" y="-9525"/>
              <a:ext cx="328766" cy="224386"/>
            </a:xfrm>
            <a:prstGeom prst="rect">
              <a:avLst/>
            </a:prstGeom>
          </p:spPr>
          <p:txBody>
            <a:bodyPr lIns="50800" tIns="50800" rIns="50800" bIns="50800" rtlCol="0" anchor="ctr"/>
            <a:lstStyle/>
            <a:p>
              <a:pPr marL="0" lvl="0" indent="0" algn="ctr">
                <a:lnSpc>
                  <a:spcPts val="2400"/>
                </a:lnSpc>
              </a:pPr>
              <a:r>
                <a:rPr lang="cs-CZ" sz="2000">
                  <a:solidFill>
                    <a:srgbClr val="000000"/>
                  </a:solidFill>
                  <a:latin typeface="Arial" panose="020B0604020202020204" pitchFamily="34" charset="0"/>
                  <a:ea typeface="Open Sans Bold"/>
                  <a:cs typeface="Arial" panose="020B0604020202020204" pitchFamily="34" charset="0"/>
                  <a:sym typeface="Open Sans Bold"/>
                </a:rPr>
                <a:t>KRAVSKÉ</a:t>
              </a:r>
              <a:r>
                <a:rPr lang="en-US" sz="2000">
                  <a:solidFill>
                    <a:srgbClr val="000000"/>
                  </a:solidFill>
                  <a:latin typeface="Arial" panose="020B0604020202020204" pitchFamily="34" charset="0"/>
                  <a:ea typeface="Open Sans Bold"/>
                  <a:cs typeface="Arial" panose="020B0604020202020204" pitchFamily="34" charset="0"/>
                  <a:sym typeface="Open Sans Bold"/>
                </a:rPr>
                <a:t> </a:t>
              </a:r>
              <a:r>
                <a:rPr lang="cs-CZ" sz="2000">
                  <a:solidFill>
                    <a:srgbClr val="000000"/>
                  </a:solidFill>
                  <a:latin typeface="Arial" panose="020B0604020202020204" pitchFamily="34" charset="0"/>
                  <a:ea typeface="Open Sans Bold"/>
                  <a:cs typeface="Arial" panose="020B0604020202020204" pitchFamily="34" charset="0"/>
                  <a:sym typeface="Open Sans Bold"/>
                </a:rPr>
                <a:t>MLÉKO</a:t>
              </a:r>
              <a:endParaRPr lang="en-US" sz="2000">
                <a:solidFill>
                  <a:srgbClr val="000000"/>
                </a:solidFill>
                <a:latin typeface="Arial" panose="020B0604020202020204" pitchFamily="34" charset="0"/>
                <a:ea typeface="Open Sans Bold"/>
                <a:cs typeface="Arial" panose="020B0604020202020204" pitchFamily="34" charset="0"/>
                <a:sym typeface="Open Sans Bold"/>
              </a:endParaRPr>
            </a:p>
          </p:txBody>
        </p:sp>
      </p:grpSp>
      <p:sp>
        <p:nvSpPr>
          <p:cNvPr id="27" name="TextBox 27"/>
          <p:cNvSpPr txBox="1"/>
          <p:nvPr/>
        </p:nvSpPr>
        <p:spPr>
          <a:xfrm>
            <a:off x="750593" y="753764"/>
            <a:ext cx="8077731" cy="1661993"/>
          </a:xfrm>
          <a:prstGeom prst="rect">
            <a:avLst/>
          </a:prstGeom>
        </p:spPr>
        <p:txBody>
          <a:bodyPr wrap="square" lIns="0" tIns="0" rIns="0" bIns="0" rtlCol="0" anchor="t">
            <a:spAutoFit/>
          </a:bodyPr>
          <a:lstStyle/>
          <a:p>
            <a:r>
              <a:rPr lang="cs-CZ" sz="5400">
                <a:solidFill>
                  <a:srgbClr val="282828"/>
                </a:solidFill>
                <a:effectLst/>
                <a:latin typeface="Times New Roman" panose="02020603050405020304" pitchFamily="18" charset="0"/>
                <a:cs typeface="Times New Roman" panose="02020603050405020304" pitchFamily="18" charset="0"/>
              </a:rPr>
              <a:t>Jaký druh „mléka“ </a:t>
            </a:r>
            <a:r>
              <a:rPr lang="cs-CZ" sz="5400" b="1">
                <a:solidFill>
                  <a:srgbClr val="282828"/>
                </a:solidFill>
                <a:effectLst/>
                <a:latin typeface="Times New Roman" panose="02020603050405020304" pitchFamily="18" charset="0"/>
                <a:cs typeface="Times New Roman" panose="02020603050405020304" pitchFamily="18" charset="0"/>
              </a:rPr>
              <a:t>nejvíce ovlivňuje klima</a:t>
            </a:r>
            <a:r>
              <a:rPr lang="en-GB" sz="5400" b="1">
                <a:solidFill>
                  <a:srgbClr val="282828"/>
                </a:solidFill>
                <a:effectLst/>
                <a:latin typeface="Times New Roman" panose="02020603050405020304" pitchFamily="18" charset="0"/>
                <a:cs typeface="Times New Roman" panose="02020603050405020304" pitchFamily="18" charset="0"/>
              </a:rPr>
              <a:t>? </a:t>
            </a:r>
          </a:p>
        </p:txBody>
      </p:sp>
      <p:grpSp>
        <p:nvGrpSpPr>
          <p:cNvPr id="3" name="Group 3"/>
          <p:cNvGrpSpPr/>
          <p:nvPr/>
        </p:nvGrpSpPr>
        <p:grpSpPr>
          <a:xfrm>
            <a:off x="13628259" y="1792198"/>
            <a:ext cx="3224000" cy="586487"/>
            <a:chOff x="0" y="0"/>
            <a:chExt cx="689526" cy="179992"/>
          </a:xfrm>
        </p:grpSpPr>
        <p:sp>
          <p:nvSpPr>
            <p:cNvPr id="4" name="Freeform 4"/>
            <p:cNvSpPr/>
            <p:nvPr/>
          </p:nvSpPr>
          <p:spPr>
            <a:xfrm>
              <a:off x="0" y="0"/>
              <a:ext cx="689526" cy="179992"/>
            </a:xfrm>
            <a:custGeom>
              <a:avLst/>
              <a:gdLst/>
              <a:ahLst/>
              <a:cxnLst/>
              <a:rect l="l" t="t" r="r" b="b"/>
              <a:pathLst>
                <a:path w="689526" h="179992">
                  <a:moveTo>
                    <a:pt x="0" y="0"/>
                  </a:moveTo>
                  <a:lnTo>
                    <a:pt x="689526" y="0"/>
                  </a:lnTo>
                  <a:lnTo>
                    <a:pt x="689526" y="179992"/>
                  </a:lnTo>
                  <a:lnTo>
                    <a:pt x="0" y="179992"/>
                  </a:lnTo>
                  <a:close/>
                </a:path>
              </a:pathLst>
            </a:custGeom>
            <a:solidFill>
              <a:srgbClr val="50985A"/>
            </a:solidFill>
            <a:ln w="19050" cap="sq">
              <a:solidFill>
                <a:srgbClr val="000000"/>
              </a:solidFill>
              <a:prstDash val="solid"/>
              <a:miter/>
            </a:ln>
          </p:spPr>
          <p:txBody>
            <a:bodyPr/>
            <a:lstStyle/>
            <a:p>
              <a:endParaRPr lang="en-IT" sz="2000" b="1">
                <a:latin typeface="Arial" panose="020B0604020202020204" pitchFamily="34" charset="0"/>
              </a:endParaRPr>
            </a:p>
          </p:txBody>
        </p:sp>
        <p:sp>
          <p:nvSpPr>
            <p:cNvPr id="5" name="TextBox 5"/>
            <p:cNvSpPr txBox="1"/>
            <p:nvPr/>
          </p:nvSpPr>
          <p:spPr>
            <a:xfrm>
              <a:off x="0" y="0"/>
              <a:ext cx="689526" cy="179992"/>
            </a:xfrm>
            <a:prstGeom prst="rect">
              <a:avLst/>
            </a:prstGeom>
          </p:spPr>
          <p:txBody>
            <a:bodyPr lIns="50800" tIns="50800" rIns="50800" bIns="50800" rtlCol="0" anchor="ctr"/>
            <a:lstStyle/>
            <a:p>
              <a:pPr marL="0" lvl="0" indent="0" algn="ctr"/>
              <a:r>
                <a:rPr lang="cs-CZ" sz="2000" b="1">
                  <a:solidFill>
                    <a:srgbClr val="000000"/>
                  </a:solidFill>
                  <a:latin typeface="Arial"/>
                  <a:ea typeface="Open Sans Bold"/>
                  <a:cs typeface="Arial"/>
                  <a:sym typeface="Open Sans Bold"/>
                </a:rPr>
                <a:t>Využitá plocha v </a:t>
              </a:r>
              <a:r>
                <a:rPr lang="en-US" sz="2000" b="1">
                  <a:solidFill>
                    <a:srgbClr val="000000"/>
                  </a:solidFill>
                  <a:latin typeface="Arial"/>
                  <a:ea typeface="Open Sans Bold"/>
                  <a:cs typeface="Arial"/>
                  <a:sym typeface="Open Sans Bold"/>
                </a:rPr>
                <a:t>m</a:t>
              </a:r>
              <a:r>
                <a:rPr lang="en-US" sz="2000" b="1" baseline="30000">
                  <a:solidFill>
                    <a:srgbClr val="000000"/>
                  </a:solidFill>
                  <a:latin typeface="Arial"/>
                  <a:ea typeface="Open Sans Bold"/>
                  <a:cs typeface="Arial"/>
                  <a:sym typeface="Open Sans Bold"/>
                </a:rPr>
                <a:t>2</a:t>
              </a:r>
              <a:endParaRPr lang="en-US" sz="2000" b="1" baseline="30000">
                <a:solidFill>
                  <a:srgbClr val="000000"/>
                </a:solidFill>
                <a:latin typeface="Arial"/>
                <a:ea typeface="Open Sans Bold"/>
                <a:cs typeface="Arial"/>
              </a:endParaRPr>
            </a:p>
          </p:txBody>
        </p:sp>
      </p:grpSp>
      <p:grpSp>
        <p:nvGrpSpPr>
          <p:cNvPr id="6" name="Group 6"/>
          <p:cNvGrpSpPr/>
          <p:nvPr/>
        </p:nvGrpSpPr>
        <p:grpSpPr>
          <a:xfrm>
            <a:off x="13628259" y="918933"/>
            <a:ext cx="3224000" cy="663559"/>
            <a:chOff x="0" y="0"/>
            <a:chExt cx="689526" cy="203645"/>
          </a:xfrm>
        </p:grpSpPr>
        <p:sp>
          <p:nvSpPr>
            <p:cNvPr id="7" name="Freeform 7"/>
            <p:cNvSpPr/>
            <p:nvPr/>
          </p:nvSpPr>
          <p:spPr>
            <a:xfrm>
              <a:off x="0" y="0"/>
              <a:ext cx="689526" cy="203645"/>
            </a:xfrm>
            <a:custGeom>
              <a:avLst/>
              <a:gdLst/>
              <a:ahLst/>
              <a:cxnLst/>
              <a:rect l="l" t="t" r="r" b="b"/>
              <a:pathLst>
                <a:path w="689526" h="203645">
                  <a:moveTo>
                    <a:pt x="0" y="0"/>
                  </a:moveTo>
                  <a:lnTo>
                    <a:pt x="689526" y="0"/>
                  </a:lnTo>
                  <a:lnTo>
                    <a:pt x="689526" y="203645"/>
                  </a:lnTo>
                  <a:lnTo>
                    <a:pt x="0" y="203645"/>
                  </a:lnTo>
                  <a:close/>
                </a:path>
              </a:pathLst>
            </a:custGeom>
            <a:solidFill>
              <a:srgbClr val="AEDCE3"/>
            </a:solidFill>
            <a:ln w="19050" cap="sq">
              <a:solidFill>
                <a:srgbClr val="000000"/>
              </a:solidFill>
              <a:prstDash val="solid"/>
              <a:miter/>
            </a:ln>
          </p:spPr>
          <p:txBody>
            <a:bodyPr/>
            <a:lstStyle/>
            <a:p>
              <a:endParaRPr lang="en-IT" sz="2000" b="1">
                <a:latin typeface="Arial" panose="020B0604020202020204" pitchFamily="34" charset="0"/>
              </a:endParaRPr>
            </a:p>
          </p:txBody>
        </p:sp>
        <p:sp>
          <p:nvSpPr>
            <p:cNvPr id="8" name="TextBox 8"/>
            <p:cNvSpPr txBox="1"/>
            <p:nvPr/>
          </p:nvSpPr>
          <p:spPr>
            <a:xfrm>
              <a:off x="0" y="0"/>
              <a:ext cx="689526" cy="203645"/>
            </a:xfrm>
            <a:prstGeom prst="rect">
              <a:avLst/>
            </a:prstGeom>
          </p:spPr>
          <p:txBody>
            <a:bodyPr lIns="50800" tIns="50800" rIns="50800" bIns="50800" rtlCol="0" anchor="ctr"/>
            <a:lstStyle/>
            <a:p>
              <a:pPr marL="0" lvl="0" indent="0" algn="ctr"/>
              <a:r>
                <a:rPr lang="cs-CZ" sz="2000" b="1">
                  <a:solidFill>
                    <a:srgbClr val="000000"/>
                  </a:solidFill>
                  <a:latin typeface="Arial" panose="020B0604020202020204" pitchFamily="34" charset="0"/>
                  <a:ea typeface="Open Sans Bold"/>
                  <a:cs typeface="Arial" panose="020B0604020202020204" pitchFamily="34" charset="0"/>
                  <a:sym typeface="Open Sans Bold"/>
                </a:rPr>
                <a:t>Spotřeba vody v litrech</a:t>
              </a:r>
              <a:endParaRPr lang="en-US" sz="2000" b="1">
                <a:solidFill>
                  <a:srgbClr val="000000"/>
                </a:solidFill>
                <a:latin typeface="Arial" panose="020B0604020202020204" pitchFamily="34" charset="0"/>
                <a:ea typeface="Open Sans Bold"/>
                <a:cs typeface="Arial" panose="020B0604020202020204" pitchFamily="34" charset="0"/>
                <a:sym typeface="Open Sans Bold"/>
              </a:endParaRPr>
            </a:p>
          </p:txBody>
        </p:sp>
      </p:grpSp>
      <p:grpSp>
        <p:nvGrpSpPr>
          <p:cNvPr id="9" name="Group 9"/>
          <p:cNvGrpSpPr/>
          <p:nvPr/>
        </p:nvGrpSpPr>
        <p:grpSpPr>
          <a:xfrm>
            <a:off x="9459678" y="930836"/>
            <a:ext cx="3934871" cy="1447849"/>
            <a:chOff x="-386585" y="0"/>
            <a:chExt cx="1207603" cy="390718"/>
          </a:xfrm>
        </p:grpSpPr>
        <p:sp>
          <p:nvSpPr>
            <p:cNvPr id="10" name="Freeform 10"/>
            <p:cNvSpPr/>
            <p:nvPr/>
          </p:nvSpPr>
          <p:spPr>
            <a:xfrm>
              <a:off x="-386585" y="0"/>
              <a:ext cx="1207603" cy="390718"/>
            </a:xfrm>
            <a:custGeom>
              <a:avLst/>
              <a:gdLst/>
              <a:ahLst/>
              <a:cxnLst/>
              <a:rect l="l" t="t" r="r" b="b"/>
              <a:pathLst>
                <a:path w="821018" h="390718">
                  <a:moveTo>
                    <a:pt x="0" y="0"/>
                  </a:moveTo>
                  <a:lnTo>
                    <a:pt x="821018" y="0"/>
                  </a:lnTo>
                  <a:lnTo>
                    <a:pt x="821018" y="390718"/>
                  </a:lnTo>
                  <a:lnTo>
                    <a:pt x="0" y="390718"/>
                  </a:lnTo>
                  <a:close/>
                </a:path>
              </a:pathLst>
            </a:custGeom>
            <a:solidFill>
              <a:srgbClr val="FF7933"/>
            </a:solidFill>
            <a:ln w="19050" cap="sq">
              <a:solidFill>
                <a:srgbClr val="000000"/>
              </a:solidFill>
              <a:prstDash val="solid"/>
              <a:miter/>
            </a:ln>
          </p:spPr>
          <p:txBody>
            <a:bodyPr/>
            <a:lstStyle/>
            <a:p>
              <a:endParaRPr lang="en-IT" sz="2000" b="1">
                <a:latin typeface="Arial" panose="020B0604020202020204" pitchFamily="34" charset="0"/>
              </a:endParaRPr>
            </a:p>
          </p:txBody>
        </p:sp>
        <p:sp>
          <p:nvSpPr>
            <p:cNvPr id="11" name="TextBox 11"/>
            <p:cNvSpPr txBox="1"/>
            <p:nvPr/>
          </p:nvSpPr>
          <p:spPr>
            <a:xfrm>
              <a:off x="-356643" y="0"/>
              <a:ext cx="1177661" cy="390718"/>
            </a:xfrm>
            <a:prstGeom prst="rect">
              <a:avLst/>
            </a:prstGeom>
          </p:spPr>
          <p:txBody>
            <a:bodyPr lIns="50800" tIns="50800" rIns="50800" bIns="50800" rtlCol="0" anchor="ctr"/>
            <a:lstStyle/>
            <a:p>
              <a:pPr marL="0" lvl="0" indent="0" algn="ctr"/>
              <a:r>
                <a:rPr lang="en-US" sz="2000" b="1" err="1">
                  <a:latin typeface="Arial" panose="020B0604020202020204" pitchFamily="34" charset="0"/>
                  <a:cs typeface="Arial" panose="020B0604020202020204" pitchFamily="34" charset="0"/>
                </a:rPr>
                <a:t>Množství</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skleníkových</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plynů</a:t>
              </a:r>
              <a:r>
                <a:rPr lang="en-US" sz="2000" b="1">
                  <a:latin typeface="Arial" panose="020B0604020202020204" pitchFamily="34" charset="0"/>
                  <a:cs typeface="Arial" panose="020B0604020202020204" pitchFamily="34" charset="0"/>
                </a:rPr>
                <a:t> (v </a:t>
              </a:r>
              <a:r>
                <a:rPr lang="en-US" sz="2000" b="1" err="1">
                  <a:latin typeface="Arial" panose="020B0604020202020204" pitchFamily="34" charset="0"/>
                  <a:cs typeface="Arial" panose="020B0604020202020204" pitchFamily="34" charset="0"/>
                </a:rPr>
                <a:t>kilogramech</a:t>
              </a:r>
              <a:r>
                <a:rPr lang="en-US" sz="2000" b="1">
                  <a:latin typeface="Arial" panose="020B0604020202020204" pitchFamily="34" charset="0"/>
                  <a:cs typeface="Arial" panose="020B0604020202020204" pitchFamily="34" charset="0"/>
                </a:rPr>
                <a:t> CO₂ </a:t>
              </a:r>
              <a:r>
                <a:rPr lang="en-US" sz="2000" b="1" err="1">
                  <a:latin typeface="Arial" panose="020B0604020202020204" pitchFamily="34" charset="0"/>
                  <a:cs typeface="Arial" panose="020B0604020202020204" pitchFamily="34" charset="0"/>
                </a:rPr>
                <a:t>ekvivalentu</a:t>
              </a:r>
              <a:r>
                <a:rPr lang="en-US" sz="2000" b="1">
                  <a:latin typeface="Arial" panose="020B0604020202020204" pitchFamily="34" charset="0"/>
                  <a:cs typeface="Arial" panose="020B0604020202020204" pitchFamily="34" charset="0"/>
                </a:rPr>
                <a:t>)</a:t>
              </a:r>
              <a:endParaRPr lang="en-US" sz="2000" b="1">
                <a:solidFill>
                  <a:srgbClr val="000000"/>
                </a:solidFill>
                <a:latin typeface="Arial" panose="020B0604020202020204" pitchFamily="34" charset="0"/>
                <a:ea typeface="Open Sans Bold Italics"/>
                <a:cs typeface="Arial" panose="020B0604020202020204" pitchFamily="34" charset="0"/>
                <a:sym typeface="Open Sans Bold Italics"/>
              </a:endParaRPr>
            </a:p>
          </p:txBody>
        </p:sp>
      </p:grpSp>
      <p:sp>
        <p:nvSpPr>
          <p:cNvPr id="28" name="TextBox 28"/>
          <p:cNvSpPr txBox="1"/>
          <p:nvPr/>
        </p:nvSpPr>
        <p:spPr>
          <a:xfrm>
            <a:off x="233876" y="9402792"/>
            <a:ext cx="6567809" cy="314325"/>
          </a:xfrm>
          <a:prstGeom prst="rect">
            <a:avLst/>
          </a:prstGeom>
        </p:spPr>
        <p:txBody>
          <a:bodyPr lIns="0" tIns="0" rIns="0" bIns="0" rtlCol="0" anchor="t">
            <a:spAutoFit/>
          </a:bodyPr>
          <a:lstStyle/>
          <a:p>
            <a:pPr marL="0" lvl="0" indent="0" algn="l">
              <a:lnSpc>
                <a:spcPts val="2400"/>
              </a:lnSpc>
              <a:spcBef>
                <a:spcPct val="0"/>
              </a:spcBef>
            </a:pPr>
            <a:r>
              <a:rPr lang="en-US" sz="2000">
                <a:solidFill>
                  <a:srgbClr val="000000"/>
                </a:solidFill>
                <a:latin typeface="Arial" panose="020B0604020202020204" pitchFamily="34" charset="0"/>
                <a:ea typeface="Open Sans"/>
                <a:cs typeface="Arial" panose="020B0604020202020204" pitchFamily="34" charset="0"/>
                <a:sym typeface="Open Sans"/>
              </a:rPr>
              <a:t>Source: Poore and </a:t>
            </a:r>
            <a:r>
              <a:rPr lang="en-US" sz="2000" err="1">
                <a:solidFill>
                  <a:srgbClr val="000000"/>
                </a:solidFill>
                <a:latin typeface="Arial" panose="020B0604020202020204" pitchFamily="34" charset="0"/>
                <a:ea typeface="Open Sans"/>
                <a:cs typeface="Arial" panose="020B0604020202020204" pitchFamily="34" charset="0"/>
                <a:sym typeface="Open Sans"/>
              </a:rPr>
              <a:t>Nemecek</a:t>
            </a:r>
            <a:r>
              <a:rPr lang="en-US" sz="2000">
                <a:solidFill>
                  <a:srgbClr val="000000"/>
                </a:solidFill>
                <a:latin typeface="Arial" panose="020B0604020202020204" pitchFamily="34" charset="0"/>
                <a:ea typeface="Open Sans"/>
                <a:cs typeface="Arial" panose="020B0604020202020204" pitchFamily="34" charset="0"/>
                <a:sym typeface="Open Sans"/>
              </a:rPr>
              <a:t>, 2019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2" name="Picture 51" descr="A group of images of animals and plants&#10;&#10;Description automatically generated">
            <a:extLst>
              <a:ext uri="{FF2B5EF4-FFF2-40B4-BE49-F238E27FC236}">
                <a16:creationId xmlns:a16="http://schemas.microsoft.com/office/drawing/2014/main" id="{69DBEBBF-A1AB-8663-2BA9-DF5BD710E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390" y="234677"/>
            <a:ext cx="17414692" cy="9795765"/>
          </a:xfrm>
          <a:prstGeom prst="rect">
            <a:avLst/>
          </a:prstGeom>
        </p:spPr>
      </p:pic>
      <p:sp>
        <p:nvSpPr>
          <p:cNvPr id="24" name="TextBox 24"/>
          <p:cNvSpPr txBox="1"/>
          <p:nvPr/>
        </p:nvSpPr>
        <p:spPr>
          <a:xfrm>
            <a:off x="951066" y="839535"/>
            <a:ext cx="8865794" cy="1692771"/>
          </a:xfrm>
          <a:prstGeom prst="rect">
            <a:avLst/>
          </a:prstGeom>
        </p:spPr>
        <p:txBody>
          <a:bodyPr wrap="square" lIns="0" tIns="0" rIns="0" bIns="0" rtlCol="0" anchor="t">
            <a:spAutoFit/>
          </a:bodyPr>
          <a:lstStyle/>
          <a:p>
            <a:pPr marL="0" lvl="0" indent="0"/>
            <a:r>
              <a:rPr lang="cs-CZ" sz="5500" b="1">
                <a:solidFill>
                  <a:srgbClr val="000000"/>
                </a:solidFill>
                <a:latin typeface="Times New Roman" panose="02020603050405020304" pitchFamily="18" charset="0"/>
                <a:ea typeface="Neue Haas Grotesk Text Pro"/>
                <a:cs typeface="Times New Roman" panose="02020603050405020304" pitchFamily="18" charset="0"/>
                <a:sym typeface="Neue Haas Grotesk Text Pro"/>
              </a:rPr>
              <a:t>Faktory spojené s produkcí potravin způsobují…</a:t>
            </a:r>
            <a:endParaRPr lang="en-US" sz="5500" b="1">
              <a:solidFill>
                <a:srgbClr val="000000"/>
              </a:solidFill>
              <a:latin typeface="Times New Roman" panose="02020603050405020304" pitchFamily="18" charset="0"/>
              <a:ea typeface="Neue Haas Grotesk Text Pro"/>
              <a:cs typeface="Times New Roman" panose="02020603050405020304" pitchFamily="18" charset="0"/>
              <a:sym typeface="Neue Haas Grotesk Text Pro"/>
            </a:endParaRPr>
          </a:p>
        </p:txBody>
      </p:sp>
      <p:sp>
        <p:nvSpPr>
          <p:cNvPr id="25" name="TextBox 25"/>
          <p:cNvSpPr txBox="1"/>
          <p:nvPr/>
        </p:nvSpPr>
        <p:spPr>
          <a:xfrm>
            <a:off x="5585731" y="8970052"/>
            <a:ext cx="3103395" cy="769185"/>
          </a:xfrm>
          <a:prstGeom prst="rect">
            <a:avLst/>
          </a:prstGeom>
        </p:spPr>
        <p:txBody>
          <a:bodyPr lIns="0" tIns="0" rIns="0" bIns="0" rtlCol="0" anchor="t">
            <a:spAutoFit/>
          </a:bodyPr>
          <a:lstStyle/>
          <a:p>
            <a:pPr marL="0" lvl="0" indent="0" algn="ctr"/>
            <a:r>
              <a:rPr lang="cs-CZ" sz="2499">
                <a:solidFill>
                  <a:srgbClr val="000000"/>
                </a:solidFill>
                <a:latin typeface="Arial" panose="020B0604020202020204" pitchFamily="34" charset="0"/>
                <a:ea typeface="Neue Haas Grotesk Text Pro"/>
                <a:cs typeface="Arial" panose="020B0604020202020204" pitchFamily="34" charset="0"/>
                <a:sym typeface="Neue Haas Grotesk Text Pro"/>
              </a:rPr>
              <a:t>Úbytek suchozemské biodiverzity</a:t>
            </a:r>
            <a:endParaRPr lang="en-US" sz="2499">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26" name="TextBox 26"/>
          <p:cNvSpPr txBox="1"/>
          <p:nvPr/>
        </p:nvSpPr>
        <p:spPr>
          <a:xfrm rot="20269">
            <a:off x="14703868" y="6695401"/>
            <a:ext cx="1384579" cy="778217"/>
          </a:xfrm>
          <a:prstGeom prst="rect">
            <a:avLst/>
          </a:prstGeom>
          <a:solidFill>
            <a:schemeClr val="bg1"/>
          </a:solidFill>
          <a:ln w="12700">
            <a:solidFill>
              <a:srgbClr val="000000"/>
            </a:solidFill>
          </a:ln>
        </p:spPr>
        <p:txBody>
          <a:bodyPr wrap="none" lIns="108000" tIns="36000" rIns="144000" bIns="36000" rtlCol="0" anchor="ctr" anchorCtr="1">
            <a:spAutoFit/>
          </a:bodyPr>
          <a:lstStyle/>
          <a:p>
            <a:pPr marL="0" lvl="0" indent="0" algn="ctr">
              <a:lnSpc>
                <a:spcPts val="6009"/>
              </a:lnSpc>
            </a:pPr>
            <a:r>
              <a:rPr lang="en-US" sz="4400" b="1">
                <a:solidFill>
                  <a:srgbClr val="000000"/>
                </a:solidFill>
                <a:latin typeface="Arial" panose="020B0604020202020204" pitchFamily="34" charset="0"/>
                <a:ea typeface="Neue Haas Grotesk Text Pro"/>
                <a:cs typeface="Arial" panose="020B0604020202020204" pitchFamily="34" charset="0"/>
                <a:sym typeface="Neue Haas Grotesk Text Pro"/>
              </a:rPr>
              <a:t>80%</a:t>
            </a:r>
          </a:p>
        </p:txBody>
      </p:sp>
      <p:sp>
        <p:nvSpPr>
          <p:cNvPr id="28" name="TextBox 28"/>
          <p:cNvSpPr txBox="1"/>
          <p:nvPr/>
        </p:nvSpPr>
        <p:spPr>
          <a:xfrm rot="20269">
            <a:off x="14486126" y="9056001"/>
            <a:ext cx="2045080" cy="641201"/>
          </a:xfrm>
          <a:prstGeom prst="rect">
            <a:avLst/>
          </a:prstGeom>
        </p:spPr>
        <p:txBody>
          <a:bodyPr lIns="0" tIns="0" rIns="0" bIns="0" rtlCol="0" anchor="t">
            <a:spAutoFit/>
          </a:bodyPr>
          <a:lstStyle/>
          <a:p>
            <a:pPr marL="0" lvl="0" indent="0" algn="ctr">
              <a:lnSpc>
                <a:spcPts val="2499"/>
              </a:lnSpc>
            </a:pPr>
            <a:r>
              <a:rPr lang="cs-CZ" sz="2499">
                <a:solidFill>
                  <a:srgbClr val="000000"/>
                </a:solidFill>
                <a:latin typeface="Arial" panose="020B0604020202020204" pitchFamily="34" charset="0"/>
                <a:ea typeface="Neue Haas Grotesk Text Pro"/>
                <a:cs typeface="Arial" panose="020B0604020202020204" pitchFamily="34" charset="0"/>
                <a:sym typeface="Neue Haas Grotesk Text Pro"/>
              </a:rPr>
              <a:t>Globální odlesňování</a:t>
            </a:r>
            <a:endParaRPr lang="en-US" sz="2499">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30" name="TextBox 30"/>
          <p:cNvSpPr txBox="1"/>
          <p:nvPr/>
        </p:nvSpPr>
        <p:spPr>
          <a:xfrm>
            <a:off x="14060399" y="4463462"/>
            <a:ext cx="2671518" cy="641201"/>
          </a:xfrm>
          <a:prstGeom prst="rect">
            <a:avLst/>
          </a:prstGeom>
        </p:spPr>
        <p:txBody>
          <a:bodyPr wrap="square" lIns="0" tIns="0" rIns="0" bIns="0" rtlCol="0" anchor="t">
            <a:spAutoFit/>
          </a:bodyPr>
          <a:lstStyle/>
          <a:p>
            <a:pPr marL="0" lvl="0" indent="0" algn="ctr">
              <a:lnSpc>
                <a:spcPts val="2499"/>
              </a:lnSpc>
            </a:pPr>
            <a:r>
              <a:rPr lang="cs-CZ" sz="2499">
                <a:solidFill>
                  <a:srgbClr val="000000"/>
                </a:solidFill>
                <a:latin typeface="Arial" panose="020B0604020202020204" pitchFamily="34" charset="0"/>
                <a:ea typeface="Neue Haas Grotesk Text Pro"/>
                <a:cs typeface="Arial" panose="020B0604020202020204" pitchFamily="34" charset="0"/>
                <a:sym typeface="Neue Haas Grotesk Text Pro"/>
              </a:rPr>
              <a:t>Degradovaná zemědělská půda</a:t>
            </a:r>
            <a:endParaRPr lang="en-US" sz="2499">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33" name="TextBox 33"/>
          <p:cNvSpPr txBox="1"/>
          <p:nvPr/>
        </p:nvSpPr>
        <p:spPr>
          <a:xfrm rot="4381">
            <a:off x="10018799" y="4460011"/>
            <a:ext cx="2895721" cy="641201"/>
          </a:xfrm>
          <a:prstGeom prst="rect">
            <a:avLst/>
          </a:prstGeom>
        </p:spPr>
        <p:txBody>
          <a:bodyPr lIns="0" tIns="0" rIns="0" bIns="0" rtlCol="0" anchor="t">
            <a:spAutoFit/>
          </a:bodyPr>
          <a:lstStyle/>
          <a:p>
            <a:pPr marL="0" lvl="0" indent="0" algn="ctr">
              <a:lnSpc>
                <a:spcPts val="2499"/>
              </a:lnSpc>
            </a:pPr>
            <a:r>
              <a:rPr lang="cs-CZ" sz="2499">
                <a:solidFill>
                  <a:srgbClr val="000000"/>
                </a:solidFill>
                <a:latin typeface="Arial" panose="020B0604020202020204" pitchFamily="34" charset="0"/>
                <a:ea typeface="Neue Haas Grotesk Text Pro"/>
                <a:cs typeface="Arial" panose="020B0604020202020204" pitchFamily="34" charset="0"/>
                <a:sym typeface="Neue Haas Grotesk Text Pro"/>
              </a:rPr>
              <a:t>Emise skleníkových plynů do ovzduší</a:t>
            </a:r>
            <a:endParaRPr lang="en-US" sz="2499">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36" name="TextBox 36"/>
          <p:cNvSpPr txBox="1"/>
          <p:nvPr/>
        </p:nvSpPr>
        <p:spPr>
          <a:xfrm rot="-20832">
            <a:off x="9976548" y="9021243"/>
            <a:ext cx="2566359" cy="769441"/>
          </a:xfrm>
          <a:prstGeom prst="rect">
            <a:avLst/>
          </a:prstGeom>
        </p:spPr>
        <p:txBody>
          <a:bodyPr wrap="square" lIns="0" tIns="0" rIns="0" bIns="0" rtlCol="0" anchor="t">
            <a:spAutoFit/>
          </a:bodyPr>
          <a:lstStyle/>
          <a:p>
            <a:pPr marL="0" lvl="0" indent="0" algn="ctr"/>
            <a:r>
              <a:rPr lang="cs-CZ" sz="2500">
                <a:solidFill>
                  <a:srgbClr val="000000"/>
                </a:solidFill>
                <a:latin typeface="Arial" panose="020B0604020202020204" pitchFamily="34" charset="0"/>
                <a:ea typeface="Neue Haas Grotesk Text Pro"/>
                <a:cs typeface="Arial" panose="020B0604020202020204" pitchFamily="34" charset="0"/>
                <a:sym typeface="Neue Haas Grotesk Text Pro"/>
              </a:rPr>
              <a:t>Globální spotřeba pitné vody</a:t>
            </a:r>
            <a:endParaRPr lang="en-US" sz="250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39" name="TextBox 39"/>
          <p:cNvSpPr txBox="1"/>
          <p:nvPr/>
        </p:nvSpPr>
        <p:spPr>
          <a:xfrm>
            <a:off x="1254661" y="8992009"/>
            <a:ext cx="3597920" cy="769185"/>
          </a:xfrm>
          <a:prstGeom prst="rect">
            <a:avLst/>
          </a:prstGeom>
        </p:spPr>
        <p:txBody>
          <a:bodyPr lIns="0" tIns="0" rIns="0" bIns="0" rtlCol="0" anchor="t">
            <a:spAutoFit/>
          </a:bodyPr>
          <a:lstStyle/>
          <a:p>
            <a:pPr marL="0" lvl="0" indent="0" algn="ctr"/>
            <a:r>
              <a:rPr lang="cs-CZ" sz="2499">
                <a:solidFill>
                  <a:srgbClr val="000000"/>
                </a:solidFill>
                <a:latin typeface="Arial" panose="020B0604020202020204" pitchFamily="34" charset="0"/>
                <a:ea typeface="Neue Haas Grotesk Text Pro"/>
                <a:cs typeface="Arial" panose="020B0604020202020204" pitchFamily="34" charset="0"/>
                <a:sym typeface="Neue Haas Grotesk Text Pro"/>
              </a:rPr>
              <a:t>Úbytek biodiverzity vodních systémů</a:t>
            </a:r>
            <a:endParaRPr lang="en-US" sz="2499">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40" name="TextBox 40"/>
          <p:cNvSpPr txBox="1"/>
          <p:nvPr/>
        </p:nvSpPr>
        <p:spPr>
          <a:xfrm>
            <a:off x="886507" y="3089159"/>
            <a:ext cx="2660124" cy="266700"/>
          </a:xfrm>
          <a:prstGeom prst="rect">
            <a:avLst/>
          </a:prstGeom>
        </p:spPr>
        <p:txBody>
          <a:bodyPr lIns="0" tIns="0" rIns="0" bIns="0" rtlCol="0" anchor="t">
            <a:spAutoFit/>
          </a:bodyPr>
          <a:lstStyle/>
          <a:p>
            <a:pPr>
              <a:lnSpc>
                <a:spcPts val="2160"/>
              </a:lnSpc>
              <a:spcBef>
                <a:spcPct val="0"/>
              </a:spcBef>
            </a:pPr>
            <a:r>
              <a:rPr lang="cs-CZ" sz="1800">
                <a:solidFill>
                  <a:srgbClr val="000000"/>
                </a:solidFill>
                <a:latin typeface="Arial"/>
                <a:ea typeface="Neue Haas Grotesk Text Pro"/>
                <a:cs typeface="Arial"/>
                <a:sym typeface="Neue Haas Grotesk Text Pro"/>
              </a:rPr>
              <a:t>Zdroj</a:t>
            </a:r>
            <a:r>
              <a:rPr lang="en-US" sz="1800">
                <a:solidFill>
                  <a:srgbClr val="000000"/>
                </a:solidFill>
                <a:latin typeface="Arial"/>
                <a:ea typeface="Neue Haas Grotesk Text Pro"/>
                <a:cs typeface="Arial"/>
                <a:sym typeface="Neue Haas Grotesk Text Pro"/>
              </a:rPr>
              <a:t>: UNEP,</a:t>
            </a:r>
            <a:r>
              <a:rPr lang="en-US">
                <a:solidFill>
                  <a:srgbClr val="000000"/>
                </a:solidFill>
                <a:latin typeface="Arial"/>
                <a:ea typeface="Neue Haas Grotesk Text Pro"/>
                <a:cs typeface="Arial"/>
                <a:sym typeface="Neue Haas Grotesk Text Pro"/>
              </a:rPr>
              <a:t> </a:t>
            </a:r>
            <a:r>
              <a:rPr lang="en-US" sz="1800">
                <a:solidFill>
                  <a:srgbClr val="000000"/>
                </a:solidFill>
                <a:latin typeface="Arial"/>
                <a:ea typeface="Neue Haas Grotesk Text Pro"/>
                <a:cs typeface="Arial"/>
                <a:sym typeface="Neue Haas Grotesk Text Pro"/>
              </a:rPr>
              <a:t>2021</a:t>
            </a:r>
          </a:p>
        </p:txBody>
      </p:sp>
      <p:sp>
        <p:nvSpPr>
          <p:cNvPr id="54" name="TextBox 26">
            <a:extLst>
              <a:ext uri="{FF2B5EF4-FFF2-40B4-BE49-F238E27FC236}">
                <a16:creationId xmlns:a16="http://schemas.microsoft.com/office/drawing/2014/main" id="{56E4E138-F3B1-6C2F-7E8C-58D2ADDE9BCA}"/>
              </a:ext>
            </a:extLst>
          </p:cNvPr>
          <p:cNvSpPr txBox="1"/>
          <p:nvPr/>
        </p:nvSpPr>
        <p:spPr>
          <a:xfrm rot="20269">
            <a:off x="10603000" y="2265001"/>
            <a:ext cx="1384579" cy="778217"/>
          </a:xfrm>
          <a:prstGeom prst="rect">
            <a:avLst/>
          </a:prstGeom>
          <a:solidFill>
            <a:schemeClr val="bg1"/>
          </a:solidFill>
          <a:ln w="12700">
            <a:solidFill>
              <a:srgbClr val="000000"/>
            </a:solidFill>
          </a:ln>
        </p:spPr>
        <p:txBody>
          <a:bodyPr wrap="none" lIns="108000" tIns="36000" rIns="144000" bIns="36000" rtlCol="0" anchor="ctr" anchorCtr="1">
            <a:spAutoFit/>
          </a:bodyPr>
          <a:lstStyle/>
          <a:p>
            <a:pPr marL="0" lvl="0" indent="0" algn="ctr">
              <a:lnSpc>
                <a:spcPts val="6009"/>
              </a:lnSpc>
            </a:pPr>
            <a:r>
              <a:rPr lang="en-US" sz="4400" b="1">
                <a:solidFill>
                  <a:srgbClr val="000000"/>
                </a:solidFill>
                <a:latin typeface="Arial" panose="020B0604020202020204" pitchFamily="34" charset="0"/>
                <a:ea typeface="Neue Haas Grotesk Text Pro"/>
                <a:cs typeface="Arial" panose="020B0604020202020204" pitchFamily="34" charset="0"/>
                <a:sym typeface="Neue Haas Grotesk Text Pro"/>
              </a:rPr>
              <a:t>29%</a:t>
            </a:r>
          </a:p>
        </p:txBody>
      </p:sp>
      <p:sp>
        <p:nvSpPr>
          <p:cNvPr id="55" name="TextBox 26">
            <a:extLst>
              <a:ext uri="{FF2B5EF4-FFF2-40B4-BE49-F238E27FC236}">
                <a16:creationId xmlns:a16="http://schemas.microsoft.com/office/drawing/2014/main" id="{163D8BFB-CF62-E25F-13F3-A2EA6CC40E43}"/>
              </a:ext>
            </a:extLst>
          </p:cNvPr>
          <p:cNvSpPr txBox="1"/>
          <p:nvPr/>
        </p:nvSpPr>
        <p:spPr>
          <a:xfrm rot="20269">
            <a:off x="14677695" y="2214122"/>
            <a:ext cx="1384579" cy="778217"/>
          </a:xfrm>
          <a:prstGeom prst="rect">
            <a:avLst/>
          </a:prstGeom>
          <a:solidFill>
            <a:schemeClr val="bg1"/>
          </a:solidFill>
          <a:ln w="12700">
            <a:solidFill>
              <a:srgbClr val="000000"/>
            </a:solidFill>
          </a:ln>
        </p:spPr>
        <p:txBody>
          <a:bodyPr wrap="none" lIns="108000" tIns="36000" rIns="144000" bIns="36000" rtlCol="0" anchor="ctr" anchorCtr="1">
            <a:spAutoFit/>
          </a:bodyPr>
          <a:lstStyle/>
          <a:p>
            <a:pPr marL="0" lvl="0" indent="0" algn="ctr">
              <a:lnSpc>
                <a:spcPts val="6009"/>
              </a:lnSpc>
            </a:pPr>
            <a:r>
              <a:rPr lang="en-US" sz="4400" b="1">
                <a:solidFill>
                  <a:srgbClr val="000000"/>
                </a:solidFill>
                <a:latin typeface="Arial" panose="020B0604020202020204" pitchFamily="34" charset="0"/>
                <a:ea typeface="Neue Haas Grotesk Text Pro"/>
                <a:cs typeface="Arial" panose="020B0604020202020204" pitchFamily="34" charset="0"/>
                <a:sym typeface="Neue Haas Grotesk Text Pro"/>
              </a:rPr>
              <a:t>52%</a:t>
            </a:r>
          </a:p>
        </p:txBody>
      </p:sp>
      <p:sp>
        <p:nvSpPr>
          <p:cNvPr id="57" name="TextBox 26">
            <a:extLst>
              <a:ext uri="{FF2B5EF4-FFF2-40B4-BE49-F238E27FC236}">
                <a16:creationId xmlns:a16="http://schemas.microsoft.com/office/drawing/2014/main" id="{3056BEC2-E23E-5E12-3D94-33378EB72EBD}"/>
              </a:ext>
            </a:extLst>
          </p:cNvPr>
          <p:cNvSpPr txBox="1"/>
          <p:nvPr/>
        </p:nvSpPr>
        <p:spPr>
          <a:xfrm rot="20269">
            <a:off x="2421526" y="6775585"/>
            <a:ext cx="1384579" cy="778217"/>
          </a:xfrm>
          <a:prstGeom prst="rect">
            <a:avLst/>
          </a:prstGeom>
          <a:solidFill>
            <a:schemeClr val="bg1"/>
          </a:solidFill>
          <a:ln w="12700">
            <a:solidFill>
              <a:srgbClr val="000000"/>
            </a:solidFill>
          </a:ln>
        </p:spPr>
        <p:txBody>
          <a:bodyPr wrap="none" lIns="108000" tIns="36000" rIns="144000" bIns="36000" rtlCol="0" anchor="ctr" anchorCtr="1">
            <a:spAutoFit/>
          </a:bodyPr>
          <a:lstStyle/>
          <a:p>
            <a:pPr marL="0" lvl="0" indent="0" algn="ctr">
              <a:lnSpc>
                <a:spcPts val="6009"/>
              </a:lnSpc>
            </a:pPr>
            <a:r>
              <a:rPr lang="en-US" sz="4400" b="1">
                <a:solidFill>
                  <a:srgbClr val="000000"/>
                </a:solidFill>
                <a:latin typeface="Arial" panose="020B0604020202020204" pitchFamily="34" charset="0"/>
                <a:ea typeface="Neue Haas Grotesk Text Pro"/>
                <a:cs typeface="Arial" panose="020B0604020202020204" pitchFamily="34" charset="0"/>
                <a:sym typeface="Neue Haas Grotesk Text Pro"/>
              </a:rPr>
              <a:t>50%</a:t>
            </a:r>
          </a:p>
        </p:txBody>
      </p:sp>
      <p:sp>
        <p:nvSpPr>
          <p:cNvPr id="58" name="TextBox 26">
            <a:extLst>
              <a:ext uri="{FF2B5EF4-FFF2-40B4-BE49-F238E27FC236}">
                <a16:creationId xmlns:a16="http://schemas.microsoft.com/office/drawing/2014/main" id="{32E021C8-3A63-A786-F9E4-CEFCD24FEC72}"/>
              </a:ext>
            </a:extLst>
          </p:cNvPr>
          <p:cNvSpPr txBox="1"/>
          <p:nvPr/>
        </p:nvSpPr>
        <p:spPr>
          <a:xfrm rot="20269">
            <a:off x="6528305" y="6711417"/>
            <a:ext cx="1384579" cy="778217"/>
          </a:xfrm>
          <a:prstGeom prst="rect">
            <a:avLst/>
          </a:prstGeom>
          <a:solidFill>
            <a:schemeClr val="bg1"/>
          </a:solidFill>
          <a:ln w="12700">
            <a:solidFill>
              <a:srgbClr val="000000"/>
            </a:solidFill>
          </a:ln>
        </p:spPr>
        <p:txBody>
          <a:bodyPr wrap="none" lIns="108000" tIns="36000" rIns="144000" bIns="36000" rtlCol="0" anchor="ctr" anchorCtr="1">
            <a:spAutoFit/>
          </a:bodyPr>
          <a:lstStyle/>
          <a:p>
            <a:pPr marL="0" lvl="0" indent="0" algn="ctr">
              <a:lnSpc>
                <a:spcPts val="6009"/>
              </a:lnSpc>
            </a:pPr>
            <a:r>
              <a:rPr lang="en-US" sz="4400" b="1">
                <a:solidFill>
                  <a:srgbClr val="000000"/>
                </a:solidFill>
                <a:latin typeface="Arial" panose="020B0604020202020204" pitchFamily="34" charset="0"/>
                <a:ea typeface="Neue Haas Grotesk Text Pro"/>
                <a:cs typeface="Arial" panose="020B0604020202020204" pitchFamily="34" charset="0"/>
                <a:sym typeface="Neue Haas Grotesk Text Pro"/>
              </a:rPr>
              <a:t>70%</a:t>
            </a:r>
          </a:p>
        </p:txBody>
      </p:sp>
      <p:sp>
        <p:nvSpPr>
          <p:cNvPr id="59" name="TextBox 26">
            <a:extLst>
              <a:ext uri="{FF2B5EF4-FFF2-40B4-BE49-F238E27FC236}">
                <a16:creationId xmlns:a16="http://schemas.microsoft.com/office/drawing/2014/main" id="{9761D4C6-0077-D359-3419-C72D488F1245}"/>
              </a:ext>
            </a:extLst>
          </p:cNvPr>
          <p:cNvSpPr txBox="1"/>
          <p:nvPr/>
        </p:nvSpPr>
        <p:spPr>
          <a:xfrm rot="20269">
            <a:off x="10603001" y="6711417"/>
            <a:ext cx="1384579" cy="778217"/>
          </a:xfrm>
          <a:prstGeom prst="rect">
            <a:avLst/>
          </a:prstGeom>
          <a:solidFill>
            <a:schemeClr val="bg1"/>
          </a:solidFill>
          <a:ln w="12700">
            <a:solidFill>
              <a:srgbClr val="000000"/>
            </a:solidFill>
          </a:ln>
        </p:spPr>
        <p:txBody>
          <a:bodyPr wrap="none" lIns="108000" tIns="36000" rIns="144000" bIns="36000" rtlCol="0" anchor="ctr" anchorCtr="1">
            <a:spAutoFit/>
          </a:bodyPr>
          <a:lstStyle/>
          <a:p>
            <a:pPr marL="0" lvl="0" indent="0" algn="ctr">
              <a:lnSpc>
                <a:spcPts val="6009"/>
              </a:lnSpc>
            </a:pPr>
            <a:r>
              <a:rPr lang="en-US" sz="4400" b="1">
                <a:solidFill>
                  <a:srgbClr val="000000"/>
                </a:solidFill>
                <a:latin typeface="Arial" panose="020B0604020202020204" pitchFamily="34" charset="0"/>
                <a:ea typeface="Neue Haas Grotesk Text Pro"/>
                <a:cs typeface="Arial" panose="020B0604020202020204" pitchFamily="34" charset="0"/>
                <a:sym typeface="Neue Haas Grotesk Text Pro"/>
              </a:rPr>
              <a:t>70%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5ECE20A-4221-4172-AD0B-C001D5C4A795}"/>
              </a:ext>
            </a:extLst>
          </p:cNvPr>
          <p:cNvPicPr>
            <a:picLocks noChangeAspect="1"/>
          </p:cNvPicPr>
          <p:nvPr/>
        </p:nvPicPr>
        <p:blipFill>
          <a:blip r:embed="rId4"/>
          <a:stretch>
            <a:fillRect/>
          </a:stretch>
        </p:blipFill>
        <p:spPr>
          <a:xfrm>
            <a:off x="2690691" y="227757"/>
            <a:ext cx="12197706" cy="9831485"/>
          </a:xfrm>
          <a:prstGeom prst="rect">
            <a:avLst/>
          </a:prstGeom>
        </p:spPr>
      </p:pic>
      <p:sp>
        <p:nvSpPr>
          <p:cNvPr id="5" name="Obdélník 4">
            <a:extLst>
              <a:ext uri="{FF2B5EF4-FFF2-40B4-BE49-F238E27FC236}">
                <a16:creationId xmlns:a16="http://schemas.microsoft.com/office/drawing/2014/main" id="{CFC50CB1-1B37-4CD5-9837-34A34466AE6A}"/>
              </a:ext>
            </a:extLst>
          </p:cNvPr>
          <p:cNvSpPr/>
          <p:nvPr/>
        </p:nvSpPr>
        <p:spPr>
          <a:xfrm>
            <a:off x="15031083" y="9600171"/>
            <a:ext cx="3333477" cy="369332"/>
          </a:xfrm>
          <a:prstGeom prst="rect">
            <a:avLst/>
          </a:prstGeom>
        </p:spPr>
        <p:txBody>
          <a:bodyPr wrap="none">
            <a:spAutoFit/>
          </a:bodyPr>
          <a:lstStyle/>
          <a:p>
            <a:r>
              <a:rPr lang="cs-CZ" b="1" dirty="0">
                <a:hlinkClick r:id="rId5"/>
              </a:rPr>
              <a:t>https://www.foodeducators.eu/</a:t>
            </a:r>
            <a:r>
              <a:rPr lang="cs-CZ" b="1" dirty="0"/>
              <a:t> </a:t>
            </a:r>
          </a:p>
        </p:txBody>
      </p:sp>
      <p:sp>
        <p:nvSpPr>
          <p:cNvPr id="6" name="Obdélník 5">
            <a:extLst>
              <a:ext uri="{FF2B5EF4-FFF2-40B4-BE49-F238E27FC236}">
                <a16:creationId xmlns:a16="http://schemas.microsoft.com/office/drawing/2014/main" id="{32155D28-F3A9-4ED1-9561-CE7A0DABEE9A}"/>
              </a:ext>
            </a:extLst>
          </p:cNvPr>
          <p:cNvSpPr/>
          <p:nvPr/>
        </p:nvSpPr>
        <p:spPr>
          <a:xfrm>
            <a:off x="445130" y="501134"/>
            <a:ext cx="1716271" cy="1446550"/>
          </a:xfrm>
          <a:prstGeom prst="rect">
            <a:avLst/>
          </a:prstGeom>
        </p:spPr>
        <p:txBody>
          <a:bodyPr wrap="square">
            <a:spAutoFit/>
          </a:bodyPr>
          <a:lstStyle/>
          <a:p>
            <a:r>
              <a:rPr lang="cs-CZ" sz="4400" b="1" dirty="0">
                <a:latin typeface="+mj-lt"/>
              </a:rPr>
              <a:t>Plány lekcí</a:t>
            </a:r>
            <a:endParaRPr lang="en-IT" sz="4400" b="1" dirty="0">
              <a:latin typeface="+mj-lt"/>
            </a:endParaRPr>
          </a:p>
        </p:txBody>
      </p:sp>
    </p:spTree>
    <p:extLst>
      <p:ext uri="{BB962C8B-B14F-4D97-AF65-F5344CB8AC3E}">
        <p14:creationId xmlns:p14="http://schemas.microsoft.com/office/powerpoint/2010/main" val="3149019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38F0B95-9143-4228-E596-F1D6E9CC16B0}"/>
              </a:ext>
            </a:extLst>
          </p:cNvPr>
          <p:cNvSpPr txBox="1"/>
          <p:nvPr/>
        </p:nvSpPr>
        <p:spPr>
          <a:xfrm>
            <a:off x="10772536" y="1763720"/>
            <a:ext cx="6635570" cy="6494085"/>
          </a:xfrm>
          <a:prstGeom prst="rect">
            <a:avLst/>
          </a:prstGeom>
          <a:noFill/>
        </p:spPr>
        <p:txBody>
          <a:bodyPr wrap="square" rtlCol="0">
            <a:spAutoFit/>
          </a:bodyPr>
          <a:lstStyle/>
          <a:p>
            <a:r>
              <a:rPr lang="cs-CZ" sz="3200">
                <a:latin typeface="Arial" panose="020B0604020202020204" pitchFamily="34" charset="0"/>
                <a:cs typeface="Arial" panose="020B0604020202020204" pitchFamily="34" charset="0"/>
              </a:rPr>
              <a:t>Věková skupina: 9 – 15 let</a:t>
            </a:r>
          </a:p>
          <a:p>
            <a:endParaRPr lang="cs-CZ" sz="3200">
              <a:latin typeface="Arial" panose="020B0604020202020204" pitchFamily="34" charset="0"/>
              <a:cs typeface="Arial" panose="020B0604020202020204" pitchFamily="34" charset="0"/>
            </a:endParaRPr>
          </a:p>
          <a:p>
            <a:r>
              <a:rPr lang="cs-CZ" sz="3200">
                <a:latin typeface="Arial" panose="020B0604020202020204" pitchFamily="34" charset="0"/>
                <a:cs typeface="Arial" panose="020B0604020202020204" pitchFamily="34" charset="0"/>
              </a:rPr>
              <a:t>Cíle výuky:</a:t>
            </a:r>
          </a:p>
          <a:p>
            <a:pPr marL="342900" indent="-342900">
              <a:buFont typeface="Arial" panose="020B0604020202020204" pitchFamily="34" charset="0"/>
              <a:buChar char="•"/>
            </a:pPr>
            <a:r>
              <a:rPr lang="cs-CZ" sz="3200">
                <a:latin typeface="Arial" panose="020B0604020202020204" pitchFamily="34" charset="0"/>
                <a:cs typeface="Arial" panose="020B0604020202020204" pitchFamily="34" charset="0"/>
              </a:rPr>
              <a:t>Porozumět rozdílům mezi ztrátami potravin a potravinovým odpadem.</a:t>
            </a:r>
          </a:p>
          <a:p>
            <a:pPr marL="342900" indent="-342900">
              <a:buFont typeface="Arial" panose="020B0604020202020204" pitchFamily="34" charset="0"/>
              <a:buChar char="•"/>
            </a:pPr>
            <a:r>
              <a:rPr lang="cs-CZ" sz="3200">
                <a:latin typeface="Arial" panose="020B0604020202020204" pitchFamily="34" charset="0"/>
                <a:cs typeface="Arial" panose="020B0604020202020204" pitchFamily="34" charset="0"/>
              </a:rPr>
              <a:t>Dozvědět se o škodách, které potravinové ztráty a potravinový odpad způsobují v oblasti ekonomiky, životního prostředí a ve společnosti.</a:t>
            </a:r>
          </a:p>
          <a:p>
            <a:pPr marL="342900" indent="-342900">
              <a:buFont typeface="Arial" panose="020B0604020202020204" pitchFamily="34" charset="0"/>
              <a:buChar char="•"/>
            </a:pPr>
            <a:r>
              <a:rPr lang="cs-CZ" sz="3200">
                <a:latin typeface="Arial" panose="020B0604020202020204" pitchFamily="34" charset="0"/>
                <a:cs typeface="Arial" panose="020B0604020202020204" pitchFamily="34" charset="0"/>
              </a:rPr>
              <a:t>Seznámit se s možnostmi, jak omezit plýtvání potravinami.</a:t>
            </a:r>
          </a:p>
        </p:txBody>
      </p:sp>
      <p:pic>
        <p:nvPicPr>
          <p:cNvPr id="3" name="Obrázek 2">
            <a:extLst>
              <a:ext uri="{FF2B5EF4-FFF2-40B4-BE49-F238E27FC236}">
                <a16:creationId xmlns:a16="http://schemas.microsoft.com/office/drawing/2014/main" id="{E5CDEC08-0665-F396-3331-8248DDAD783D}"/>
              </a:ext>
            </a:extLst>
          </p:cNvPr>
          <p:cNvPicPr>
            <a:picLocks noChangeAspect="1"/>
          </p:cNvPicPr>
          <p:nvPr/>
        </p:nvPicPr>
        <p:blipFill>
          <a:blip r:embed="rId4"/>
          <a:stretch>
            <a:fillRect/>
          </a:stretch>
        </p:blipFill>
        <p:spPr>
          <a:xfrm>
            <a:off x="1166637" y="624402"/>
            <a:ext cx="8701982" cy="9103611"/>
          </a:xfrm>
          <a:prstGeom prst="rect">
            <a:avLst/>
          </a:prstGeom>
        </p:spPr>
      </p:pic>
    </p:spTree>
    <p:extLst>
      <p:ext uri="{BB962C8B-B14F-4D97-AF65-F5344CB8AC3E}">
        <p14:creationId xmlns:p14="http://schemas.microsoft.com/office/powerpoint/2010/main" val="3074956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F9C6AA3-BA1C-54F5-D9A7-C67166C36ED3}"/>
              </a:ext>
            </a:extLst>
          </p:cNvPr>
          <p:cNvPicPr>
            <a:picLocks noChangeAspect="1"/>
          </p:cNvPicPr>
          <p:nvPr/>
        </p:nvPicPr>
        <p:blipFill>
          <a:blip r:embed="rId4"/>
          <a:stretch>
            <a:fillRect/>
          </a:stretch>
        </p:blipFill>
        <p:spPr>
          <a:xfrm>
            <a:off x="0" y="2122923"/>
            <a:ext cx="18162162" cy="5037001"/>
          </a:xfrm>
          <a:prstGeom prst="rect">
            <a:avLst/>
          </a:prstGeom>
        </p:spPr>
      </p:pic>
      <p:sp>
        <p:nvSpPr>
          <p:cNvPr id="4" name="TextovéPole 3">
            <a:extLst>
              <a:ext uri="{FF2B5EF4-FFF2-40B4-BE49-F238E27FC236}">
                <a16:creationId xmlns:a16="http://schemas.microsoft.com/office/drawing/2014/main" id="{B2003E0F-713A-326A-71E0-5EF2E10C51BF}"/>
              </a:ext>
            </a:extLst>
          </p:cNvPr>
          <p:cNvSpPr txBox="1"/>
          <p:nvPr/>
        </p:nvSpPr>
        <p:spPr>
          <a:xfrm>
            <a:off x="254479" y="621356"/>
            <a:ext cx="6745857" cy="646331"/>
          </a:xfrm>
          <a:prstGeom prst="rect">
            <a:avLst/>
          </a:prstGeom>
          <a:noFill/>
        </p:spPr>
        <p:txBody>
          <a:bodyPr wrap="square" rtlCol="0">
            <a:spAutoFit/>
          </a:bodyPr>
          <a:lstStyle/>
          <a:p>
            <a:r>
              <a:rPr lang="cs-CZ" sz="3600" b="1">
                <a:latin typeface="Arial" panose="020B0604020202020204" pitchFamily="34" charset="0"/>
                <a:cs typeface="Arial" panose="020B0604020202020204" pitchFamily="34" charset="0"/>
              </a:rPr>
              <a:t>Plán výuky pro učitele</a:t>
            </a:r>
            <a:endParaRPr lang="en-US" sz="3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25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B28A3C81-1AF8-9165-1923-BBE6F6E95BDC}"/>
              </a:ext>
            </a:extLst>
          </p:cNvPr>
          <p:cNvSpPr txBox="1"/>
          <p:nvPr/>
        </p:nvSpPr>
        <p:spPr>
          <a:xfrm>
            <a:off x="4695956" y="762197"/>
            <a:ext cx="10520264" cy="1482393"/>
          </a:xfrm>
          <a:prstGeom prst="rect">
            <a:avLst/>
          </a:prstGeom>
        </p:spPr>
        <p:txBody>
          <a:bodyPr lIns="0" tIns="0" rIns="0" bIns="0" rtlCol="0" anchor="t">
            <a:spAutoFit/>
          </a:bodyPr>
          <a:lstStyle/>
          <a:p>
            <a:pPr>
              <a:lnSpc>
                <a:spcPts val="12599"/>
              </a:lnSpc>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Praktické cvičení</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3" name="Obrázek 2">
            <a:extLst>
              <a:ext uri="{FF2B5EF4-FFF2-40B4-BE49-F238E27FC236}">
                <a16:creationId xmlns:a16="http://schemas.microsoft.com/office/drawing/2014/main" id="{EA061107-A3F1-8C3D-DEE5-47B8B2801A65}"/>
              </a:ext>
            </a:extLst>
          </p:cNvPr>
          <p:cNvPicPr>
            <a:picLocks noChangeAspect="1"/>
          </p:cNvPicPr>
          <p:nvPr/>
        </p:nvPicPr>
        <p:blipFill>
          <a:blip r:embed="rId4"/>
          <a:stretch>
            <a:fillRect/>
          </a:stretch>
        </p:blipFill>
        <p:spPr>
          <a:xfrm>
            <a:off x="4573715" y="2904352"/>
            <a:ext cx="8879839" cy="5937724"/>
          </a:xfrm>
          <a:prstGeom prst="rect">
            <a:avLst/>
          </a:prstGeom>
        </p:spPr>
      </p:pic>
    </p:spTree>
    <p:extLst>
      <p:ext uri="{BB962C8B-B14F-4D97-AF65-F5344CB8AC3E}">
        <p14:creationId xmlns:p14="http://schemas.microsoft.com/office/powerpoint/2010/main" val="1927135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63D9C90-4F27-9D56-639A-E11B69EFD8DD}"/>
              </a:ext>
            </a:extLst>
          </p:cNvPr>
          <p:cNvSpPr txBox="1"/>
          <p:nvPr/>
        </p:nvSpPr>
        <p:spPr>
          <a:xfrm>
            <a:off x="348609" y="486885"/>
            <a:ext cx="6745857" cy="646331"/>
          </a:xfrm>
          <a:prstGeom prst="rect">
            <a:avLst/>
          </a:prstGeom>
          <a:noFill/>
        </p:spPr>
        <p:txBody>
          <a:bodyPr wrap="square" rtlCol="0">
            <a:spAutoFit/>
          </a:bodyPr>
          <a:lstStyle/>
          <a:p>
            <a:r>
              <a:rPr lang="cs-CZ" sz="3600" b="1" dirty="0">
                <a:latin typeface="Arial" panose="020B0604020202020204" pitchFamily="34" charset="0"/>
                <a:cs typeface="Arial" panose="020B0604020202020204" pitchFamily="34" charset="0"/>
                <a:hlinkClick r:id="rId4" action="ppaction://hlinkpres?slideindex=1&amp;slidetitle="/>
              </a:rPr>
              <a:t>Prezentace pro učitele</a:t>
            </a:r>
            <a:endParaRPr lang="en-US" sz="3600" b="1"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1FF112FC-65C1-6388-5867-7783AEC6F365}"/>
              </a:ext>
            </a:extLst>
          </p:cNvPr>
          <p:cNvPicPr>
            <a:picLocks noChangeAspect="1"/>
          </p:cNvPicPr>
          <p:nvPr/>
        </p:nvPicPr>
        <p:blipFill>
          <a:blip r:embed="rId5"/>
          <a:stretch>
            <a:fillRect/>
          </a:stretch>
        </p:blipFill>
        <p:spPr>
          <a:xfrm>
            <a:off x="-250692" y="1673525"/>
            <a:ext cx="18684288" cy="6901132"/>
          </a:xfrm>
          <a:prstGeom prst="rect">
            <a:avLst/>
          </a:prstGeom>
        </p:spPr>
      </p:pic>
    </p:spTree>
    <p:extLst>
      <p:ext uri="{BB962C8B-B14F-4D97-AF65-F5344CB8AC3E}">
        <p14:creationId xmlns:p14="http://schemas.microsoft.com/office/powerpoint/2010/main" val="2417748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63D9C90-4F27-9D56-639A-E11B69EFD8DD}"/>
              </a:ext>
            </a:extLst>
          </p:cNvPr>
          <p:cNvSpPr txBox="1"/>
          <p:nvPr/>
        </p:nvSpPr>
        <p:spPr>
          <a:xfrm>
            <a:off x="738573" y="648250"/>
            <a:ext cx="6745857" cy="646331"/>
          </a:xfrm>
          <a:prstGeom prst="rect">
            <a:avLst/>
          </a:prstGeom>
          <a:noFill/>
        </p:spPr>
        <p:txBody>
          <a:bodyPr wrap="square" rtlCol="0">
            <a:spAutoFit/>
          </a:bodyPr>
          <a:lstStyle/>
          <a:p>
            <a:r>
              <a:rPr lang="cs-CZ" sz="3600" b="1" dirty="0">
                <a:latin typeface="Arial" panose="020B0604020202020204" pitchFamily="34" charset="0"/>
                <a:cs typeface="Arial" panose="020B0604020202020204" pitchFamily="34" charset="0"/>
              </a:rPr>
              <a:t>Prezentace pro učitele</a:t>
            </a:r>
            <a:endParaRPr lang="en-US" sz="3600" b="1"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F916119D-C1C3-A0ED-4F7D-E655E4D65F78}"/>
              </a:ext>
            </a:extLst>
          </p:cNvPr>
          <p:cNvPicPr>
            <a:picLocks noChangeAspect="1"/>
          </p:cNvPicPr>
          <p:nvPr/>
        </p:nvPicPr>
        <p:blipFill>
          <a:blip r:embed="rId4"/>
          <a:stretch>
            <a:fillRect/>
          </a:stretch>
        </p:blipFill>
        <p:spPr>
          <a:xfrm>
            <a:off x="291343" y="1902970"/>
            <a:ext cx="17996657" cy="6861470"/>
          </a:xfrm>
          <a:prstGeom prst="rect">
            <a:avLst/>
          </a:prstGeom>
        </p:spPr>
      </p:pic>
    </p:spTree>
    <p:extLst>
      <p:ext uri="{BB962C8B-B14F-4D97-AF65-F5344CB8AC3E}">
        <p14:creationId xmlns:p14="http://schemas.microsoft.com/office/powerpoint/2010/main" val="32425318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7B7C052-19FD-99B5-8337-6E76CA163D3D}"/>
              </a:ext>
            </a:extLst>
          </p:cNvPr>
          <p:cNvSpPr txBox="1"/>
          <p:nvPr/>
        </p:nvSpPr>
        <p:spPr>
          <a:xfrm>
            <a:off x="802256" y="694426"/>
            <a:ext cx="6745857" cy="646331"/>
          </a:xfrm>
          <a:prstGeom prst="rect">
            <a:avLst/>
          </a:prstGeom>
          <a:noFill/>
        </p:spPr>
        <p:txBody>
          <a:bodyPr wrap="square" rtlCol="0">
            <a:spAutoFit/>
          </a:bodyPr>
          <a:lstStyle/>
          <a:p>
            <a:r>
              <a:rPr lang="cs-CZ" sz="3600" b="1">
                <a:latin typeface="Arial" panose="020B0604020202020204" pitchFamily="34" charset="0"/>
                <a:cs typeface="Arial" panose="020B0604020202020204" pitchFamily="34" charset="0"/>
              </a:rPr>
              <a:t>Infografika / kvíz z prezentace</a:t>
            </a:r>
            <a:endParaRPr lang="en-US" sz="3600"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85E2DF4-29C4-B53E-5D53-5B673AE9B161}"/>
              </a:ext>
            </a:extLst>
          </p:cNvPr>
          <p:cNvPicPr>
            <a:picLocks noChangeAspect="1"/>
          </p:cNvPicPr>
          <p:nvPr/>
        </p:nvPicPr>
        <p:blipFill>
          <a:blip r:embed="rId4"/>
          <a:stretch>
            <a:fillRect/>
          </a:stretch>
        </p:blipFill>
        <p:spPr>
          <a:xfrm>
            <a:off x="281889" y="1629547"/>
            <a:ext cx="17770560" cy="7614851"/>
          </a:xfrm>
          <a:prstGeom prst="rect">
            <a:avLst/>
          </a:prstGeom>
        </p:spPr>
      </p:pic>
    </p:spTree>
    <p:extLst>
      <p:ext uri="{BB962C8B-B14F-4D97-AF65-F5344CB8AC3E}">
        <p14:creationId xmlns:p14="http://schemas.microsoft.com/office/powerpoint/2010/main" val="40722675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9927C45-577B-7926-BABB-CB2E0B5B451B}"/>
              </a:ext>
            </a:extLst>
          </p:cNvPr>
          <p:cNvPicPr>
            <a:picLocks noChangeAspect="1"/>
          </p:cNvPicPr>
          <p:nvPr/>
        </p:nvPicPr>
        <p:blipFill>
          <a:blip r:embed="rId4"/>
          <a:stretch>
            <a:fillRect/>
          </a:stretch>
        </p:blipFill>
        <p:spPr>
          <a:xfrm>
            <a:off x="1405193" y="1316145"/>
            <a:ext cx="6071842" cy="8345440"/>
          </a:xfrm>
          <a:prstGeom prst="rect">
            <a:avLst/>
          </a:prstGeom>
        </p:spPr>
      </p:pic>
      <p:sp>
        <p:nvSpPr>
          <p:cNvPr id="6" name="TextovéPole 5">
            <a:extLst>
              <a:ext uri="{FF2B5EF4-FFF2-40B4-BE49-F238E27FC236}">
                <a16:creationId xmlns:a16="http://schemas.microsoft.com/office/drawing/2014/main" id="{6FFC3E1F-5F89-9C36-57B6-07204955F5EA}"/>
              </a:ext>
            </a:extLst>
          </p:cNvPr>
          <p:cNvSpPr txBox="1"/>
          <p:nvPr/>
        </p:nvSpPr>
        <p:spPr>
          <a:xfrm>
            <a:off x="1073331" y="280286"/>
            <a:ext cx="8764438" cy="584775"/>
          </a:xfrm>
          <a:prstGeom prst="rect">
            <a:avLst/>
          </a:prstGeom>
          <a:noFill/>
        </p:spPr>
        <p:txBody>
          <a:bodyPr wrap="square" rtlCol="0">
            <a:spAutoFit/>
          </a:bodyPr>
          <a:lstStyle/>
          <a:p>
            <a:r>
              <a:rPr lang="cs-CZ" sz="3200" b="1">
                <a:latin typeface="Arial" panose="020B0604020202020204" pitchFamily="34" charset="0"/>
                <a:cs typeface="Arial" panose="020B0604020202020204" pitchFamily="34" charset="0"/>
              </a:rPr>
              <a:t>Hra – skladování potravin v lednici</a:t>
            </a:r>
            <a:endParaRPr lang="en-US" sz="3200" b="1">
              <a:latin typeface="Arial" panose="020B0604020202020204" pitchFamily="34" charset="0"/>
              <a:cs typeface="Arial" panose="020B0604020202020204" pitchFamily="34" charset="0"/>
            </a:endParaRPr>
          </a:p>
        </p:txBody>
      </p:sp>
      <p:pic>
        <p:nvPicPr>
          <p:cNvPr id="8" name="Obrázek 7">
            <a:extLst>
              <a:ext uri="{FF2B5EF4-FFF2-40B4-BE49-F238E27FC236}">
                <a16:creationId xmlns:a16="http://schemas.microsoft.com/office/drawing/2014/main" id="{2BDCDF11-F149-9D71-6189-FDBC6BB67E8D}"/>
              </a:ext>
            </a:extLst>
          </p:cNvPr>
          <p:cNvPicPr>
            <a:picLocks noChangeAspect="1"/>
          </p:cNvPicPr>
          <p:nvPr/>
        </p:nvPicPr>
        <p:blipFill>
          <a:blip r:embed="rId5"/>
          <a:srcRect t="2143"/>
          <a:stretch/>
        </p:blipFill>
        <p:spPr>
          <a:xfrm>
            <a:off x="8614941" y="1293962"/>
            <a:ext cx="6040242" cy="8369922"/>
          </a:xfrm>
          <a:prstGeom prst="rect">
            <a:avLst/>
          </a:prstGeom>
        </p:spPr>
      </p:pic>
    </p:spTree>
    <p:extLst>
      <p:ext uri="{BB962C8B-B14F-4D97-AF65-F5344CB8AC3E}">
        <p14:creationId xmlns:p14="http://schemas.microsoft.com/office/powerpoint/2010/main" val="42140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CBF6180-B97F-6151-F7FB-D3D024906C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1B6E66-7F65-4FE2-9E3B-5DF3D1227C38}"/>
              </a:ext>
            </a:extLst>
          </p:cNvPr>
          <p:cNvSpPr txBox="1"/>
          <p:nvPr/>
        </p:nvSpPr>
        <p:spPr>
          <a:xfrm>
            <a:off x="1149926" y="717099"/>
            <a:ext cx="15433965" cy="1323439"/>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buClr>
                <a:schemeClr val="dk1"/>
              </a:buClr>
              <a:buSzPts val="3000"/>
            </a:pPr>
            <a:r>
              <a:rPr lang="cs-CZ" sz="8000" b="1" dirty="0">
                <a:solidFill>
                  <a:schemeClr val="tx1"/>
                </a:solidFill>
                <a:latin typeface="Times New Roman" panose="02020603050405020304" pitchFamily="18" charset="0"/>
              </a:rPr>
              <a:t>Společenské aspekty</a:t>
            </a:r>
            <a:r>
              <a:rPr lang="en-US" sz="8000" b="1" dirty="0">
                <a:solidFill>
                  <a:schemeClr val="tx1"/>
                </a:solidFill>
                <a:latin typeface="Times New Roman" panose="02020603050405020304" pitchFamily="18" charset="0"/>
              </a:rPr>
              <a:t> 				</a:t>
            </a:r>
            <a:endParaRPr lang="en-US" sz="8000" b="1" dirty="0">
              <a:solidFill>
                <a:schemeClr val="tx1"/>
              </a:solidFill>
              <a:highlight>
                <a:srgbClr val="E8AD47"/>
              </a:highlight>
              <a:latin typeface="Times New Roman" panose="02020603050405020304" pitchFamily="18" charset="0"/>
            </a:endParaRPr>
          </a:p>
        </p:txBody>
      </p:sp>
      <p:sp>
        <p:nvSpPr>
          <p:cNvPr id="4" name="TextBox 3">
            <a:extLst>
              <a:ext uri="{FF2B5EF4-FFF2-40B4-BE49-F238E27FC236}">
                <a16:creationId xmlns:a16="http://schemas.microsoft.com/office/drawing/2014/main" id="{B5D22099-A7CF-A0CA-5DA7-654B6CDB61B9}"/>
              </a:ext>
            </a:extLst>
          </p:cNvPr>
          <p:cNvSpPr txBox="1"/>
          <p:nvPr/>
        </p:nvSpPr>
        <p:spPr>
          <a:xfrm>
            <a:off x="845125" y="2583398"/>
            <a:ext cx="8699927" cy="6986528"/>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Arial" panose="020B0604020202020204" pitchFamily="34" charset="0"/>
              <a:buChar char="•"/>
            </a:pPr>
            <a:r>
              <a:rPr lang="cs-CZ" sz="3200" dirty="0">
                <a:latin typeface="Arial" panose="020B0604020202020204" pitchFamily="34" charset="0"/>
                <a:cs typeface="Arial" panose="020B0604020202020204" pitchFamily="34" charset="0"/>
              </a:rPr>
              <a:t>Potravinové systémy nebyly vytvořeny stejně pro všechny.</a:t>
            </a:r>
          </a:p>
          <a:p>
            <a:pPr marL="428625" indent="-428625">
              <a:buFont typeface="Arial" panose="020B0604020202020204" pitchFamily="34" charset="0"/>
              <a:buChar char="•"/>
            </a:pPr>
            <a:endParaRPr lang="cs-CZ" sz="3200" dirty="0">
              <a:effectLst/>
              <a:latin typeface="Arial" panose="020B0604020202020204" pitchFamily="34" charset="0"/>
              <a:ea typeface="Aptos" panose="020B0004020202020204" pitchFamily="34" charset="0"/>
              <a:cs typeface="Arial" panose="020B0604020202020204" pitchFamily="34" charset="0"/>
            </a:endParaRPr>
          </a:p>
          <a:p>
            <a:pPr marL="428625" indent="-428625">
              <a:buFont typeface="Arial" panose="020B0604020202020204" pitchFamily="34" charset="0"/>
              <a:buChar char="•"/>
            </a:pPr>
            <a:r>
              <a:rPr lang="cs-CZ" sz="3200" dirty="0">
                <a:latin typeface="Arial" panose="020B0604020202020204" pitchFamily="34" charset="0"/>
                <a:cs typeface="Arial" panose="020B0604020202020204" pitchFamily="34" charset="0"/>
              </a:rPr>
              <a:t>Současné </a:t>
            </a:r>
            <a:r>
              <a:rPr lang="cs-CZ" sz="3200" b="1" dirty="0">
                <a:latin typeface="Arial" panose="020B0604020202020204" pitchFamily="34" charset="0"/>
                <a:cs typeface="Arial" panose="020B0604020202020204" pitchFamily="34" charset="0"/>
              </a:rPr>
              <a:t>industrializované potravinové systémy</a:t>
            </a:r>
            <a:r>
              <a:rPr lang="cs-CZ" sz="3200" dirty="0">
                <a:latin typeface="Arial" panose="020B0604020202020204" pitchFamily="34" charset="0"/>
                <a:cs typeface="Arial" panose="020B0604020202020204" pitchFamily="34" charset="0"/>
              </a:rPr>
              <a:t> vznikaly na základě </a:t>
            </a:r>
            <a:r>
              <a:rPr lang="cs-CZ" sz="3200" b="1" dirty="0">
                <a:latin typeface="Arial" panose="020B0604020202020204" pitchFamily="34" charset="0"/>
                <a:cs typeface="Arial" panose="020B0604020202020204" pitchFamily="34" charset="0"/>
              </a:rPr>
              <a:t>rasových nerovností</a:t>
            </a:r>
            <a:r>
              <a:rPr lang="cs-CZ" sz="3200" dirty="0">
                <a:latin typeface="Arial" panose="020B0604020202020204" pitchFamily="34" charset="0"/>
                <a:cs typeface="Arial" panose="020B0604020202020204" pitchFamily="34" charset="0"/>
              </a:rPr>
              <a:t>, což vedlo k tomu, že </a:t>
            </a:r>
            <a:r>
              <a:rPr lang="cs-CZ" sz="3200" b="1" dirty="0" err="1">
                <a:latin typeface="Arial" panose="020B0604020202020204" pitchFamily="34" charset="0"/>
                <a:cs typeface="Arial" panose="020B0604020202020204" pitchFamily="34" charset="0"/>
              </a:rPr>
              <a:t>marginalizované</a:t>
            </a:r>
            <a:r>
              <a:rPr lang="cs-CZ" sz="3200" b="1" dirty="0">
                <a:latin typeface="Arial" panose="020B0604020202020204" pitchFamily="34" charset="0"/>
                <a:cs typeface="Arial" panose="020B0604020202020204" pitchFamily="34" charset="0"/>
              </a:rPr>
              <a:t> komunity čelí negativním důsledkům</a:t>
            </a:r>
            <a:r>
              <a:rPr lang="cs-CZ" sz="3200" dirty="0">
                <a:latin typeface="Arial" panose="020B0604020202020204" pitchFamily="34" charset="0"/>
                <a:cs typeface="Arial" panose="020B0604020202020204" pitchFamily="34" charset="0"/>
              </a:rPr>
              <a:t> těchto systémů.</a:t>
            </a:r>
          </a:p>
          <a:p>
            <a:endParaRPr lang="cs-CZ" sz="3200" dirty="0">
              <a:latin typeface="Arial" panose="020B0604020202020204" pitchFamily="34" charset="0"/>
              <a:cs typeface="Arial" panose="020B0604020202020204" pitchFamily="34" charset="0"/>
            </a:endParaRPr>
          </a:p>
          <a:p>
            <a:pPr marL="428625" indent="-428625">
              <a:buFont typeface="Arial" panose="020B0604020202020204" pitchFamily="34" charset="0"/>
              <a:buChar char="•"/>
            </a:pPr>
            <a:r>
              <a:rPr lang="cs-CZ" sz="3200" dirty="0">
                <a:latin typeface="Arial" panose="020B0604020202020204" pitchFamily="34" charset="0"/>
                <a:cs typeface="Arial" panose="020B0604020202020204" pitchFamily="34" charset="0"/>
              </a:rPr>
              <a:t>Ve všech zemích, včetně států EU, </a:t>
            </a:r>
            <a:r>
              <a:rPr lang="cs-CZ" sz="3200" b="1" dirty="0">
                <a:latin typeface="Arial" panose="020B0604020202020204" pitchFamily="34" charset="0"/>
                <a:cs typeface="Arial" panose="020B0604020202020204" pitchFamily="34" charset="0"/>
              </a:rPr>
              <a:t>nejchudší a nejzranitelnější lidé často čelí kumulovaným nevýhodám</a:t>
            </a:r>
            <a:r>
              <a:rPr lang="cs-CZ" sz="3200" dirty="0">
                <a:latin typeface="Arial" panose="020B0604020202020204" pitchFamily="34" charset="0"/>
                <a:cs typeface="Arial" panose="020B0604020202020204" pitchFamily="34" charset="0"/>
              </a:rPr>
              <a:t> spojeným s potravinami – například </a:t>
            </a:r>
            <a:r>
              <a:rPr lang="cs-CZ" sz="3200" b="1" dirty="0">
                <a:latin typeface="Arial" panose="020B0604020202020204" pitchFamily="34" charset="0"/>
                <a:cs typeface="Arial" panose="020B0604020202020204" pitchFamily="34" charset="0"/>
              </a:rPr>
              <a:t>omezenému přístupu ke zdravé a udržitelné stravě</a:t>
            </a:r>
            <a:r>
              <a:rPr lang="cs-CZ" sz="3200" dirty="0">
                <a:latin typeface="Arial" panose="020B0604020202020204" pitchFamily="34" charset="0"/>
                <a:cs typeface="Arial" panose="020B0604020202020204" pitchFamily="34" charset="0"/>
              </a:rPr>
              <a:t>.</a:t>
            </a:r>
            <a:endParaRPr lang="cs-CZ" sz="3200" b="1" dirty="0">
              <a:effectLst/>
              <a:latin typeface="Arial" panose="020B0604020202020204" pitchFamily="34" charset="0"/>
              <a:ea typeface="Aptos" panose="020B0004020202020204" pitchFamily="34" charset="0"/>
              <a:cs typeface="Arial" panose="020B0604020202020204" pitchFamily="34" charset="0"/>
            </a:endParaRPr>
          </a:p>
        </p:txBody>
      </p:sp>
      <p:pic>
        <p:nvPicPr>
          <p:cNvPr id="3" name="Picture 2" descr="A person holding a lettuce&#10;&#10;Description automatically generated">
            <a:extLst>
              <a:ext uri="{FF2B5EF4-FFF2-40B4-BE49-F238E27FC236}">
                <a16:creationId xmlns:a16="http://schemas.microsoft.com/office/drawing/2014/main" id="{6C005C4E-207C-F339-7EEA-C7F95674DF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53011" y="0"/>
            <a:ext cx="7234989" cy="10287000"/>
          </a:xfrm>
          <a:prstGeom prst="rect">
            <a:avLst/>
          </a:prstGeom>
        </p:spPr>
      </p:pic>
    </p:spTree>
    <p:extLst>
      <p:ext uri="{BB962C8B-B14F-4D97-AF65-F5344CB8AC3E}">
        <p14:creationId xmlns:p14="http://schemas.microsoft.com/office/powerpoint/2010/main" val="27042093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907D90E-FDA4-3425-8C11-2D33F41781D3}"/>
              </a:ext>
            </a:extLst>
          </p:cNvPr>
          <p:cNvPicPr>
            <a:picLocks noChangeAspect="1"/>
          </p:cNvPicPr>
          <p:nvPr/>
        </p:nvPicPr>
        <p:blipFill>
          <a:blip r:embed="rId4"/>
          <a:stretch>
            <a:fillRect/>
          </a:stretch>
        </p:blipFill>
        <p:spPr>
          <a:xfrm>
            <a:off x="615160" y="687203"/>
            <a:ext cx="5875194" cy="8457378"/>
          </a:xfrm>
          <a:prstGeom prst="rect">
            <a:avLst/>
          </a:prstGeom>
        </p:spPr>
      </p:pic>
      <p:sp>
        <p:nvSpPr>
          <p:cNvPr id="5" name="TextovéPole 4">
            <a:extLst>
              <a:ext uri="{FF2B5EF4-FFF2-40B4-BE49-F238E27FC236}">
                <a16:creationId xmlns:a16="http://schemas.microsoft.com/office/drawing/2014/main" id="{E08004B2-686F-18A7-E9C2-9B2C7D3AB5CD}"/>
              </a:ext>
            </a:extLst>
          </p:cNvPr>
          <p:cNvSpPr txBox="1"/>
          <p:nvPr/>
        </p:nvSpPr>
        <p:spPr>
          <a:xfrm>
            <a:off x="2158358" y="9399867"/>
            <a:ext cx="9144000" cy="461665"/>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hlinkClick r:id="rId5"/>
              </a:rPr>
              <a:t>https://doi.mendelu.cz/pdfs/doi/9900/08/8100.pdf</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pic>
        <p:nvPicPr>
          <p:cNvPr id="4" name="Obrázek 3" descr="Obsah obrázku kuchyňský spotřebič, jídlo, spotřebič, Prodej ovoce a zeleniny&#10;&#10;Obsah generovaný pomocí AI může být nesprávný.">
            <a:extLst>
              <a:ext uri="{FF2B5EF4-FFF2-40B4-BE49-F238E27FC236}">
                <a16:creationId xmlns:a16="http://schemas.microsoft.com/office/drawing/2014/main" id="{503934EC-3F7A-72DC-8C1F-2CD13BED3D5B}"/>
              </a:ext>
            </a:extLst>
          </p:cNvPr>
          <p:cNvPicPr>
            <a:picLocks noChangeAspect="1"/>
          </p:cNvPicPr>
          <p:nvPr/>
        </p:nvPicPr>
        <p:blipFill>
          <a:blip r:embed="rId6"/>
          <a:stretch>
            <a:fillRect/>
          </a:stretch>
        </p:blipFill>
        <p:spPr>
          <a:xfrm>
            <a:off x="6721421" y="648266"/>
            <a:ext cx="4457700" cy="8486775"/>
          </a:xfrm>
          <a:prstGeom prst="rect">
            <a:avLst/>
          </a:prstGeom>
        </p:spPr>
      </p:pic>
      <p:pic>
        <p:nvPicPr>
          <p:cNvPr id="6" name="Obrázek 5" descr="Obsah obrázku text, snímek obrazovky, Písmo&#10;&#10;Obsah generovaný pomocí AI může být nesprávný.">
            <a:extLst>
              <a:ext uri="{FF2B5EF4-FFF2-40B4-BE49-F238E27FC236}">
                <a16:creationId xmlns:a16="http://schemas.microsoft.com/office/drawing/2014/main" id="{F73CE721-E5DD-E172-D023-16F0E45AF0E5}"/>
              </a:ext>
            </a:extLst>
          </p:cNvPr>
          <p:cNvPicPr>
            <a:picLocks noChangeAspect="1"/>
          </p:cNvPicPr>
          <p:nvPr/>
        </p:nvPicPr>
        <p:blipFill>
          <a:blip r:embed="rId7"/>
          <a:stretch>
            <a:fillRect/>
          </a:stretch>
        </p:blipFill>
        <p:spPr>
          <a:xfrm>
            <a:off x="9753923" y="6652647"/>
            <a:ext cx="8563460" cy="3626604"/>
          </a:xfrm>
          <a:prstGeom prst="rect">
            <a:avLst/>
          </a:prstGeom>
        </p:spPr>
      </p:pic>
    </p:spTree>
    <p:extLst>
      <p:ext uri="{BB962C8B-B14F-4D97-AF65-F5344CB8AC3E}">
        <p14:creationId xmlns:p14="http://schemas.microsoft.com/office/powerpoint/2010/main" val="17051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60BC3AEC-3F56-4320-B9D2-4657592ABDE9}"/>
              </a:ext>
            </a:extLst>
          </p:cNvPr>
          <p:cNvPicPr>
            <a:picLocks noChangeAspect="1"/>
          </p:cNvPicPr>
          <p:nvPr/>
        </p:nvPicPr>
        <p:blipFill>
          <a:blip r:embed="rId4"/>
          <a:stretch>
            <a:fillRect/>
          </a:stretch>
        </p:blipFill>
        <p:spPr>
          <a:xfrm>
            <a:off x="339596" y="274558"/>
            <a:ext cx="8886829" cy="5497591"/>
          </a:xfrm>
          <a:prstGeom prst="rect">
            <a:avLst/>
          </a:prstGeom>
        </p:spPr>
      </p:pic>
      <p:pic>
        <p:nvPicPr>
          <p:cNvPr id="9" name="Obrázek 8">
            <a:extLst>
              <a:ext uri="{FF2B5EF4-FFF2-40B4-BE49-F238E27FC236}">
                <a16:creationId xmlns:a16="http://schemas.microsoft.com/office/drawing/2014/main" id="{43E0CA5B-2A1E-4FFE-B43C-C120A3523D23}"/>
              </a:ext>
            </a:extLst>
          </p:cNvPr>
          <p:cNvPicPr>
            <a:picLocks noChangeAspect="1"/>
          </p:cNvPicPr>
          <p:nvPr/>
        </p:nvPicPr>
        <p:blipFill>
          <a:blip r:embed="rId5"/>
          <a:stretch>
            <a:fillRect/>
          </a:stretch>
        </p:blipFill>
        <p:spPr>
          <a:xfrm>
            <a:off x="339596" y="5863470"/>
            <a:ext cx="9882297" cy="4411741"/>
          </a:xfrm>
          <a:prstGeom prst="rect">
            <a:avLst/>
          </a:prstGeom>
        </p:spPr>
      </p:pic>
      <p:pic>
        <p:nvPicPr>
          <p:cNvPr id="10" name="Obrázek 9">
            <a:extLst>
              <a:ext uri="{FF2B5EF4-FFF2-40B4-BE49-F238E27FC236}">
                <a16:creationId xmlns:a16="http://schemas.microsoft.com/office/drawing/2014/main" id="{97DE5BA6-3DBB-449E-ADC7-5427E505EFE9}"/>
              </a:ext>
            </a:extLst>
          </p:cNvPr>
          <p:cNvPicPr>
            <a:picLocks noChangeAspect="1"/>
          </p:cNvPicPr>
          <p:nvPr/>
        </p:nvPicPr>
        <p:blipFill>
          <a:blip r:embed="rId6"/>
          <a:stretch>
            <a:fillRect/>
          </a:stretch>
        </p:blipFill>
        <p:spPr>
          <a:xfrm>
            <a:off x="12198269" y="676264"/>
            <a:ext cx="5546806" cy="637436"/>
          </a:xfrm>
          <a:prstGeom prst="rect">
            <a:avLst/>
          </a:prstGeom>
        </p:spPr>
      </p:pic>
      <p:pic>
        <p:nvPicPr>
          <p:cNvPr id="11" name="Obrázek 10">
            <a:extLst>
              <a:ext uri="{FF2B5EF4-FFF2-40B4-BE49-F238E27FC236}">
                <a16:creationId xmlns:a16="http://schemas.microsoft.com/office/drawing/2014/main" id="{127C45B1-21F4-42C5-8667-294FF12737A0}"/>
              </a:ext>
            </a:extLst>
          </p:cNvPr>
          <p:cNvPicPr>
            <a:picLocks noChangeAspect="1"/>
          </p:cNvPicPr>
          <p:nvPr/>
        </p:nvPicPr>
        <p:blipFill>
          <a:blip r:embed="rId7"/>
          <a:stretch>
            <a:fillRect/>
          </a:stretch>
        </p:blipFill>
        <p:spPr>
          <a:xfrm>
            <a:off x="12198269" y="1753415"/>
            <a:ext cx="5546806" cy="544215"/>
          </a:xfrm>
          <a:prstGeom prst="rect">
            <a:avLst/>
          </a:prstGeom>
        </p:spPr>
      </p:pic>
      <p:pic>
        <p:nvPicPr>
          <p:cNvPr id="12" name="Obrázek 11">
            <a:extLst>
              <a:ext uri="{FF2B5EF4-FFF2-40B4-BE49-F238E27FC236}">
                <a16:creationId xmlns:a16="http://schemas.microsoft.com/office/drawing/2014/main" id="{CDDBCBBF-88AC-48EA-9ADC-38AB4CCCC4F2}"/>
              </a:ext>
            </a:extLst>
          </p:cNvPr>
          <p:cNvPicPr>
            <a:picLocks noChangeAspect="1"/>
          </p:cNvPicPr>
          <p:nvPr/>
        </p:nvPicPr>
        <p:blipFill>
          <a:blip r:embed="rId8"/>
          <a:stretch>
            <a:fillRect/>
          </a:stretch>
        </p:blipFill>
        <p:spPr>
          <a:xfrm>
            <a:off x="10505793" y="2525584"/>
            <a:ext cx="7547263" cy="5846892"/>
          </a:xfrm>
          <a:prstGeom prst="rect">
            <a:avLst/>
          </a:prstGeom>
        </p:spPr>
      </p:pic>
      <p:pic>
        <p:nvPicPr>
          <p:cNvPr id="13" name="Obrázek 12">
            <a:extLst>
              <a:ext uri="{FF2B5EF4-FFF2-40B4-BE49-F238E27FC236}">
                <a16:creationId xmlns:a16="http://schemas.microsoft.com/office/drawing/2014/main" id="{C617FAB8-BA01-43C3-90DD-B87C2C75B686}"/>
              </a:ext>
            </a:extLst>
          </p:cNvPr>
          <p:cNvPicPr>
            <a:picLocks noChangeAspect="1"/>
          </p:cNvPicPr>
          <p:nvPr/>
        </p:nvPicPr>
        <p:blipFill>
          <a:blip r:embed="rId9"/>
          <a:stretch>
            <a:fillRect/>
          </a:stretch>
        </p:blipFill>
        <p:spPr>
          <a:xfrm>
            <a:off x="5532331" y="9116999"/>
            <a:ext cx="4165814" cy="482625"/>
          </a:xfrm>
          <a:prstGeom prst="rect">
            <a:avLst/>
          </a:prstGeom>
        </p:spPr>
      </p:pic>
      <p:pic>
        <p:nvPicPr>
          <p:cNvPr id="14" name="Obrázek 13">
            <a:extLst>
              <a:ext uri="{FF2B5EF4-FFF2-40B4-BE49-F238E27FC236}">
                <a16:creationId xmlns:a16="http://schemas.microsoft.com/office/drawing/2014/main" id="{CEFDA8E4-BCB8-4207-9730-6ED35A81CF71}"/>
              </a:ext>
            </a:extLst>
          </p:cNvPr>
          <p:cNvPicPr>
            <a:picLocks noChangeAspect="1"/>
          </p:cNvPicPr>
          <p:nvPr/>
        </p:nvPicPr>
        <p:blipFill>
          <a:blip r:embed="rId10"/>
          <a:stretch>
            <a:fillRect/>
          </a:stretch>
        </p:blipFill>
        <p:spPr>
          <a:xfrm>
            <a:off x="4229100" y="4423530"/>
            <a:ext cx="5840554" cy="365458"/>
          </a:xfrm>
          <a:prstGeom prst="rect">
            <a:avLst/>
          </a:prstGeom>
        </p:spPr>
      </p:pic>
    </p:spTree>
    <p:extLst>
      <p:ext uri="{BB962C8B-B14F-4D97-AF65-F5344CB8AC3E}">
        <p14:creationId xmlns:p14="http://schemas.microsoft.com/office/powerpoint/2010/main" val="16194160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6" name="TextBox 6"/>
          <p:cNvSpPr txBox="1"/>
          <p:nvPr/>
        </p:nvSpPr>
        <p:spPr>
          <a:xfrm>
            <a:off x="1008163" y="3732807"/>
            <a:ext cx="11206841" cy="4154984"/>
          </a:xfrm>
          <a:prstGeom prst="rect">
            <a:avLst/>
          </a:prstGeom>
        </p:spPr>
        <p:txBody>
          <a:bodyPr wrap="square" lIns="0" tIns="0" rIns="0" bIns="0" rtlCol="0" anchor="t">
            <a:spAutoFit/>
          </a:bodyPr>
          <a:lstStyle/>
          <a:p>
            <a:pPr marL="0" lvl="0" indent="0" algn="l">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Věda o potravinách</a:t>
            </a:r>
          </a:p>
          <a:p>
            <a:pPr marL="0" lvl="0" indent="0" algn="l">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 a potravinový systém</a:t>
            </a:r>
            <a:br>
              <a:rPr lang="en-US" sz="9000" b="1">
                <a:solidFill>
                  <a:srgbClr val="000000"/>
                </a:solidFill>
                <a:latin typeface="Times New Roman" panose="02020603050405020304" pitchFamily="18" charset="0"/>
                <a:ea typeface="Feature Deck"/>
                <a:cs typeface="Times New Roman" panose="02020603050405020304" pitchFamily="18" charset="0"/>
                <a:sym typeface="Feature Deck"/>
              </a:rPr>
            </a:b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8" name="Picture 7" descr="A blue and white round object&#10;&#10;Description automatically generated">
            <a:extLst>
              <a:ext uri="{FF2B5EF4-FFF2-40B4-BE49-F238E27FC236}">
                <a16:creationId xmlns:a16="http://schemas.microsoft.com/office/drawing/2014/main" id="{079C1F49-0E84-383C-3190-369C1CD0E606}"/>
              </a:ext>
            </a:extLst>
          </p:cNvPr>
          <p:cNvPicPr>
            <a:picLocks noChangeAspect="1"/>
          </p:cNvPicPr>
          <p:nvPr/>
        </p:nvPicPr>
        <p:blipFill rotWithShape="1">
          <a:blip r:embed="rId4">
            <a:extLst>
              <a:ext uri="{28A0092B-C50C-407E-A947-70E740481C1C}">
                <a14:useLocalDpi xmlns:a14="http://schemas.microsoft.com/office/drawing/2010/main" val="0"/>
              </a:ext>
            </a:extLst>
          </a:blip>
          <a:srcRect l="13478" t="26022" r="24261" b="24301"/>
          <a:stretch/>
        </p:blipFill>
        <p:spPr>
          <a:xfrm>
            <a:off x="9095314" y="6146417"/>
            <a:ext cx="5186274" cy="4137991"/>
          </a:xfrm>
          <a:prstGeom prst="rect">
            <a:avLst/>
          </a:prstGeom>
        </p:spPr>
      </p:pic>
      <p:pic>
        <p:nvPicPr>
          <p:cNvPr id="10" name="Picture 9" descr="A blue fish with a black background&#10;&#10;Description automatically generated">
            <a:extLst>
              <a:ext uri="{FF2B5EF4-FFF2-40B4-BE49-F238E27FC236}">
                <a16:creationId xmlns:a16="http://schemas.microsoft.com/office/drawing/2014/main" id="{D9A6A1AD-45EF-AEC5-2399-4E1F695990B8}"/>
              </a:ext>
            </a:extLst>
          </p:cNvPr>
          <p:cNvPicPr>
            <a:picLocks noChangeAspect="1"/>
          </p:cNvPicPr>
          <p:nvPr/>
        </p:nvPicPr>
        <p:blipFill rotWithShape="1">
          <a:blip r:embed="rId5">
            <a:extLst>
              <a:ext uri="{28A0092B-C50C-407E-A947-70E740481C1C}">
                <a14:useLocalDpi xmlns:a14="http://schemas.microsoft.com/office/drawing/2010/main" val="0"/>
              </a:ext>
            </a:extLst>
          </a:blip>
          <a:srcRect l="15187" t="37056" r="11770" b="27895"/>
          <a:stretch/>
        </p:blipFill>
        <p:spPr>
          <a:xfrm rot="20957282">
            <a:off x="12779178" y="4270316"/>
            <a:ext cx="6131673" cy="2942180"/>
          </a:xfrm>
          <a:prstGeom prst="rect">
            <a:avLst/>
          </a:prstGeom>
        </p:spPr>
      </p:pic>
      <p:pic>
        <p:nvPicPr>
          <p:cNvPr id="12" name="Picture 11" descr="A can of canned food&#10;&#10;Description automatically generated">
            <a:extLst>
              <a:ext uri="{FF2B5EF4-FFF2-40B4-BE49-F238E27FC236}">
                <a16:creationId xmlns:a16="http://schemas.microsoft.com/office/drawing/2014/main" id="{84D2C34B-B912-79B7-D1BF-298689BD9925}"/>
              </a:ext>
            </a:extLst>
          </p:cNvPr>
          <p:cNvPicPr>
            <a:picLocks noChangeAspect="1"/>
          </p:cNvPicPr>
          <p:nvPr/>
        </p:nvPicPr>
        <p:blipFill rotWithShape="1">
          <a:blip r:embed="rId6">
            <a:extLst>
              <a:ext uri="{28A0092B-C50C-407E-A947-70E740481C1C}">
                <a14:useLocalDpi xmlns:a14="http://schemas.microsoft.com/office/drawing/2010/main" val="0"/>
              </a:ext>
            </a:extLst>
          </a:blip>
          <a:srcRect l="29478" t="23174" r="30870" b="23676"/>
          <a:stretch/>
        </p:blipFill>
        <p:spPr>
          <a:xfrm>
            <a:off x="10373679" y="285250"/>
            <a:ext cx="3494319" cy="4683749"/>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947097" y="550855"/>
            <a:ext cx="10638999" cy="1846659"/>
          </a:xfrm>
          <a:prstGeom prst="rect">
            <a:avLst/>
          </a:prstGeom>
        </p:spPr>
        <p:txBody>
          <a:bodyPr wrap="square" lIns="0" tIns="0" rIns="0" bIns="0" rtlCol="0" anchor="t">
            <a:spAutoFit/>
          </a:bodyPr>
          <a:lstStyle/>
          <a:p>
            <a:pPr marL="0" lvl="0" indent="0" algn="l"/>
            <a:r>
              <a:rPr lang="cs-CZ" sz="6000" b="1">
                <a:solidFill>
                  <a:srgbClr val="000000"/>
                </a:solidFill>
                <a:latin typeface="Times New Roman" panose="02020603050405020304" pitchFamily="18" charset="0"/>
                <a:ea typeface="Open Sans Bold"/>
                <a:cs typeface="Times New Roman" panose="02020603050405020304" pitchFamily="18" charset="0"/>
                <a:sym typeface="Open Sans Bold"/>
              </a:rPr>
              <a:t>Změny v potravinovém systému za posledních 60 let</a:t>
            </a:r>
            <a:endParaRPr lang="en-US" sz="6000" b="1">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8" name="TextBox 8"/>
          <p:cNvSpPr txBox="1"/>
          <p:nvPr/>
        </p:nvSpPr>
        <p:spPr>
          <a:xfrm>
            <a:off x="794186" y="2800893"/>
            <a:ext cx="17307835" cy="6729856"/>
          </a:xfrm>
          <a:prstGeom prst="rect">
            <a:avLst/>
          </a:prstGeom>
        </p:spPr>
        <p:txBody>
          <a:bodyPr wrap="square" lIns="0" tIns="0" rIns="0" bIns="0" rtlCol="0" anchor="t">
            <a:spAutoFit/>
          </a:bodyPr>
          <a:lstStyle/>
          <a:p>
            <a:pPr marL="495935" lvl="1" indent="-247650">
              <a:lnSpc>
                <a:spcPts val="4200"/>
              </a:lnSpc>
              <a:spcAft>
                <a:spcPts val="1200"/>
              </a:spcAft>
              <a:buFont typeface="Arial"/>
              <a:buChar char="•"/>
            </a:pPr>
            <a:r>
              <a:rPr lang="cs-CZ" sz="3200" dirty="0">
                <a:solidFill>
                  <a:srgbClr val="000000"/>
                </a:solidFill>
                <a:latin typeface="Arial"/>
                <a:cs typeface="Arial"/>
              </a:rPr>
              <a:t>Globalizace obchodu: revoluce v dopravě a logistice</a:t>
            </a:r>
          </a:p>
          <a:p>
            <a:pPr marL="495935" lvl="1" indent="-247650">
              <a:lnSpc>
                <a:spcPts val="4200"/>
              </a:lnSpc>
              <a:spcAft>
                <a:spcPts val="1200"/>
              </a:spcAft>
              <a:buFont typeface="Arial"/>
              <a:buChar char="•"/>
            </a:pPr>
            <a:r>
              <a:rPr lang="cs-CZ" sz="3200" dirty="0">
                <a:solidFill>
                  <a:srgbClr val="000000"/>
                </a:solidFill>
                <a:latin typeface="Arial"/>
                <a:cs typeface="Arial"/>
              </a:rPr>
              <a:t>Technologický pokrok v zemědělství</a:t>
            </a:r>
          </a:p>
          <a:p>
            <a:pPr marL="495935" lvl="1" indent="-247650">
              <a:lnSpc>
                <a:spcPts val="4200"/>
              </a:lnSpc>
              <a:spcAft>
                <a:spcPts val="1200"/>
              </a:spcAft>
              <a:buFont typeface="Arial"/>
              <a:buChar char="•"/>
            </a:pPr>
            <a:r>
              <a:rPr lang="cs-CZ" sz="3200" dirty="0">
                <a:solidFill>
                  <a:srgbClr val="000000"/>
                </a:solidFill>
                <a:latin typeface="Arial"/>
                <a:cs typeface="Arial"/>
              </a:rPr>
              <a:t>Rostoucí význam potravinářských korporací</a:t>
            </a:r>
          </a:p>
          <a:p>
            <a:pPr marL="495935" lvl="1" indent="-247650">
              <a:lnSpc>
                <a:spcPts val="4200"/>
              </a:lnSpc>
              <a:spcAft>
                <a:spcPts val="1200"/>
              </a:spcAft>
              <a:buFont typeface="Arial"/>
              <a:buChar char="•"/>
            </a:pPr>
            <a:r>
              <a:rPr lang="cs-CZ" sz="3200" dirty="0">
                <a:solidFill>
                  <a:srgbClr val="000000"/>
                </a:solidFill>
                <a:latin typeface="Arial"/>
                <a:cs typeface="Arial"/>
              </a:rPr>
              <a:t>Změna životního stylu a preference rychlého, dostupného a pohodlného stravování</a:t>
            </a:r>
          </a:p>
          <a:p>
            <a:pPr marL="495935" lvl="1" indent="-247650">
              <a:lnSpc>
                <a:spcPts val="4200"/>
              </a:lnSpc>
              <a:spcAft>
                <a:spcPts val="1200"/>
              </a:spcAft>
              <a:buFont typeface="Arial"/>
              <a:buChar char="•"/>
            </a:pPr>
            <a:r>
              <a:rPr lang="cs-CZ" sz="3200" dirty="0">
                <a:solidFill>
                  <a:srgbClr val="000000"/>
                </a:solidFill>
                <a:latin typeface="Arial"/>
                <a:cs typeface="Arial"/>
              </a:rPr>
              <a:t>Rozvoj průmyslového a masového chovu zvířat</a:t>
            </a:r>
          </a:p>
          <a:p>
            <a:pPr marL="495935" lvl="1" indent="-247650">
              <a:lnSpc>
                <a:spcPts val="4200"/>
              </a:lnSpc>
              <a:spcAft>
                <a:spcPts val="1200"/>
              </a:spcAft>
              <a:buFont typeface="Arial"/>
              <a:buChar char="•"/>
            </a:pPr>
            <a:r>
              <a:rPr lang="cs-CZ" sz="3200" dirty="0">
                <a:solidFill>
                  <a:srgbClr val="000000"/>
                </a:solidFill>
                <a:latin typeface="Arial"/>
                <a:cs typeface="Arial"/>
              </a:rPr>
              <a:t>Růst e-</a:t>
            </a:r>
            <a:r>
              <a:rPr lang="cs-CZ" sz="3200" dirty="0" err="1">
                <a:solidFill>
                  <a:srgbClr val="000000"/>
                </a:solidFill>
                <a:latin typeface="Arial"/>
                <a:cs typeface="Arial"/>
              </a:rPr>
              <a:t>commerce</a:t>
            </a:r>
            <a:r>
              <a:rPr lang="cs-CZ" sz="3200" dirty="0">
                <a:solidFill>
                  <a:srgbClr val="000000"/>
                </a:solidFill>
                <a:latin typeface="Arial"/>
                <a:cs typeface="Arial"/>
              </a:rPr>
              <a:t> v oblasti potravin</a:t>
            </a:r>
          </a:p>
          <a:p>
            <a:pPr marL="495935" lvl="1" indent="-247650">
              <a:lnSpc>
                <a:spcPts val="4200"/>
              </a:lnSpc>
              <a:spcAft>
                <a:spcPts val="1200"/>
              </a:spcAft>
              <a:buFont typeface="Arial"/>
              <a:buChar char="•"/>
            </a:pPr>
            <a:r>
              <a:rPr lang="cs-CZ" sz="3200" dirty="0">
                <a:solidFill>
                  <a:srgbClr val="000000"/>
                </a:solidFill>
                <a:latin typeface="Arial"/>
                <a:cs typeface="Arial"/>
              </a:rPr>
              <a:t>Vzestup zájmu o zdraví a výživu</a:t>
            </a:r>
          </a:p>
          <a:p>
            <a:pPr marL="495935" lvl="1" indent="-247650">
              <a:lnSpc>
                <a:spcPts val="4200"/>
              </a:lnSpc>
              <a:spcAft>
                <a:spcPts val="1200"/>
              </a:spcAft>
              <a:buFont typeface="Arial"/>
              <a:buChar char="•"/>
            </a:pPr>
            <a:r>
              <a:rPr lang="cs-CZ" sz="3200" dirty="0">
                <a:solidFill>
                  <a:srgbClr val="000000"/>
                </a:solidFill>
                <a:latin typeface="Arial"/>
                <a:cs typeface="Arial"/>
              </a:rPr>
              <a:t>Rostoucí obavy o udržitelnost a dopad na životní prostředí</a:t>
            </a:r>
          </a:p>
          <a:p>
            <a:pPr marL="495935" lvl="1" indent="-247650">
              <a:lnSpc>
                <a:spcPts val="4200"/>
              </a:lnSpc>
              <a:spcAft>
                <a:spcPts val="1200"/>
              </a:spcAft>
              <a:buFont typeface="Arial"/>
              <a:buChar char="•"/>
            </a:pPr>
            <a:r>
              <a:rPr lang="cs-CZ" sz="3200" dirty="0">
                <a:solidFill>
                  <a:srgbClr val="000000"/>
                </a:solidFill>
                <a:latin typeface="Arial"/>
                <a:cs typeface="Arial"/>
              </a:rPr>
              <a:t>Rostoucí nabídka rostlinných a alternativních zdrojů bílkovin</a:t>
            </a:r>
          </a:p>
          <a:p>
            <a:pPr marL="495935" lvl="1" indent="-247650">
              <a:lnSpc>
                <a:spcPts val="4200"/>
              </a:lnSpc>
              <a:spcAft>
                <a:spcPts val="1200"/>
              </a:spcAft>
              <a:buFont typeface="Arial"/>
              <a:buChar char="•"/>
            </a:pPr>
            <a:r>
              <a:rPr lang="cs-CZ" sz="3200" dirty="0">
                <a:solidFill>
                  <a:srgbClr val="000000"/>
                </a:solidFill>
                <a:latin typeface="Arial"/>
                <a:cs typeface="Arial"/>
              </a:rPr>
              <a:t>Větší důraz na bezpečnost potravin a </a:t>
            </a:r>
            <a:r>
              <a:rPr lang="cs-CZ" sz="3200" dirty="0" err="1">
                <a:solidFill>
                  <a:srgbClr val="000000"/>
                </a:solidFill>
                <a:latin typeface="Arial"/>
                <a:cs typeface="Arial"/>
              </a:rPr>
              <a:t>dohledatelnost</a:t>
            </a:r>
            <a:r>
              <a:rPr lang="cs-CZ" sz="3200" dirty="0">
                <a:solidFill>
                  <a:srgbClr val="000000"/>
                </a:solidFill>
                <a:latin typeface="Arial"/>
                <a:cs typeface="Arial"/>
              </a:rPr>
              <a:t> jejich původu</a:t>
            </a:r>
          </a:p>
        </p:txBody>
      </p:sp>
      <p:sp>
        <p:nvSpPr>
          <p:cNvPr id="2" name="Obdélník 1">
            <a:extLst>
              <a:ext uri="{FF2B5EF4-FFF2-40B4-BE49-F238E27FC236}">
                <a16:creationId xmlns:a16="http://schemas.microsoft.com/office/drawing/2014/main" id="{E80EB63A-E1A9-40C6-B34A-C0910CBE6B92}"/>
              </a:ext>
            </a:extLst>
          </p:cNvPr>
          <p:cNvSpPr/>
          <p:nvPr/>
        </p:nvSpPr>
        <p:spPr>
          <a:xfrm>
            <a:off x="15136331" y="9349729"/>
            <a:ext cx="2552750" cy="589713"/>
          </a:xfrm>
          <a:prstGeom prst="rect">
            <a:avLst/>
          </a:prstGeom>
        </p:spPr>
        <p:txBody>
          <a:bodyPr wrap="none">
            <a:spAutoFit/>
          </a:bodyPr>
          <a:lstStyle/>
          <a:p>
            <a:pPr marL="248285" lvl="1">
              <a:lnSpc>
                <a:spcPts val="4200"/>
              </a:lnSpc>
              <a:spcAft>
                <a:spcPts val="600"/>
              </a:spcAft>
            </a:pPr>
            <a:r>
              <a:rPr lang="en-US" sz="3200" dirty="0">
                <a:solidFill>
                  <a:srgbClr val="000000"/>
                </a:solidFill>
                <a:latin typeface="Arial"/>
                <a:ea typeface="Neue Haas Grotesk Text Pro"/>
                <a:cs typeface="Arial"/>
                <a:sym typeface="Neue Haas Grotesk Text Pro"/>
              </a:rPr>
              <a:t>(FAO,2021)</a:t>
            </a:r>
            <a:endParaRPr lang="en-US" sz="3200" dirty="0">
              <a:solidFill>
                <a:srgbClr val="000000"/>
              </a:solidFill>
              <a:latin typeface="Arial"/>
              <a:ea typeface="Neue Haas Grotesk Text Pro"/>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2F9187-5CDF-F328-9CAA-A742D3D03C8E}"/>
              </a:ext>
            </a:extLst>
          </p:cNvPr>
          <p:cNvSpPr txBox="1"/>
          <p:nvPr/>
        </p:nvSpPr>
        <p:spPr>
          <a:xfrm>
            <a:off x="707414" y="778079"/>
            <a:ext cx="5617187" cy="3007486"/>
          </a:xfrm>
          <a:prstGeom prst="rect">
            <a:avLst/>
          </a:prstGeom>
          <a:ln w="9525"/>
        </p:spPr>
        <p:style>
          <a:lnRef idx="2">
            <a:schemeClr val="dk1"/>
          </a:lnRef>
          <a:fillRef idx="1">
            <a:schemeClr val="lt1"/>
          </a:fillRef>
          <a:effectRef idx="0">
            <a:schemeClr val="dk1"/>
          </a:effectRef>
          <a:fontRef idx="minor">
            <a:schemeClr val="dk1"/>
          </a:fontRef>
        </p:style>
        <p:txBody>
          <a:bodyPr wrap="square" lIns="270000" tIns="270000" rIns="270000" bIns="27000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3200" dirty="0">
                <a:latin typeface="Arial" panose="020B0604020202020204" pitchFamily="34" charset="0"/>
                <a:cs typeface="Arial" panose="020B0604020202020204" pitchFamily="34" charset="0"/>
              </a:rPr>
              <a:t>Kdyby celá dosavadní historie lidstva trvala jediný den, jak starý by byl náš současný potravinový systém?</a:t>
            </a:r>
            <a:endParaRPr lang="cs-CZ" sz="320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87E5C45-C84D-2F54-CE8B-68AD0E17C5B9}"/>
              </a:ext>
            </a:extLst>
          </p:cNvPr>
          <p:cNvSpPr txBox="1"/>
          <p:nvPr/>
        </p:nvSpPr>
        <p:spPr>
          <a:xfrm>
            <a:off x="11438021" y="7186863"/>
            <a:ext cx="6514702" cy="3007486"/>
          </a:xfrm>
          <a:prstGeom prst="rect">
            <a:avLst/>
          </a:prstGeom>
          <a:ln w="9525"/>
        </p:spPr>
        <p:style>
          <a:lnRef idx="2">
            <a:schemeClr val="dk1"/>
          </a:lnRef>
          <a:fillRef idx="1">
            <a:schemeClr val="lt1"/>
          </a:fillRef>
          <a:effectRef idx="0">
            <a:schemeClr val="dk1"/>
          </a:effectRef>
          <a:fontRef idx="minor">
            <a:schemeClr val="dk1"/>
          </a:fontRef>
        </p:style>
        <p:txBody>
          <a:bodyPr wrap="square" lIns="270000" tIns="270000" rIns="270000" bIns="27000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3200" noProof="1">
                <a:latin typeface="Arial" panose="020B0604020202020204" pitchFamily="34" charset="0"/>
                <a:cs typeface="Arial" panose="020B0604020202020204" pitchFamily="34" charset="0"/>
              </a:rPr>
              <a:t>Kdyby celá dosavadní lidská historie trvala jeden jediný den, náš současný potravinový systém by existoval méně než čtyři sekundy.</a:t>
            </a:r>
            <a:endParaRPr lang="cs-CZ" sz="3200" noProof="1">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5D7E4A0-A7DC-3FA1-F83A-B0FE84EDA6E3}"/>
              </a:ext>
            </a:extLst>
          </p:cNvPr>
          <p:cNvSpPr txBox="1"/>
          <p:nvPr/>
        </p:nvSpPr>
        <p:spPr>
          <a:xfrm>
            <a:off x="10881362" y="1640894"/>
            <a:ext cx="6123938" cy="1037716"/>
          </a:xfrm>
          <a:prstGeom prst="rect">
            <a:avLst/>
          </a:prstGeom>
          <a:solidFill>
            <a:srgbClr val="EFB634"/>
          </a:solidFill>
          <a:ln w="9525"/>
        </p:spPr>
        <p:style>
          <a:lnRef idx="2">
            <a:schemeClr val="dk1"/>
          </a:lnRef>
          <a:fillRef idx="1">
            <a:schemeClr val="lt1"/>
          </a:fillRef>
          <a:effectRef idx="0">
            <a:schemeClr val="dk1"/>
          </a:effectRef>
          <a:fontRef idx="minor">
            <a:schemeClr val="dk1"/>
          </a:fontRef>
        </p:style>
        <p:txBody>
          <a:bodyPr wrap="square" lIns="270000" tIns="270000" rIns="270000" bIns="27000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3200" b="1" dirty="0">
                <a:effectLst/>
                <a:latin typeface="Times New Roman" panose="02020603050405020304" pitchFamily="18" charset="0"/>
                <a:cs typeface="Times New Roman" panose="02020603050405020304" pitchFamily="18" charset="0"/>
              </a:rPr>
              <a:t>Jeden den, nebo 86 400 sekund</a:t>
            </a:r>
          </a:p>
        </p:txBody>
      </p:sp>
      <p:sp>
        <p:nvSpPr>
          <p:cNvPr id="5" name="TextBox 4">
            <a:extLst>
              <a:ext uri="{FF2B5EF4-FFF2-40B4-BE49-F238E27FC236}">
                <a16:creationId xmlns:a16="http://schemas.microsoft.com/office/drawing/2014/main" id="{F4EDB502-CF1D-8944-E53B-515AF329A893}"/>
              </a:ext>
            </a:extLst>
          </p:cNvPr>
          <p:cNvSpPr txBox="1"/>
          <p:nvPr/>
        </p:nvSpPr>
        <p:spPr>
          <a:xfrm>
            <a:off x="8229604" y="5877614"/>
            <a:ext cx="2651759" cy="1122354"/>
          </a:xfrm>
          <a:prstGeom prst="rect">
            <a:avLst/>
          </a:prstGeom>
          <a:solidFill>
            <a:srgbClr val="EFB634"/>
          </a:solidFill>
          <a:ln w="9525"/>
        </p:spPr>
        <p:style>
          <a:lnRef idx="2">
            <a:schemeClr val="dk1"/>
          </a:lnRef>
          <a:fillRef idx="1">
            <a:schemeClr val="lt1"/>
          </a:fillRef>
          <a:effectRef idx="0">
            <a:schemeClr val="dk1"/>
          </a:effectRef>
          <a:fontRef idx="minor">
            <a:schemeClr val="dk1"/>
          </a:fontRef>
        </p:style>
        <p:txBody>
          <a:bodyPr wrap="square" lIns="270000" tIns="270000" rIns="270000" bIns="27000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3750" b="1" dirty="0">
                <a:latin typeface="Times New Roman" panose="02020603050405020304" pitchFamily="18" charset="0"/>
              </a:rPr>
              <a:t>4 sekundy</a:t>
            </a:r>
            <a:endParaRPr lang="cs-CZ" sz="3750" b="1" dirty="0">
              <a:effectLst/>
              <a:latin typeface="Times New Roman" panose="02020603050405020304" pitchFamily="18" charset="0"/>
            </a:endParaRPr>
          </a:p>
        </p:txBody>
      </p:sp>
    </p:spTree>
    <p:extLst>
      <p:ext uri="{BB962C8B-B14F-4D97-AF65-F5344CB8AC3E}">
        <p14:creationId xmlns:p14="http://schemas.microsoft.com/office/powerpoint/2010/main" val="40078668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42AFF-D942-314C-D5C0-EA6EDE7B061C}"/>
              </a:ext>
            </a:extLst>
          </p:cNvPr>
          <p:cNvSpPr txBox="1"/>
          <p:nvPr/>
        </p:nvSpPr>
        <p:spPr>
          <a:xfrm>
            <a:off x="1012214" y="1280854"/>
            <a:ext cx="4474187" cy="6647974"/>
          </a:xfrm>
          <a:prstGeom prst="rect">
            <a:avLst/>
          </a:prstGeom>
          <a:noFill/>
        </p:spPr>
        <p:txBody>
          <a:bodyPr wrap="square" lIns="91440" tIns="45720" rIns="91440" bIns="45720" anchor="t">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000" b="1" dirty="0">
                <a:latin typeface="Arial"/>
                <a:cs typeface="Arial"/>
              </a:rPr>
              <a:t>Jak se </a:t>
            </a:r>
            <a:r>
              <a:rPr lang="en-US" sz="4000" b="1" dirty="0" err="1">
                <a:latin typeface="Arial"/>
                <a:cs typeface="Arial"/>
              </a:rPr>
              <a:t>změnila</a:t>
            </a:r>
            <a:r>
              <a:rPr lang="en-US" sz="4000" b="1" dirty="0">
                <a:latin typeface="Arial"/>
                <a:cs typeface="Arial"/>
              </a:rPr>
              <a:t> </a:t>
            </a:r>
            <a:r>
              <a:rPr lang="en-US" sz="4000" b="1" dirty="0" err="1">
                <a:latin typeface="Arial"/>
                <a:cs typeface="Arial"/>
              </a:rPr>
              <a:t>evropská</a:t>
            </a:r>
            <a:r>
              <a:rPr lang="en-US" sz="4000" b="1" dirty="0">
                <a:latin typeface="Arial"/>
                <a:cs typeface="Arial"/>
              </a:rPr>
              <a:t> </a:t>
            </a:r>
            <a:r>
              <a:rPr lang="en-US" sz="4000" b="1" dirty="0" err="1">
                <a:latin typeface="Arial"/>
                <a:cs typeface="Arial"/>
              </a:rPr>
              <a:t>strava</a:t>
            </a:r>
            <a:r>
              <a:rPr lang="en-US" sz="4000" b="1" dirty="0">
                <a:latin typeface="Arial"/>
                <a:cs typeface="Arial"/>
              </a:rPr>
              <a:t> v </a:t>
            </a:r>
            <a:r>
              <a:rPr lang="en-US" sz="4000" b="1" dirty="0" err="1">
                <a:latin typeface="Arial"/>
                <a:cs typeface="Arial"/>
              </a:rPr>
              <a:t>období</a:t>
            </a:r>
            <a:r>
              <a:rPr lang="en-US" sz="4000" b="1" dirty="0">
                <a:latin typeface="Arial"/>
                <a:cs typeface="Arial"/>
              </a:rPr>
              <a:t> 1961 </a:t>
            </a:r>
            <a:r>
              <a:rPr lang="en-US" sz="4000" b="1" dirty="0" err="1">
                <a:latin typeface="Arial"/>
                <a:cs typeface="Arial"/>
              </a:rPr>
              <a:t>až</a:t>
            </a:r>
            <a:r>
              <a:rPr lang="en-US" sz="4000" b="1" dirty="0">
                <a:latin typeface="Arial"/>
                <a:cs typeface="Arial"/>
              </a:rPr>
              <a:t> 2020?</a:t>
            </a:r>
            <a:endParaRPr lang="cs-CZ" sz="4000" b="1" dirty="0">
              <a:latin typeface="Arial"/>
              <a:cs typeface="Arial"/>
            </a:endParaRPr>
          </a:p>
          <a:p>
            <a:endParaRPr lang="cs-CZ" sz="2800" dirty="0">
              <a:effectLst/>
              <a:latin typeface="Times New Roman" panose="02020603050405020304" pitchFamily="18" charset="0"/>
            </a:endParaRPr>
          </a:p>
          <a:p>
            <a:r>
              <a:rPr lang="cs-CZ" sz="4000" dirty="0">
                <a:effectLst/>
                <a:latin typeface="Times New Roman"/>
                <a:cs typeface="Times New Roman"/>
              </a:rPr>
              <a:t>Naše strava obsahuje více kalorií a jíme více živočišných produktů</a:t>
            </a:r>
            <a:endParaRPr lang="en-GB" sz="4000" dirty="0">
              <a:effectLst/>
              <a:latin typeface="Times New Roman"/>
              <a:cs typeface="Times New Roman"/>
            </a:endParaRPr>
          </a:p>
          <a:p>
            <a:br>
              <a:rPr lang="en-GB" sz="4800" dirty="0">
                <a:effectLst/>
                <a:latin typeface="Times New Roman" panose="02020603050405020304" pitchFamily="18" charset="0"/>
              </a:rPr>
            </a:br>
            <a:endParaRPr lang="en-GB" sz="3000" dirty="0">
              <a:effectLst/>
              <a:latin typeface="Arial" panose="020B0604020202020204" pitchFamily="34" charset="0"/>
            </a:endParaRPr>
          </a:p>
        </p:txBody>
      </p:sp>
      <p:sp>
        <p:nvSpPr>
          <p:cNvPr id="3" name="TextBox 2">
            <a:extLst>
              <a:ext uri="{FF2B5EF4-FFF2-40B4-BE49-F238E27FC236}">
                <a16:creationId xmlns:a16="http://schemas.microsoft.com/office/drawing/2014/main" id="{672883A9-7362-2C98-DBF9-4B52C1F312D0}"/>
              </a:ext>
            </a:extLst>
          </p:cNvPr>
          <p:cNvSpPr txBox="1"/>
          <p:nvPr/>
        </p:nvSpPr>
        <p:spPr>
          <a:xfrm>
            <a:off x="1012214" y="8954926"/>
            <a:ext cx="4474187" cy="438582"/>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250">
                <a:effectLst/>
                <a:latin typeface="Arial" panose="020B0604020202020204" pitchFamily="34" charset="0"/>
              </a:rPr>
              <a:t>Source: FAO</a:t>
            </a:r>
          </a:p>
        </p:txBody>
      </p:sp>
      <p:sp>
        <p:nvSpPr>
          <p:cNvPr id="4" name="TextBox 3">
            <a:extLst>
              <a:ext uri="{FF2B5EF4-FFF2-40B4-BE49-F238E27FC236}">
                <a16:creationId xmlns:a16="http://schemas.microsoft.com/office/drawing/2014/main" id="{FF4B23D1-5A18-AFCB-96CB-E70058B75B1B}"/>
              </a:ext>
            </a:extLst>
          </p:cNvPr>
          <p:cNvSpPr txBox="1"/>
          <p:nvPr/>
        </p:nvSpPr>
        <p:spPr>
          <a:xfrm>
            <a:off x="15147894" y="1657981"/>
            <a:ext cx="1477107" cy="369332"/>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SUGAR</a:t>
            </a:r>
          </a:p>
        </p:txBody>
      </p:sp>
      <p:sp>
        <p:nvSpPr>
          <p:cNvPr id="5" name="TextBox 4">
            <a:extLst>
              <a:ext uri="{FF2B5EF4-FFF2-40B4-BE49-F238E27FC236}">
                <a16:creationId xmlns:a16="http://schemas.microsoft.com/office/drawing/2014/main" id="{A114C41F-E283-3638-D527-D5A93CC68881}"/>
              </a:ext>
            </a:extLst>
          </p:cNvPr>
          <p:cNvSpPr txBox="1"/>
          <p:nvPr/>
        </p:nvSpPr>
        <p:spPr>
          <a:xfrm>
            <a:off x="15147894" y="2607550"/>
            <a:ext cx="1477107" cy="369332"/>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OIL&amp;FAT</a:t>
            </a:r>
          </a:p>
        </p:txBody>
      </p:sp>
      <p:sp>
        <p:nvSpPr>
          <p:cNvPr id="6" name="TextBox 5">
            <a:extLst>
              <a:ext uri="{FF2B5EF4-FFF2-40B4-BE49-F238E27FC236}">
                <a16:creationId xmlns:a16="http://schemas.microsoft.com/office/drawing/2014/main" id="{66CB7FE1-F68E-1B05-A5E6-A75297FEAF1A}"/>
              </a:ext>
            </a:extLst>
          </p:cNvPr>
          <p:cNvSpPr txBox="1"/>
          <p:nvPr/>
        </p:nvSpPr>
        <p:spPr>
          <a:xfrm>
            <a:off x="15147894" y="3587264"/>
            <a:ext cx="1477107" cy="369332"/>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MEAT</a:t>
            </a:r>
          </a:p>
        </p:txBody>
      </p:sp>
      <p:sp>
        <p:nvSpPr>
          <p:cNvPr id="7" name="TextBox 6">
            <a:extLst>
              <a:ext uri="{FF2B5EF4-FFF2-40B4-BE49-F238E27FC236}">
                <a16:creationId xmlns:a16="http://schemas.microsoft.com/office/drawing/2014/main" id="{A4D8ED58-D6C8-BE00-D056-7620EA8EFE71}"/>
              </a:ext>
            </a:extLst>
          </p:cNvPr>
          <p:cNvSpPr txBox="1"/>
          <p:nvPr/>
        </p:nvSpPr>
        <p:spPr>
          <a:xfrm>
            <a:off x="15147894" y="4446401"/>
            <a:ext cx="1477107" cy="646331"/>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DAIRY</a:t>
            </a:r>
            <a:br>
              <a:rPr lang="en-IT" sz="1800">
                <a:latin typeface="Arial" panose="020B0604020202020204" pitchFamily="34" charset="0"/>
              </a:rPr>
            </a:br>
            <a:r>
              <a:rPr lang="en-IT" sz="1800">
                <a:latin typeface="Arial" panose="020B0604020202020204" pitchFamily="34" charset="0"/>
              </a:rPr>
              <a:t>&amp;EGGS</a:t>
            </a:r>
          </a:p>
        </p:txBody>
      </p:sp>
      <p:sp>
        <p:nvSpPr>
          <p:cNvPr id="8" name="TextBox 7">
            <a:extLst>
              <a:ext uri="{FF2B5EF4-FFF2-40B4-BE49-F238E27FC236}">
                <a16:creationId xmlns:a16="http://schemas.microsoft.com/office/drawing/2014/main" id="{827A836E-F6AC-D1F9-6D24-5077FA3E5A38}"/>
              </a:ext>
            </a:extLst>
          </p:cNvPr>
          <p:cNvSpPr txBox="1"/>
          <p:nvPr/>
        </p:nvSpPr>
        <p:spPr>
          <a:xfrm>
            <a:off x="15147893" y="5395972"/>
            <a:ext cx="1612757" cy="646331"/>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FRUIT</a:t>
            </a:r>
          </a:p>
          <a:p>
            <a:r>
              <a:rPr lang="en-IT" sz="1800">
                <a:latin typeface="Arial" panose="020B0604020202020204" pitchFamily="34" charset="0"/>
              </a:rPr>
              <a:t>&amp;VEGGIES</a:t>
            </a:r>
          </a:p>
        </p:txBody>
      </p:sp>
      <p:sp>
        <p:nvSpPr>
          <p:cNvPr id="9" name="TextBox 8">
            <a:extLst>
              <a:ext uri="{FF2B5EF4-FFF2-40B4-BE49-F238E27FC236}">
                <a16:creationId xmlns:a16="http://schemas.microsoft.com/office/drawing/2014/main" id="{A74F1F57-6E06-6DB6-2FFC-344526F02813}"/>
              </a:ext>
            </a:extLst>
          </p:cNvPr>
          <p:cNvSpPr txBox="1"/>
          <p:nvPr/>
        </p:nvSpPr>
        <p:spPr>
          <a:xfrm>
            <a:off x="15147893" y="6390757"/>
            <a:ext cx="1612757" cy="646331"/>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STARCHY</a:t>
            </a:r>
          </a:p>
          <a:p>
            <a:r>
              <a:rPr lang="en-IT" sz="1800">
                <a:latin typeface="Arial" panose="020B0604020202020204" pitchFamily="34" charset="0"/>
              </a:rPr>
              <a:t>ROOTS</a:t>
            </a:r>
          </a:p>
        </p:txBody>
      </p:sp>
      <p:sp>
        <p:nvSpPr>
          <p:cNvPr id="10" name="TextBox 9">
            <a:extLst>
              <a:ext uri="{FF2B5EF4-FFF2-40B4-BE49-F238E27FC236}">
                <a16:creationId xmlns:a16="http://schemas.microsoft.com/office/drawing/2014/main" id="{845A0001-5000-F19C-6657-C99D2F5EACAF}"/>
              </a:ext>
            </a:extLst>
          </p:cNvPr>
          <p:cNvSpPr txBox="1"/>
          <p:nvPr/>
        </p:nvSpPr>
        <p:spPr>
          <a:xfrm>
            <a:off x="15147893" y="8282771"/>
            <a:ext cx="1612757" cy="646331"/>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CEREAL</a:t>
            </a:r>
          </a:p>
          <a:p>
            <a:r>
              <a:rPr lang="en-IT" sz="1800">
                <a:latin typeface="Arial" panose="020B0604020202020204" pitchFamily="34" charset="0"/>
              </a:rPr>
              <a:t>&amp;GRAINS</a:t>
            </a:r>
          </a:p>
        </p:txBody>
      </p:sp>
      <p:sp>
        <p:nvSpPr>
          <p:cNvPr id="11" name="TextBox 10">
            <a:extLst>
              <a:ext uri="{FF2B5EF4-FFF2-40B4-BE49-F238E27FC236}">
                <a16:creationId xmlns:a16="http://schemas.microsoft.com/office/drawing/2014/main" id="{0F94AF1A-22CD-C9EA-E646-EEEBAE19B0ED}"/>
              </a:ext>
            </a:extLst>
          </p:cNvPr>
          <p:cNvSpPr txBox="1"/>
          <p:nvPr/>
        </p:nvSpPr>
        <p:spPr>
          <a:xfrm>
            <a:off x="15147893" y="7310180"/>
            <a:ext cx="1612757" cy="646331"/>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IT" sz="1800">
                <a:latin typeface="Arial" panose="020B0604020202020204" pitchFamily="34" charset="0"/>
              </a:rPr>
              <a:t>PULSES</a:t>
            </a:r>
          </a:p>
          <a:p>
            <a:r>
              <a:rPr lang="en-IT" sz="1800">
                <a:latin typeface="Arial" panose="020B0604020202020204" pitchFamily="34" charset="0"/>
              </a:rPr>
              <a:t>&amp;BEANS</a:t>
            </a:r>
          </a:p>
        </p:txBody>
      </p:sp>
    </p:spTree>
    <p:extLst>
      <p:ext uri="{BB962C8B-B14F-4D97-AF65-F5344CB8AC3E}">
        <p14:creationId xmlns:p14="http://schemas.microsoft.com/office/powerpoint/2010/main" val="23786188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1E5A4-0E3A-A387-70A6-435CFFBDB340}"/>
              </a:ext>
            </a:extLst>
          </p:cNvPr>
          <p:cNvSpPr txBox="1"/>
          <p:nvPr/>
        </p:nvSpPr>
        <p:spPr>
          <a:xfrm>
            <a:off x="1012214" y="442018"/>
            <a:ext cx="7750787" cy="2108269"/>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spcAft>
                <a:spcPts val="600"/>
              </a:spcAft>
            </a:pPr>
            <a:r>
              <a:rPr lang="cs-CZ" sz="4800" b="1" dirty="0">
                <a:effectLst/>
                <a:latin typeface="Times New Roman" panose="02020603050405020304" pitchFamily="18" charset="0"/>
              </a:rPr>
              <a:t>Podíl na celosvětové přepravě potravin</a:t>
            </a:r>
            <a:endParaRPr lang="en-GB" sz="4800" b="1" dirty="0">
              <a:effectLst/>
              <a:latin typeface="Times New Roman" panose="02020603050405020304" pitchFamily="18" charset="0"/>
            </a:endParaRPr>
          </a:p>
          <a:p>
            <a:r>
              <a:rPr lang="cs-CZ" sz="3000" dirty="0">
                <a:latin typeface="Arial" panose="020B0604020202020204" pitchFamily="34" charset="0"/>
              </a:rPr>
              <a:t>Podle způsobu přepravy</a:t>
            </a:r>
            <a:endParaRPr lang="en-GB" sz="3000" dirty="0">
              <a:effectLst/>
              <a:latin typeface="Arial" panose="020B0604020202020204" pitchFamily="34" charset="0"/>
            </a:endParaRPr>
          </a:p>
        </p:txBody>
      </p:sp>
      <p:sp>
        <p:nvSpPr>
          <p:cNvPr id="5" name="TextBox 4">
            <a:extLst>
              <a:ext uri="{FF2B5EF4-FFF2-40B4-BE49-F238E27FC236}">
                <a16:creationId xmlns:a16="http://schemas.microsoft.com/office/drawing/2014/main" id="{4A603B47-0806-BBDF-CDC3-B6BF4ACABD5F}"/>
              </a:ext>
            </a:extLst>
          </p:cNvPr>
          <p:cNvSpPr txBox="1"/>
          <p:nvPr/>
        </p:nvSpPr>
        <p:spPr>
          <a:xfrm>
            <a:off x="12283017" y="9095019"/>
            <a:ext cx="5312387" cy="784830"/>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250">
                <a:effectLst/>
                <a:latin typeface="Arial" panose="020B0604020202020204" pitchFamily="34" charset="0"/>
              </a:rPr>
              <a:t>Source: Poore, J. &amp; </a:t>
            </a:r>
            <a:r>
              <a:rPr lang="en-GB" sz="2250" err="1">
                <a:effectLst/>
                <a:latin typeface="Arial" panose="020B0604020202020204" pitchFamily="34" charset="0"/>
              </a:rPr>
              <a:t>Nemecek</a:t>
            </a:r>
            <a:r>
              <a:rPr lang="en-GB" sz="2250">
                <a:effectLst/>
                <a:latin typeface="Arial" panose="020B0604020202020204" pitchFamily="34" charset="0"/>
              </a:rPr>
              <a:t>, T. (2018) via Our World in Data</a:t>
            </a:r>
          </a:p>
        </p:txBody>
      </p:sp>
      <p:sp>
        <p:nvSpPr>
          <p:cNvPr id="6" name="TextBox 5">
            <a:extLst>
              <a:ext uri="{FF2B5EF4-FFF2-40B4-BE49-F238E27FC236}">
                <a16:creationId xmlns:a16="http://schemas.microsoft.com/office/drawing/2014/main" id="{81D85229-2346-A9C9-030D-E3E51EA76328}"/>
              </a:ext>
            </a:extLst>
          </p:cNvPr>
          <p:cNvSpPr txBox="1"/>
          <p:nvPr/>
        </p:nvSpPr>
        <p:spPr>
          <a:xfrm>
            <a:off x="9402840" y="493777"/>
            <a:ext cx="8885160" cy="1569660"/>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4800" b="1">
                <a:effectLst/>
                <a:latin typeface="Times New Roman" panose="02020603050405020304" pitchFamily="18" charset="0"/>
              </a:rPr>
              <a:t>Podíl dopravy na celosvětových emisích skleníkových plynů</a:t>
            </a:r>
            <a:endParaRPr lang="en-GB" sz="3000" b="1">
              <a:effectLst/>
              <a:latin typeface="Arial" panose="020B0604020202020204" pitchFamily="34" charset="0"/>
            </a:endParaRPr>
          </a:p>
        </p:txBody>
      </p:sp>
      <p:sp>
        <p:nvSpPr>
          <p:cNvPr id="7" name="TextBox 6">
            <a:extLst>
              <a:ext uri="{FF2B5EF4-FFF2-40B4-BE49-F238E27FC236}">
                <a16:creationId xmlns:a16="http://schemas.microsoft.com/office/drawing/2014/main" id="{CB643DF2-4C88-56C5-E8E1-06F3CE3C3336}"/>
              </a:ext>
            </a:extLst>
          </p:cNvPr>
          <p:cNvSpPr txBox="1"/>
          <p:nvPr/>
        </p:nvSpPr>
        <p:spPr>
          <a:xfrm>
            <a:off x="731521" y="2997202"/>
            <a:ext cx="1152239"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VODNÍ</a:t>
            </a:r>
            <a:endParaRPr lang="en-IT" sz="1800">
              <a:latin typeface="Arial" panose="020B0604020202020204" pitchFamily="34" charset="0"/>
            </a:endParaRPr>
          </a:p>
        </p:txBody>
      </p:sp>
      <p:sp>
        <p:nvSpPr>
          <p:cNvPr id="8" name="TextBox 7">
            <a:extLst>
              <a:ext uri="{FF2B5EF4-FFF2-40B4-BE49-F238E27FC236}">
                <a16:creationId xmlns:a16="http://schemas.microsoft.com/office/drawing/2014/main" id="{7EAC4A74-E25A-CDD1-32BF-6D6F79FFD1AB}"/>
              </a:ext>
            </a:extLst>
          </p:cNvPr>
          <p:cNvSpPr txBox="1"/>
          <p:nvPr/>
        </p:nvSpPr>
        <p:spPr>
          <a:xfrm>
            <a:off x="707366" y="4724401"/>
            <a:ext cx="1176393"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SILNIČNÍ</a:t>
            </a:r>
            <a:endParaRPr lang="en-IT" sz="1800">
              <a:latin typeface="Arial" panose="020B0604020202020204" pitchFamily="34" charset="0"/>
            </a:endParaRPr>
          </a:p>
        </p:txBody>
      </p:sp>
      <p:sp>
        <p:nvSpPr>
          <p:cNvPr id="9" name="TextBox 8">
            <a:extLst>
              <a:ext uri="{FF2B5EF4-FFF2-40B4-BE49-F238E27FC236}">
                <a16:creationId xmlns:a16="http://schemas.microsoft.com/office/drawing/2014/main" id="{69389F4A-86BC-D15E-D39F-05D51977E770}"/>
              </a:ext>
            </a:extLst>
          </p:cNvPr>
          <p:cNvSpPr txBox="1"/>
          <p:nvPr/>
        </p:nvSpPr>
        <p:spPr>
          <a:xfrm>
            <a:off x="345058" y="6431281"/>
            <a:ext cx="1538702"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ŽELEZNIČNÍ</a:t>
            </a:r>
            <a:endParaRPr lang="en-IT" sz="1800">
              <a:latin typeface="Arial" panose="020B0604020202020204" pitchFamily="34" charset="0"/>
            </a:endParaRPr>
          </a:p>
        </p:txBody>
      </p:sp>
      <p:sp>
        <p:nvSpPr>
          <p:cNvPr id="10" name="TextBox 9">
            <a:extLst>
              <a:ext uri="{FF2B5EF4-FFF2-40B4-BE49-F238E27FC236}">
                <a16:creationId xmlns:a16="http://schemas.microsoft.com/office/drawing/2014/main" id="{E8817F23-9D38-C0AE-0D29-F03E054AB8CB}"/>
              </a:ext>
            </a:extLst>
          </p:cNvPr>
          <p:cNvSpPr txBox="1"/>
          <p:nvPr/>
        </p:nvSpPr>
        <p:spPr>
          <a:xfrm>
            <a:off x="552091" y="8153401"/>
            <a:ext cx="1331668"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LETECKÁ</a:t>
            </a:r>
            <a:endParaRPr lang="en-IT" sz="1800">
              <a:latin typeface="Arial" panose="020B0604020202020204" pitchFamily="34" charset="0"/>
            </a:endParaRPr>
          </a:p>
        </p:txBody>
      </p:sp>
      <p:sp>
        <p:nvSpPr>
          <p:cNvPr id="11" name="TextBox 10">
            <a:extLst>
              <a:ext uri="{FF2B5EF4-FFF2-40B4-BE49-F238E27FC236}">
                <a16:creationId xmlns:a16="http://schemas.microsoft.com/office/drawing/2014/main" id="{2587CBEA-3A36-90CD-819E-6969C85599FD}"/>
              </a:ext>
            </a:extLst>
          </p:cNvPr>
          <p:cNvSpPr txBox="1"/>
          <p:nvPr/>
        </p:nvSpPr>
        <p:spPr>
          <a:xfrm>
            <a:off x="8369761" y="6412502"/>
            <a:ext cx="1152239"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VODNÍ</a:t>
            </a:r>
            <a:endParaRPr lang="en-IT" sz="1800">
              <a:latin typeface="Arial" panose="020B0604020202020204" pitchFamily="34" charset="0"/>
            </a:endParaRPr>
          </a:p>
        </p:txBody>
      </p:sp>
      <p:sp>
        <p:nvSpPr>
          <p:cNvPr id="14" name="TextBox 13">
            <a:extLst>
              <a:ext uri="{FF2B5EF4-FFF2-40B4-BE49-F238E27FC236}">
                <a16:creationId xmlns:a16="http://schemas.microsoft.com/office/drawing/2014/main" id="{6FF87D60-8EB0-2C2D-8F75-362040D67259}"/>
              </a:ext>
            </a:extLst>
          </p:cNvPr>
          <p:cNvSpPr txBox="1"/>
          <p:nvPr/>
        </p:nvSpPr>
        <p:spPr>
          <a:xfrm>
            <a:off x="8177842" y="8153401"/>
            <a:ext cx="1371637"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LETECKÁ</a:t>
            </a:r>
            <a:endParaRPr lang="en-IT" sz="1800">
              <a:latin typeface="Arial" panose="020B0604020202020204" pitchFamily="34" charset="0"/>
            </a:endParaRPr>
          </a:p>
        </p:txBody>
      </p:sp>
      <p:sp>
        <p:nvSpPr>
          <p:cNvPr id="3" name="TextBox 7">
            <a:extLst>
              <a:ext uri="{FF2B5EF4-FFF2-40B4-BE49-F238E27FC236}">
                <a16:creationId xmlns:a16="http://schemas.microsoft.com/office/drawing/2014/main" id="{54F4E361-FD77-12EA-55F5-63341C9F53D9}"/>
              </a:ext>
            </a:extLst>
          </p:cNvPr>
          <p:cNvSpPr txBox="1"/>
          <p:nvPr/>
        </p:nvSpPr>
        <p:spPr>
          <a:xfrm>
            <a:off x="8502770" y="3030748"/>
            <a:ext cx="1176393"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SILNIČNÍ</a:t>
            </a:r>
            <a:endParaRPr lang="en-IT" sz="1800">
              <a:latin typeface="Arial" panose="020B0604020202020204" pitchFamily="34" charset="0"/>
            </a:endParaRPr>
          </a:p>
        </p:txBody>
      </p:sp>
      <p:sp>
        <p:nvSpPr>
          <p:cNvPr id="17" name="TextBox 8">
            <a:extLst>
              <a:ext uri="{FF2B5EF4-FFF2-40B4-BE49-F238E27FC236}">
                <a16:creationId xmlns:a16="http://schemas.microsoft.com/office/drawing/2014/main" id="{AC53D19F-9C73-90C2-C07F-611C89D49829}"/>
              </a:ext>
            </a:extLst>
          </p:cNvPr>
          <p:cNvSpPr txBox="1"/>
          <p:nvPr/>
        </p:nvSpPr>
        <p:spPr>
          <a:xfrm>
            <a:off x="8157715" y="4754881"/>
            <a:ext cx="1538702" cy="369332"/>
          </a:xfrm>
          <a:prstGeom prst="rect">
            <a:avLst/>
          </a:prstGeom>
          <a:solidFill>
            <a:srgbClr val="EFB634"/>
          </a:solidFill>
          <a:ln w="12700"/>
        </p:spPr>
        <p:style>
          <a:lnRef idx="2">
            <a:schemeClr val="dk1"/>
          </a:lnRef>
          <a:fillRef idx="1">
            <a:schemeClr val="lt1"/>
          </a:fillRef>
          <a:effectRef idx="0">
            <a:schemeClr val="dk1"/>
          </a:effectRef>
          <a:fontRef idx="minor">
            <a:schemeClr val="dk1"/>
          </a:fontRef>
        </p:style>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1800">
                <a:latin typeface="Arial" panose="020B0604020202020204" pitchFamily="34" charset="0"/>
              </a:rPr>
              <a:t>ŽELEZNIČNÍ</a:t>
            </a:r>
            <a:endParaRPr lang="en-IT" sz="1800">
              <a:latin typeface="Arial" panose="020B0604020202020204" pitchFamily="34" charset="0"/>
            </a:endParaRPr>
          </a:p>
        </p:txBody>
      </p:sp>
    </p:spTree>
    <p:extLst>
      <p:ext uri="{BB962C8B-B14F-4D97-AF65-F5344CB8AC3E}">
        <p14:creationId xmlns:p14="http://schemas.microsoft.com/office/powerpoint/2010/main" val="15874520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F8F103-814B-73A0-78FC-C8317CFACC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142" y="886708"/>
            <a:ext cx="17090189" cy="9613232"/>
          </a:xfrm>
          <a:prstGeom prst="rect">
            <a:avLst/>
          </a:prstGeom>
        </p:spPr>
      </p:pic>
      <p:sp>
        <p:nvSpPr>
          <p:cNvPr id="4" name="TextBox 4"/>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5" name="TextBox 5"/>
          <p:cNvSpPr txBox="1"/>
          <p:nvPr/>
        </p:nvSpPr>
        <p:spPr>
          <a:xfrm>
            <a:off x="771324" y="330442"/>
            <a:ext cx="16013340" cy="1316451"/>
          </a:xfrm>
          <a:prstGeom prst="rect">
            <a:avLst/>
          </a:prstGeom>
        </p:spPr>
        <p:txBody>
          <a:bodyPr wrap="square" lIns="0" tIns="0" rIns="0" bIns="0" rtlCol="0" anchor="t">
            <a:spAutoFit/>
          </a:bodyPr>
          <a:lstStyle/>
          <a:p>
            <a:pPr marL="0" lvl="0" indent="0" algn="l">
              <a:lnSpc>
                <a:spcPts val="11497"/>
              </a:lnSpc>
              <a:spcBef>
                <a:spcPct val="0"/>
              </a:spcBef>
            </a:pPr>
            <a:r>
              <a:rPr lang="cs-CZ" sz="7000" b="1" dirty="0">
                <a:solidFill>
                  <a:srgbClr val="000000"/>
                </a:solidFill>
                <a:latin typeface="Times New Roman"/>
                <a:ea typeface="Feature Deck"/>
                <a:cs typeface="Times New Roman"/>
                <a:sym typeface="Feature Deck"/>
              </a:rPr>
              <a:t>Z farmy na vidličku („</a:t>
            </a:r>
            <a:r>
              <a:rPr lang="cs-CZ" sz="7000" b="1" dirty="0" err="1">
                <a:solidFill>
                  <a:srgbClr val="000000"/>
                </a:solidFill>
                <a:latin typeface="Times New Roman"/>
                <a:ea typeface="Feature Deck"/>
                <a:cs typeface="Times New Roman"/>
                <a:sym typeface="Feature Deck"/>
              </a:rPr>
              <a:t>Farm</a:t>
            </a:r>
            <a:r>
              <a:rPr lang="cs-CZ" sz="7000" b="1" dirty="0">
                <a:solidFill>
                  <a:srgbClr val="000000"/>
                </a:solidFill>
                <a:latin typeface="Times New Roman"/>
                <a:ea typeface="Feature Deck"/>
                <a:cs typeface="Times New Roman"/>
                <a:sym typeface="Feature Deck"/>
              </a:rPr>
              <a:t> to </a:t>
            </a:r>
            <a:r>
              <a:rPr lang="cs-CZ" sz="7000" b="1" dirty="0" err="1">
                <a:solidFill>
                  <a:srgbClr val="000000"/>
                </a:solidFill>
                <a:latin typeface="Times New Roman"/>
                <a:ea typeface="Feature Deck"/>
                <a:cs typeface="Times New Roman"/>
                <a:sym typeface="Feature Deck"/>
              </a:rPr>
              <a:t>Fork</a:t>
            </a:r>
            <a:r>
              <a:rPr lang="cs-CZ" sz="7000" b="1" dirty="0">
                <a:solidFill>
                  <a:srgbClr val="000000"/>
                </a:solidFill>
                <a:latin typeface="Times New Roman"/>
                <a:ea typeface="Feature Deck"/>
                <a:cs typeface="Times New Roman"/>
                <a:sym typeface="Feature Deck"/>
              </a:rPr>
              <a:t>“)</a:t>
            </a:r>
            <a:endParaRPr lang="en-US" sz="7000" b="1" dirty="0">
              <a:solidFill>
                <a:srgbClr val="000000"/>
              </a:solidFill>
              <a:latin typeface="Times New Roman"/>
              <a:ea typeface="Feature Deck"/>
              <a:cs typeface="Times New Roman"/>
              <a:sym typeface="Feature Deck"/>
            </a:endParaRPr>
          </a:p>
        </p:txBody>
      </p:sp>
      <p:sp>
        <p:nvSpPr>
          <p:cNvPr id="8" name="TextBox 7">
            <a:extLst>
              <a:ext uri="{FF2B5EF4-FFF2-40B4-BE49-F238E27FC236}">
                <a16:creationId xmlns:a16="http://schemas.microsoft.com/office/drawing/2014/main" id="{24F2AAB4-0780-9AC2-3347-60A1ADD72681}"/>
              </a:ext>
            </a:extLst>
          </p:cNvPr>
          <p:cNvSpPr txBox="1"/>
          <p:nvPr/>
        </p:nvSpPr>
        <p:spPr>
          <a:xfrm>
            <a:off x="7286374" y="4629164"/>
            <a:ext cx="3705726" cy="1323439"/>
          </a:xfrm>
          <a:prstGeom prst="rect">
            <a:avLst/>
          </a:prstGeom>
          <a:noFill/>
        </p:spPr>
        <p:txBody>
          <a:bodyPr wrap="square" rtlCol="0">
            <a:spAutoFit/>
          </a:bodyPr>
          <a:lstStyle/>
          <a:p>
            <a:pPr algn="ctr"/>
            <a:r>
              <a:rPr lang="cs-CZ" sz="4000" b="1">
                <a:latin typeface="Arial" panose="020B0604020202020204" pitchFamily="34" charset="0"/>
                <a:cs typeface="Arial" panose="020B0604020202020204" pitchFamily="34" charset="0"/>
              </a:rPr>
              <a:t>Potravinový systém</a:t>
            </a:r>
            <a:endParaRPr lang="en-IT"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BFB8D2E-754A-2977-ED3B-2B677D26B419}"/>
              </a:ext>
            </a:extLst>
          </p:cNvPr>
          <p:cNvSpPr txBox="1"/>
          <p:nvPr/>
        </p:nvSpPr>
        <p:spPr>
          <a:xfrm>
            <a:off x="11794748" y="1671473"/>
            <a:ext cx="4568743" cy="707886"/>
          </a:xfrm>
          <a:prstGeom prst="rect">
            <a:avLst/>
          </a:prstGeom>
          <a:noFill/>
        </p:spPr>
        <p:txBody>
          <a:bodyPr wrap="square" rtlCol="0">
            <a:spAutoFit/>
          </a:bodyPr>
          <a:lstStyle/>
          <a:p>
            <a:r>
              <a:rPr lang="cs-CZ" sz="4000" dirty="0">
                <a:latin typeface="Arial" panose="020B0604020202020204" pitchFamily="34" charset="0"/>
                <a:cs typeface="Arial" panose="020B0604020202020204" pitchFamily="34" charset="0"/>
              </a:rPr>
              <a:t>Produkce potravin</a:t>
            </a:r>
            <a:endParaRPr lang="en-IT"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1053A9D-0693-05DA-AE39-84EAA258236E}"/>
              </a:ext>
            </a:extLst>
          </p:cNvPr>
          <p:cNvSpPr txBox="1"/>
          <p:nvPr/>
        </p:nvSpPr>
        <p:spPr>
          <a:xfrm>
            <a:off x="13462583" y="4985438"/>
            <a:ext cx="4568743" cy="707886"/>
          </a:xfrm>
          <a:prstGeom prst="rect">
            <a:avLst/>
          </a:prstGeom>
          <a:noFill/>
        </p:spPr>
        <p:txBody>
          <a:bodyPr wrap="square" rtlCol="0">
            <a:spAutoFit/>
          </a:bodyPr>
          <a:lstStyle/>
          <a:p>
            <a:r>
              <a:rPr lang="cs-CZ" sz="4000">
                <a:latin typeface="Arial" panose="020B0604020202020204" pitchFamily="34" charset="0"/>
                <a:cs typeface="Arial" panose="020B0604020202020204" pitchFamily="34" charset="0"/>
              </a:rPr>
              <a:t>Zpracování</a:t>
            </a:r>
            <a:endParaRPr lang="en-IT" sz="40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2D57F6-A3DC-1F05-1AE5-4954AA0BEB45}"/>
              </a:ext>
            </a:extLst>
          </p:cNvPr>
          <p:cNvSpPr txBox="1"/>
          <p:nvPr/>
        </p:nvSpPr>
        <p:spPr>
          <a:xfrm>
            <a:off x="12159917" y="8299403"/>
            <a:ext cx="6285248" cy="707886"/>
          </a:xfrm>
          <a:prstGeom prst="rect">
            <a:avLst/>
          </a:prstGeom>
          <a:noFill/>
        </p:spPr>
        <p:txBody>
          <a:bodyPr wrap="square" rtlCol="0">
            <a:spAutoFit/>
          </a:bodyPr>
          <a:lstStyle/>
          <a:p>
            <a:r>
              <a:rPr lang="en-IT" sz="4000">
                <a:latin typeface="Arial" panose="020B0604020202020204" pitchFamily="34" charset="0"/>
                <a:cs typeface="Arial" panose="020B0604020202020204" pitchFamily="34" charset="0"/>
              </a:rPr>
              <a:t>Distribu</a:t>
            </a:r>
            <a:r>
              <a:rPr lang="cs-CZ" sz="4000" err="1">
                <a:latin typeface="Arial" panose="020B0604020202020204" pitchFamily="34" charset="0"/>
                <a:cs typeface="Arial" panose="020B0604020202020204" pitchFamily="34" charset="0"/>
              </a:rPr>
              <a:t>ce</a:t>
            </a:r>
            <a:r>
              <a:rPr lang="en-IT" sz="4000">
                <a:latin typeface="Arial" panose="020B0604020202020204" pitchFamily="34" charset="0"/>
                <a:cs typeface="Arial" panose="020B0604020202020204" pitchFamily="34" charset="0"/>
              </a:rPr>
              <a:t> &amp; </a:t>
            </a:r>
            <a:r>
              <a:rPr lang="cs-CZ" sz="4000">
                <a:latin typeface="Arial" panose="020B0604020202020204" pitchFamily="34" charset="0"/>
                <a:cs typeface="Arial" panose="020B0604020202020204" pitchFamily="34" charset="0"/>
              </a:rPr>
              <a:t>Doprava</a:t>
            </a:r>
            <a:endParaRPr lang="en-IT" sz="40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C0E155B-7E49-8BF6-254C-69E5BAF326F6}"/>
              </a:ext>
            </a:extLst>
          </p:cNvPr>
          <p:cNvSpPr txBox="1"/>
          <p:nvPr/>
        </p:nvSpPr>
        <p:spPr>
          <a:xfrm>
            <a:off x="900364" y="2266187"/>
            <a:ext cx="4568743" cy="707886"/>
          </a:xfrm>
          <a:prstGeom prst="rect">
            <a:avLst/>
          </a:prstGeom>
          <a:noFill/>
        </p:spPr>
        <p:txBody>
          <a:bodyPr wrap="square" rtlCol="0">
            <a:spAutoFit/>
          </a:bodyPr>
          <a:lstStyle/>
          <a:p>
            <a:pPr algn="r"/>
            <a:r>
              <a:rPr lang="cs-CZ" sz="4000" dirty="0">
                <a:latin typeface="Arial" panose="020B0604020202020204" pitchFamily="34" charset="0"/>
                <a:cs typeface="Arial" panose="020B0604020202020204" pitchFamily="34" charset="0"/>
              </a:rPr>
              <a:t>Recyklace odpadu</a:t>
            </a:r>
            <a:endParaRPr lang="en-IT" sz="4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7185D09-6BCC-FB61-EF7E-F3F2E2CC273F}"/>
              </a:ext>
            </a:extLst>
          </p:cNvPr>
          <p:cNvSpPr txBox="1"/>
          <p:nvPr/>
        </p:nvSpPr>
        <p:spPr>
          <a:xfrm>
            <a:off x="256674" y="4985438"/>
            <a:ext cx="4568743" cy="707886"/>
          </a:xfrm>
          <a:prstGeom prst="rect">
            <a:avLst/>
          </a:prstGeom>
          <a:noFill/>
        </p:spPr>
        <p:txBody>
          <a:bodyPr wrap="square" rtlCol="0">
            <a:spAutoFit/>
          </a:bodyPr>
          <a:lstStyle/>
          <a:p>
            <a:pPr algn="r"/>
            <a:r>
              <a:rPr lang="cs-CZ" sz="4000">
                <a:latin typeface="Arial" panose="020B0604020202020204" pitchFamily="34" charset="0"/>
                <a:cs typeface="Arial" panose="020B0604020202020204" pitchFamily="34" charset="0"/>
              </a:rPr>
              <a:t>Spotřeba</a:t>
            </a:r>
            <a:endParaRPr lang="en-IT" sz="40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23CBD66-F4CF-A8A3-840E-7516BB5D7DF1}"/>
              </a:ext>
            </a:extLst>
          </p:cNvPr>
          <p:cNvSpPr txBox="1"/>
          <p:nvPr/>
        </p:nvSpPr>
        <p:spPr>
          <a:xfrm>
            <a:off x="1559342" y="8299403"/>
            <a:ext cx="4568743" cy="707886"/>
          </a:xfrm>
          <a:prstGeom prst="rect">
            <a:avLst/>
          </a:prstGeom>
          <a:noFill/>
        </p:spPr>
        <p:txBody>
          <a:bodyPr wrap="square" rtlCol="0">
            <a:spAutoFit/>
          </a:bodyPr>
          <a:lstStyle/>
          <a:p>
            <a:pPr algn="r"/>
            <a:r>
              <a:rPr lang="en-IT" sz="4000">
                <a:latin typeface="Arial" panose="020B0604020202020204" pitchFamily="34" charset="0"/>
                <a:cs typeface="Arial" panose="020B0604020202020204" pitchFamily="34" charset="0"/>
              </a:rPr>
              <a:t>Retail &amp; </a:t>
            </a:r>
            <a:r>
              <a:rPr lang="cs-CZ" sz="4000">
                <a:latin typeface="Arial" panose="020B0604020202020204" pitchFamily="34" charset="0"/>
                <a:cs typeface="Arial" panose="020B0604020202020204" pitchFamily="34" charset="0"/>
              </a:rPr>
              <a:t>Trh</a:t>
            </a:r>
            <a:endParaRPr lang="en-IT"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242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5" name="TextBox 5"/>
          <p:cNvSpPr txBox="1"/>
          <p:nvPr/>
        </p:nvSpPr>
        <p:spPr>
          <a:xfrm>
            <a:off x="1028700" y="739569"/>
            <a:ext cx="10168387" cy="1352934"/>
          </a:xfrm>
          <a:prstGeom prst="rect">
            <a:avLst/>
          </a:prstGeom>
        </p:spPr>
        <p:txBody>
          <a:bodyPr wrap="square" lIns="0" tIns="0" rIns="0" bIns="0" rtlCol="0" anchor="t">
            <a:spAutoFit/>
          </a:bodyPr>
          <a:lstStyle/>
          <a:p>
            <a:pPr marL="0" lvl="0" indent="0" algn="l">
              <a:lnSpc>
                <a:spcPts val="11497"/>
              </a:lnSpc>
              <a:spcBef>
                <a:spcPct val="0"/>
              </a:spcBef>
            </a:pPr>
            <a:r>
              <a:rPr lang="cs-CZ" sz="8212" b="1">
                <a:solidFill>
                  <a:srgbClr val="000000"/>
                </a:solidFill>
                <a:latin typeface="Times New Roman" panose="02020603050405020304" pitchFamily="18" charset="0"/>
                <a:ea typeface="Feature Deck"/>
                <a:cs typeface="Times New Roman" panose="02020603050405020304" pitchFamily="18" charset="0"/>
                <a:sym typeface="Feature Deck"/>
              </a:rPr>
              <a:t>Z farmy na vidličku</a:t>
            </a:r>
            <a:endParaRPr lang="en-US" sz="8212"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
        <p:nvSpPr>
          <p:cNvPr id="6" name="TextBox 6"/>
          <p:cNvSpPr txBox="1"/>
          <p:nvPr/>
        </p:nvSpPr>
        <p:spPr>
          <a:xfrm>
            <a:off x="1028701" y="2493622"/>
            <a:ext cx="16230599" cy="6894195"/>
          </a:xfrm>
          <a:prstGeom prst="rect">
            <a:avLst/>
          </a:prstGeom>
        </p:spPr>
        <p:txBody>
          <a:bodyPr wrap="square" lIns="0" tIns="0" rIns="0" bIns="0" rtlCol="0" anchor="t">
            <a:spAutoFit/>
          </a:bodyPr>
          <a:lstStyle/>
          <a:p>
            <a:r>
              <a:rPr lang="cs-CZ" sz="2800" b="1" dirty="0">
                <a:latin typeface="Arial" panose="020B0604020202020204" pitchFamily="34" charset="0"/>
                <a:cs typeface="Arial" panose="020B0604020202020204" pitchFamily="34" charset="0"/>
              </a:rPr>
              <a:t>Produkce:</a:t>
            </a:r>
            <a:r>
              <a:rPr lang="cs-CZ" sz="2800" dirty="0">
                <a:latin typeface="Arial" panose="020B0604020202020204" pitchFamily="34" charset="0"/>
                <a:cs typeface="Arial" panose="020B0604020202020204" pitchFamily="34" charset="0"/>
              </a:rPr>
              <a:t> Zahrnuje zemědělství, chov zvířat, akvakulturu a potravinářský průmysl. Zaměřuje se na výrobu surovin a základních potravinářských produktů.</a:t>
            </a:r>
          </a:p>
          <a:p>
            <a:endParaRPr lang="cs-CZ" sz="28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Zpracování:</a:t>
            </a:r>
            <a:r>
              <a:rPr lang="cs-CZ" sz="2800" dirty="0">
                <a:latin typeface="Arial" panose="020B0604020202020204" pitchFamily="34" charset="0"/>
                <a:cs typeface="Arial" panose="020B0604020202020204" pitchFamily="34" charset="0"/>
              </a:rPr>
              <a:t> Přeměna zemědělských surovin na hotové produkty nebo polotovary (např. mletí, pasterizace, fermentace, balení).</a:t>
            </a:r>
          </a:p>
          <a:p>
            <a:endParaRPr lang="cs-CZ" sz="28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Distribuce:</a:t>
            </a:r>
            <a:r>
              <a:rPr lang="cs-CZ" sz="2800" dirty="0">
                <a:latin typeface="Arial" panose="020B0604020202020204" pitchFamily="34" charset="0"/>
                <a:cs typeface="Arial" panose="020B0604020202020204" pitchFamily="34" charset="0"/>
              </a:rPr>
              <a:t> Logistika a přeprava, které zajišťují dodání potravin od výrobců k maloobchodníkům a nakonec ke spotřebitelům.</a:t>
            </a:r>
          </a:p>
          <a:p>
            <a:endParaRPr lang="cs-CZ" sz="28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Maloobchod a trh:</a:t>
            </a:r>
            <a:r>
              <a:rPr lang="cs-CZ" sz="2800" dirty="0">
                <a:latin typeface="Arial" panose="020B0604020202020204" pitchFamily="34" charset="0"/>
                <a:cs typeface="Arial" panose="020B0604020202020204" pitchFamily="34" charset="0"/>
              </a:rPr>
              <a:t> Nákup a příjem potravin spotřebiteli, ovlivněné jejich preferencemi, životním stylem, zdravotními faktory a nutričními požadavky.</a:t>
            </a:r>
          </a:p>
          <a:p>
            <a:endParaRPr lang="cs-CZ" sz="28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Konzumace:</a:t>
            </a:r>
            <a:r>
              <a:rPr lang="cs-CZ" sz="2800" dirty="0">
                <a:latin typeface="Arial" panose="020B0604020202020204" pitchFamily="34" charset="0"/>
                <a:cs typeface="Arial" panose="020B0604020202020204" pitchFamily="34" charset="0"/>
              </a:rPr>
              <a:t> Domácí příprava a konzumace potravin prostřednictvím vaření a konzervace.</a:t>
            </a:r>
          </a:p>
          <a:p>
            <a:endParaRPr lang="cs-CZ" sz="2800" dirty="0">
              <a:latin typeface="Arial" panose="020B0604020202020204" pitchFamily="34" charset="0"/>
              <a:cs typeface="Arial" panose="020B0604020202020204" pitchFamily="34" charset="0"/>
            </a:endParaRPr>
          </a:p>
          <a:p>
            <a:r>
              <a:rPr lang="cs-CZ" sz="2800" b="1" dirty="0">
                <a:latin typeface="Arial" panose="020B0604020202020204" pitchFamily="34" charset="0"/>
                <a:cs typeface="Arial" panose="020B0604020202020204" pitchFamily="34" charset="0"/>
              </a:rPr>
              <a:t>Nakládání s odpady a recyklace:</a:t>
            </a:r>
            <a:r>
              <a:rPr lang="cs-CZ" sz="2800" dirty="0">
                <a:latin typeface="Arial" panose="020B0604020202020204" pitchFamily="34" charset="0"/>
                <a:cs typeface="Arial" panose="020B0604020202020204" pitchFamily="34" charset="0"/>
              </a:rPr>
              <a:t> Sběr, zpracování a opětovné využití potravinového odpadu v modelech cirkulární ekonomiky s cílem snížit dopad na životní prostředí.</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7" name="TextBox 7"/>
          <p:cNvSpPr txBox="1"/>
          <p:nvPr/>
        </p:nvSpPr>
        <p:spPr>
          <a:xfrm>
            <a:off x="1028700" y="3453413"/>
            <a:ext cx="16192499" cy="5909310"/>
          </a:xfrm>
          <a:prstGeom prst="rect">
            <a:avLst/>
          </a:prstGeom>
        </p:spPr>
        <p:txBody>
          <a:bodyPr wrap="square" lIns="0" tIns="0" rIns="0" bIns="0" rtlCol="0" anchor="t">
            <a:spAutoFit/>
          </a:bodyPr>
          <a:lstStyle/>
          <a:p>
            <a:r>
              <a:rPr lang="cs-CZ" sz="3200" b="1" dirty="0">
                <a:latin typeface="Arial"/>
                <a:cs typeface="Arial"/>
              </a:rPr>
              <a:t>Potravinové preference:</a:t>
            </a:r>
            <a:r>
              <a:rPr lang="cs-CZ" sz="3200" dirty="0">
                <a:latin typeface="Arial"/>
                <a:cs typeface="Arial"/>
              </a:rPr>
              <a:t> Zvýšené povědomí o zdraví, výběr stravy, např. rostlinná strava, bio produkty.</a:t>
            </a:r>
          </a:p>
          <a:p>
            <a:endParaRPr lang="cs-CZ" sz="3200" dirty="0">
              <a:latin typeface="Arial" panose="020B0604020202020204" pitchFamily="34" charset="0"/>
              <a:cs typeface="Arial" panose="020B0604020202020204" pitchFamily="34" charset="0"/>
            </a:endParaRPr>
          </a:p>
          <a:p>
            <a:r>
              <a:rPr lang="cs-CZ" sz="3200" b="1" dirty="0">
                <a:latin typeface="Arial"/>
                <a:cs typeface="Arial"/>
              </a:rPr>
              <a:t>Nákupní chování:</a:t>
            </a:r>
            <a:r>
              <a:rPr lang="cs-CZ" sz="3200" dirty="0">
                <a:latin typeface="Arial"/>
                <a:cs typeface="Arial"/>
              </a:rPr>
              <a:t> Nákup potravin, volba mezi lokálními a dováženými produkty.</a:t>
            </a:r>
          </a:p>
          <a:p>
            <a:endParaRPr lang="cs-CZ" sz="3200" dirty="0">
              <a:latin typeface="Arial" panose="020B0604020202020204" pitchFamily="34" charset="0"/>
              <a:cs typeface="Arial" panose="020B0604020202020204" pitchFamily="34" charset="0"/>
            </a:endParaRPr>
          </a:p>
          <a:p>
            <a:r>
              <a:rPr lang="cs-CZ" sz="3200" b="1" dirty="0">
                <a:latin typeface="Arial"/>
                <a:cs typeface="Arial"/>
              </a:rPr>
              <a:t>Schopnost dělat informovaná rozhodnutí:</a:t>
            </a:r>
            <a:r>
              <a:rPr lang="cs-CZ" sz="3200" dirty="0">
                <a:latin typeface="Arial"/>
                <a:cs typeface="Arial"/>
              </a:rPr>
              <a:t> Umění číst a rozumět informacím poskytovaným výrobci potravin.</a:t>
            </a:r>
          </a:p>
          <a:p>
            <a:endParaRPr lang="cs-CZ" sz="3200" dirty="0">
              <a:latin typeface="Arial" panose="020B0604020202020204" pitchFamily="34" charset="0"/>
              <a:cs typeface="Arial" panose="020B0604020202020204" pitchFamily="34" charset="0"/>
            </a:endParaRPr>
          </a:p>
          <a:p>
            <a:r>
              <a:rPr lang="cs-CZ" sz="3200" b="1" dirty="0">
                <a:latin typeface="Arial"/>
                <a:cs typeface="Arial"/>
              </a:rPr>
              <a:t>Současné výzvy:</a:t>
            </a:r>
            <a:r>
              <a:rPr lang="cs-CZ" sz="3200" dirty="0">
                <a:latin typeface="Arial"/>
                <a:cs typeface="Arial"/>
              </a:rPr>
              <a:t> Nadměrný potravinový odpad, měnící se stravovací návyky, snižování uhlíkové stopy.</a:t>
            </a:r>
          </a:p>
          <a:p>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lgn="l"/>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8" name="TextBox 8"/>
          <p:cNvSpPr txBox="1"/>
          <p:nvPr/>
        </p:nvSpPr>
        <p:spPr>
          <a:xfrm>
            <a:off x="1028700" y="814191"/>
            <a:ext cx="8981574" cy="1969770"/>
          </a:xfrm>
          <a:prstGeom prst="rect">
            <a:avLst/>
          </a:prstGeom>
        </p:spPr>
        <p:txBody>
          <a:bodyPr wrap="square" lIns="0" tIns="0" rIns="0" bIns="0" rtlCol="0" anchor="t">
            <a:spAutoFit/>
          </a:bodyPr>
          <a:lstStyle/>
          <a:p>
            <a:pPr marL="0" lvl="0" indent="0" algn="l">
              <a:spcBef>
                <a:spcPct val="0"/>
              </a:spcBef>
            </a:pPr>
            <a:r>
              <a:rPr lang="cs-CZ" sz="6400" b="1">
                <a:solidFill>
                  <a:srgbClr val="000000"/>
                </a:solidFill>
                <a:latin typeface="Times New Roman" panose="02020603050405020304" pitchFamily="18" charset="0"/>
                <a:ea typeface="Feature Deck"/>
                <a:cs typeface="Times New Roman" panose="02020603050405020304" pitchFamily="18" charset="0"/>
                <a:sym typeface="Feature Deck"/>
              </a:rPr>
              <a:t>Role spotřebitele v potravinovém systému</a:t>
            </a:r>
            <a:endParaRPr lang="en-US" sz="64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CBF6180-B97F-6151-F7FB-D3D024906C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1B6E66-7F65-4FE2-9E3B-5DF3D1227C38}"/>
              </a:ext>
            </a:extLst>
          </p:cNvPr>
          <p:cNvSpPr txBox="1"/>
          <p:nvPr/>
        </p:nvSpPr>
        <p:spPr>
          <a:xfrm>
            <a:off x="1149926" y="717099"/>
            <a:ext cx="15433965" cy="1323439"/>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buClr>
                <a:schemeClr val="dk1"/>
              </a:buClr>
              <a:buSzPts val="3000"/>
            </a:pPr>
            <a:r>
              <a:rPr lang="cs-CZ" sz="8000" b="1">
                <a:solidFill>
                  <a:schemeClr val="tx1"/>
                </a:solidFill>
                <a:latin typeface="Times New Roman" panose="02020603050405020304" pitchFamily="18" charset="0"/>
              </a:rPr>
              <a:t>Ekonomický dopad</a:t>
            </a:r>
            <a:endParaRPr lang="en-US" sz="8000" b="1">
              <a:solidFill>
                <a:schemeClr val="tx1"/>
              </a:solidFill>
              <a:highlight>
                <a:srgbClr val="E8AD47"/>
              </a:highlight>
              <a:latin typeface="Times New Roman" panose="02020603050405020304" pitchFamily="18" charset="0"/>
            </a:endParaRPr>
          </a:p>
        </p:txBody>
      </p:sp>
      <p:sp>
        <p:nvSpPr>
          <p:cNvPr id="7" name="TextBox 6">
            <a:extLst>
              <a:ext uri="{FF2B5EF4-FFF2-40B4-BE49-F238E27FC236}">
                <a16:creationId xmlns:a16="http://schemas.microsoft.com/office/drawing/2014/main" id="{FC9235D2-12FB-415D-6700-EF9E62F6DC20}"/>
              </a:ext>
            </a:extLst>
          </p:cNvPr>
          <p:cNvSpPr txBox="1"/>
          <p:nvPr/>
        </p:nvSpPr>
        <p:spPr>
          <a:xfrm>
            <a:off x="849988" y="2583398"/>
            <a:ext cx="9047992" cy="6986528"/>
          </a:xfrm>
          <a:prstGeom prst="rect">
            <a:avLst/>
          </a:prstGeom>
          <a:noFill/>
        </p:spPr>
        <p:txBody>
          <a:bodyPr wrap="square" lIns="91440" tIns="45720" rIns="91440" bIns="45720" anchor="t">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Arial" panose="020B0604020202020204" pitchFamily="34" charset="0"/>
              <a:buChar char="•"/>
            </a:pPr>
            <a:r>
              <a:rPr lang="cs-CZ" sz="3200" dirty="0">
                <a:latin typeface="Arial"/>
                <a:cs typeface="Arial"/>
              </a:rPr>
              <a:t>Globální ekonomická hodnota lidského utrpení a škod na životním prostředí způsobených současnými potravinovými systémy se </a:t>
            </a:r>
            <a:r>
              <a:rPr lang="cs-CZ" sz="3200" b="1" dirty="0">
                <a:latin typeface="Arial"/>
                <a:cs typeface="Arial"/>
              </a:rPr>
              <a:t>odhaduje na více než 10 bilionů USD ročně.</a:t>
            </a:r>
          </a:p>
          <a:p>
            <a:endParaRPr lang="cs-CZ" sz="3200" b="1"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428625" indent="-428625">
              <a:buFont typeface="Arial" panose="020B0604020202020204" pitchFamily="34" charset="0"/>
              <a:buChar char="•"/>
            </a:pPr>
            <a:r>
              <a:rPr lang="cs-CZ" sz="3200" dirty="0">
                <a:latin typeface="Arial"/>
                <a:cs typeface="Arial"/>
              </a:rPr>
              <a:t>Každý rok se po celém světě </a:t>
            </a:r>
            <a:r>
              <a:rPr lang="cs-CZ" sz="3200" b="1" dirty="0">
                <a:latin typeface="Arial"/>
                <a:cs typeface="Arial"/>
              </a:rPr>
              <a:t>vyhodí 1,3 miliardy tun potravin</a:t>
            </a:r>
            <a:r>
              <a:rPr lang="cs-CZ" sz="3200" dirty="0">
                <a:latin typeface="Arial"/>
                <a:cs typeface="Arial"/>
              </a:rPr>
              <a:t>, což představuje </a:t>
            </a:r>
            <a:r>
              <a:rPr lang="cs-CZ" sz="3200" b="1" dirty="0">
                <a:latin typeface="Arial"/>
                <a:cs typeface="Arial"/>
              </a:rPr>
              <a:t>jednu třetinu veškeré produkce potravin.</a:t>
            </a:r>
          </a:p>
          <a:p>
            <a:endParaRPr lang="cs-CZ" sz="3200" dirty="0">
              <a:effectLst/>
              <a:latin typeface="Arial" panose="020B0604020202020204" pitchFamily="34" charset="0"/>
              <a:ea typeface="Aptos" panose="020B0004020202020204" pitchFamily="34" charset="0"/>
              <a:cs typeface="Arial" panose="020B0604020202020204" pitchFamily="34" charset="0"/>
            </a:endParaRPr>
          </a:p>
          <a:p>
            <a:pPr marL="428625" indent="-428625">
              <a:buFont typeface="Arial" panose="020B0604020202020204" pitchFamily="34" charset="0"/>
              <a:buChar char="•"/>
            </a:pPr>
            <a:r>
              <a:rPr lang="cs-CZ" sz="3200" dirty="0">
                <a:latin typeface="Arial"/>
                <a:cs typeface="Arial"/>
              </a:rPr>
              <a:t>Negativní zdravotní důsledky vyplývající z neudržitelných potravinových systémů a nezdravých stravovacích návyků kladou velkou </a:t>
            </a:r>
            <a:r>
              <a:rPr lang="cs-CZ" sz="3200" b="1" dirty="0">
                <a:latin typeface="Arial"/>
                <a:cs typeface="Arial"/>
              </a:rPr>
              <a:t>finanční zátěž na systémy zdravotní péče.</a:t>
            </a:r>
            <a:endParaRPr lang="cs-CZ" sz="3200" b="1" dirty="0">
              <a:effectLst/>
              <a:latin typeface="Arial"/>
              <a:ea typeface="Aptos" panose="020B0004020202020204" pitchFamily="34" charset="0"/>
              <a:cs typeface="Arial"/>
            </a:endParaRPr>
          </a:p>
        </p:txBody>
      </p:sp>
      <p:pic>
        <p:nvPicPr>
          <p:cNvPr id="8" name="Picture 7" descr="A pile of fruits and vegetables&#10;&#10;Description automatically generated">
            <a:extLst>
              <a:ext uri="{FF2B5EF4-FFF2-40B4-BE49-F238E27FC236}">
                <a16:creationId xmlns:a16="http://schemas.microsoft.com/office/drawing/2014/main" id="{008D679F-8DED-82FA-12A9-B8BC5B9D07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069053" y="-34435"/>
            <a:ext cx="7234989" cy="10321435"/>
          </a:xfrm>
          <a:prstGeom prst="rect">
            <a:avLst/>
          </a:prstGeom>
        </p:spPr>
      </p:pic>
    </p:spTree>
    <p:extLst>
      <p:ext uri="{BB962C8B-B14F-4D97-AF65-F5344CB8AC3E}">
        <p14:creationId xmlns:p14="http://schemas.microsoft.com/office/powerpoint/2010/main" val="39455977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5" name="TextBox 5"/>
          <p:cNvSpPr txBox="1"/>
          <p:nvPr/>
        </p:nvSpPr>
        <p:spPr>
          <a:xfrm>
            <a:off x="1028700" y="2827655"/>
            <a:ext cx="16358152" cy="7879080"/>
          </a:xfrm>
          <a:prstGeom prst="rect">
            <a:avLst/>
          </a:prstGeom>
        </p:spPr>
        <p:txBody>
          <a:bodyPr wrap="square" lIns="0" tIns="0" rIns="0" bIns="0" rtlCol="0" anchor="t">
            <a:spAutoFit/>
          </a:bodyPr>
          <a:lstStyle/>
          <a:p>
            <a:pPr marL="0" lvl="0" indent="0">
              <a:spcBef>
                <a:spcPct val="0"/>
              </a:spcBef>
            </a:pPr>
            <a:r>
              <a:rPr lang="cs-CZ" sz="3200" dirty="0">
                <a:latin typeface="Arial" panose="020B0604020202020204" pitchFamily="34" charset="0"/>
                <a:cs typeface="Arial" panose="020B0604020202020204" pitchFamily="34" charset="0"/>
              </a:rPr>
              <a:t>Každý rok se na celém světě zbytečně </a:t>
            </a:r>
            <a:r>
              <a:rPr lang="cs-CZ" sz="3200" b="1" dirty="0">
                <a:latin typeface="Arial" panose="020B0604020202020204" pitchFamily="34" charset="0"/>
                <a:cs typeface="Arial" panose="020B0604020202020204" pitchFamily="34" charset="0"/>
              </a:rPr>
              <a:t>vyhodí 1,3 miliardy tun potravin, což představuje jednu třetinu veškerých vyprodukovaných potravin</a:t>
            </a:r>
            <a:r>
              <a:rPr lang="cs-CZ" sz="3200" dirty="0"/>
              <a:t>.</a:t>
            </a:r>
            <a:r>
              <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rPr>
              <a:t>(FAO, 2023)</a:t>
            </a:r>
          </a:p>
          <a:p>
            <a:pPr marL="0" lvl="0" indent="0">
              <a:spcBef>
                <a:spcPct val="0"/>
              </a:spcBef>
            </a:pPr>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spcBef>
                <a:spcPct val="0"/>
              </a:spcBef>
            </a:pPr>
            <a:r>
              <a:rPr lang="cs-CZ" sz="3200" dirty="0">
                <a:latin typeface="Arial" panose="020B0604020202020204" pitchFamily="34" charset="0"/>
                <a:cs typeface="Arial" panose="020B0604020202020204" pitchFamily="34" charset="0"/>
              </a:rPr>
              <a:t>Kdyby byl </a:t>
            </a:r>
            <a:r>
              <a:rPr lang="cs-CZ" sz="3200" b="1" dirty="0">
                <a:latin typeface="Arial" panose="020B0604020202020204" pitchFamily="34" charset="0"/>
                <a:cs typeface="Arial" panose="020B0604020202020204" pitchFamily="34" charset="0"/>
              </a:rPr>
              <a:t>potravinový odpad zemí, byl by třetím největším producentem emisí CO₂ </a:t>
            </a:r>
            <a:r>
              <a:rPr lang="cs-CZ" sz="3200" dirty="0">
                <a:latin typeface="Arial" panose="020B0604020202020204" pitchFamily="34" charset="0"/>
                <a:cs typeface="Arial" panose="020B0604020202020204" pitchFamily="34" charset="0"/>
              </a:rPr>
              <a:t>na světě po USA a Číně (</a:t>
            </a:r>
            <a:r>
              <a:rPr lang="cs-CZ" sz="3200" dirty="0" err="1">
                <a:latin typeface="Arial" panose="020B0604020202020204" pitchFamily="34" charset="0"/>
                <a:cs typeface="Arial" panose="020B0604020202020204" pitchFamily="34" charset="0"/>
              </a:rPr>
              <a:t>World</a:t>
            </a:r>
            <a:r>
              <a:rPr lang="cs-CZ" sz="3200" dirty="0">
                <a:latin typeface="Arial" panose="020B0604020202020204" pitchFamily="34" charset="0"/>
                <a:cs typeface="Arial" panose="020B0604020202020204" pitchFamily="34" charset="0"/>
              </a:rPr>
              <a:t> </a:t>
            </a:r>
            <a:r>
              <a:rPr lang="cs-CZ" sz="3200" dirty="0" err="1">
                <a:latin typeface="Arial" panose="020B0604020202020204" pitchFamily="34" charset="0"/>
                <a:cs typeface="Arial" panose="020B0604020202020204" pitchFamily="34" charset="0"/>
              </a:rPr>
              <a:t>Resources</a:t>
            </a:r>
            <a:r>
              <a:rPr lang="cs-CZ" sz="3200" dirty="0">
                <a:latin typeface="Arial" panose="020B0604020202020204" pitchFamily="34" charset="0"/>
                <a:cs typeface="Arial" panose="020B0604020202020204" pitchFamily="34" charset="0"/>
              </a:rPr>
              <a:t> Institute, 2023).</a:t>
            </a:r>
          </a:p>
          <a:p>
            <a:pPr marL="0" lvl="0" indent="0">
              <a:spcBef>
                <a:spcPct val="0"/>
              </a:spcBef>
            </a:pPr>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r>
              <a:rPr lang="cs-CZ" sz="3200" b="1" dirty="0">
                <a:latin typeface="Arial" panose="020B0604020202020204" pitchFamily="34" charset="0"/>
                <a:cs typeface="Arial" panose="020B0604020202020204" pitchFamily="34" charset="0"/>
              </a:rPr>
              <a:t>Ztráty potravin na různých úrovních dodavatelského řetězce</a:t>
            </a:r>
          </a:p>
          <a:p>
            <a:pPr marL="0" lvl="0" indent="0"/>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r>
              <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rPr>
              <a:t>Zemědělská výroba			25% ztráta</a:t>
            </a:r>
          </a:p>
          <a:p>
            <a:r>
              <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rPr>
              <a:t>Transport a skladování		14% ztráta</a:t>
            </a:r>
          </a:p>
          <a:p>
            <a:r>
              <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rPr>
              <a:t>Obchod a prodej			10% ztráta</a:t>
            </a:r>
          </a:p>
          <a:p>
            <a:r>
              <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rPr>
              <a:t>Spotřebitelé / domácnosti	21% ztráta</a:t>
            </a:r>
          </a:p>
          <a:p>
            <a:pPr marL="0" lvl="0" indent="0"/>
            <a:br>
              <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rPr>
            </a:br>
            <a:r>
              <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rPr>
              <a:t>(FAO, 2023)</a:t>
            </a:r>
          </a:p>
          <a:p>
            <a:pPr marL="0" lvl="0" indent="0"/>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8" name="TextBox 8"/>
          <p:cNvSpPr txBox="1"/>
          <p:nvPr/>
        </p:nvSpPr>
        <p:spPr>
          <a:xfrm>
            <a:off x="1028700" y="688487"/>
            <a:ext cx="8592377" cy="1846659"/>
          </a:xfrm>
          <a:prstGeom prst="rect">
            <a:avLst/>
          </a:prstGeom>
        </p:spPr>
        <p:txBody>
          <a:bodyPr wrap="square" lIns="0" tIns="0" rIns="0" bIns="0" rtlCol="0" anchor="t">
            <a:spAutoFit/>
          </a:bodyPr>
          <a:lstStyle/>
          <a:p>
            <a:pPr marL="0" lvl="0" indent="0" algn="l">
              <a:spcBef>
                <a:spcPct val="0"/>
              </a:spcBef>
            </a:pPr>
            <a:r>
              <a:rPr lang="cs-CZ" sz="6000" b="1">
                <a:solidFill>
                  <a:srgbClr val="000000"/>
                </a:solidFill>
                <a:latin typeface="Times New Roman" panose="02020603050405020304" pitchFamily="18" charset="0"/>
                <a:ea typeface="Feature Deck"/>
                <a:cs typeface="Times New Roman" panose="02020603050405020304" pitchFamily="18" charset="0"/>
                <a:sym typeface="Feature Deck"/>
              </a:rPr>
              <a:t>Potravinový odpad a potravinové ztráty</a:t>
            </a:r>
            <a:endParaRPr lang="en-US" sz="6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pic>
        <p:nvPicPr>
          <p:cNvPr id="5" name="Obrázek 4">
            <a:extLst>
              <a:ext uri="{FF2B5EF4-FFF2-40B4-BE49-F238E27FC236}">
                <a16:creationId xmlns:a16="http://schemas.microsoft.com/office/drawing/2014/main" id="{ED7FEE2B-A421-4378-9055-FD85CB421560}"/>
              </a:ext>
            </a:extLst>
          </p:cNvPr>
          <p:cNvPicPr>
            <a:picLocks noChangeAspect="1"/>
          </p:cNvPicPr>
          <p:nvPr/>
        </p:nvPicPr>
        <p:blipFill>
          <a:blip r:embed="rId3"/>
          <a:stretch>
            <a:fillRect/>
          </a:stretch>
        </p:blipFill>
        <p:spPr>
          <a:xfrm>
            <a:off x="123317" y="488208"/>
            <a:ext cx="8823953" cy="7196234"/>
          </a:xfrm>
          <a:prstGeom prst="rect">
            <a:avLst/>
          </a:prstGeom>
        </p:spPr>
      </p:pic>
      <p:pic>
        <p:nvPicPr>
          <p:cNvPr id="7" name="Obrázek 6">
            <a:extLst>
              <a:ext uri="{FF2B5EF4-FFF2-40B4-BE49-F238E27FC236}">
                <a16:creationId xmlns:a16="http://schemas.microsoft.com/office/drawing/2014/main" id="{ECEFEDD3-DE3A-434A-992E-62C92186F2AE}"/>
              </a:ext>
            </a:extLst>
          </p:cNvPr>
          <p:cNvPicPr>
            <a:picLocks noChangeAspect="1"/>
          </p:cNvPicPr>
          <p:nvPr/>
        </p:nvPicPr>
        <p:blipFill>
          <a:blip r:embed="rId4"/>
          <a:stretch>
            <a:fillRect/>
          </a:stretch>
        </p:blipFill>
        <p:spPr>
          <a:xfrm>
            <a:off x="9139237" y="431876"/>
            <a:ext cx="8823953" cy="7252565"/>
          </a:xfrm>
          <a:prstGeom prst="rect">
            <a:avLst/>
          </a:prstGeom>
        </p:spPr>
      </p:pic>
      <p:pic>
        <p:nvPicPr>
          <p:cNvPr id="8" name="Obrázek 7">
            <a:extLst>
              <a:ext uri="{FF2B5EF4-FFF2-40B4-BE49-F238E27FC236}">
                <a16:creationId xmlns:a16="http://schemas.microsoft.com/office/drawing/2014/main" id="{3BCD32FA-E9D3-426E-B209-3296553CD523}"/>
              </a:ext>
            </a:extLst>
          </p:cNvPr>
          <p:cNvPicPr>
            <a:picLocks noChangeAspect="1"/>
          </p:cNvPicPr>
          <p:nvPr/>
        </p:nvPicPr>
        <p:blipFill>
          <a:blip r:embed="rId5"/>
          <a:stretch>
            <a:fillRect/>
          </a:stretch>
        </p:blipFill>
        <p:spPr>
          <a:xfrm>
            <a:off x="4892594" y="6817364"/>
            <a:ext cx="5575367" cy="3594039"/>
          </a:xfrm>
          <a:prstGeom prst="rect">
            <a:avLst/>
          </a:prstGeom>
        </p:spPr>
      </p:pic>
      <p:sp>
        <p:nvSpPr>
          <p:cNvPr id="9" name="Obdélník 8">
            <a:extLst>
              <a:ext uri="{FF2B5EF4-FFF2-40B4-BE49-F238E27FC236}">
                <a16:creationId xmlns:a16="http://schemas.microsoft.com/office/drawing/2014/main" id="{CB8A1F24-3E4E-4C2C-AE81-6F56E2E2CC86}"/>
              </a:ext>
            </a:extLst>
          </p:cNvPr>
          <p:cNvSpPr/>
          <p:nvPr/>
        </p:nvSpPr>
        <p:spPr>
          <a:xfrm>
            <a:off x="15031083" y="9600171"/>
            <a:ext cx="3333477" cy="369332"/>
          </a:xfrm>
          <a:prstGeom prst="rect">
            <a:avLst/>
          </a:prstGeom>
        </p:spPr>
        <p:txBody>
          <a:bodyPr wrap="none">
            <a:spAutoFit/>
          </a:bodyPr>
          <a:lstStyle/>
          <a:p>
            <a:r>
              <a:rPr lang="cs-CZ" b="1" dirty="0">
                <a:hlinkClick r:id="rId6"/>
              </a:rPr>
              <a:t>https://www.foodeducators.eu/</a:t>
            </a:r>
            <a:r>
              <a:rPr lang="cs-CZ" b="1" dirty="0"/>
              <a:t> </a:t>
            </a:r>
          </a:p>
        </p:txBody>
      </p:sp>
      <p:sp>
        <p:nvSpPr>
          <p:cNvPr id="10" name="Obdélník 9">
            <a:extLst>
              <a:ext uri="{FF2B5EF4-FFF2-40B4-BE49-F238E27FC236}">
                <a16:creationId xmlns:a16="http://schemas.microsoft.com/office/drawing/2014/main" id="{4F3194E3-7B8B-4556-A803-4FF3049510C8}"/>
              </a:ext>
            </a:extLst>
          </p:cNvPr>
          <p:cNvSpPr/>
          <p:nvPr/>
        </p:nvSpPr>
        <p:spPr>
          <a:xfrm>
            <a:off x="329472" y="8030647"/>
            <a:ext cx="2870928" cy="769441"/>
          </a:xfrm>
          <a:prstGeom prst="rect">
            <a:avLst/>
          </a:prstGeom>
        </p:spPr>
        <p:txBody>
          <a:bodyPr wrap="square">
            <a:spAutoFit/>
          </a:bodyPr>
          <a:lstStyle/>
          <a:p>
            <a:r>
              <a:rPr lang="cs-CZ" sz="4400" b="1" dirty="0">
                <a:latin typeface="+mj-lt"/>
              </a:rPr>
              <a:t>Plány lekcí</a:t>
            </a:r>
            <a:endParaRPr lang="en-IT" sz="4400" b="1" dirty="0">
              <a:latin typeface="+mj-lt"/>
            </a:endParaRPr>
          </a:p>
        </p:txBody>
      </p:sp>
    </p:spTree>
    <p:extLst>
      <p:ext uri="{BB962C8B-B14F-4D97-AF65-F5344CB8AC3E}">
        <p14:creationId xmlns:p14="http://schemas.microsoft.com/office/powerpoint/2010/main" val="18113790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2" name="TextovéPole 1">
            <a:extLst>
              <a:ext uri="{FF2B5EF4-FFF2-40B4-BE49-F238E27FC236}">
                <a16:creationId xmlns:a16="http://schemas.microsoft.com/office/drawing/2014/main" id="{EE752252-30DE-37B3-F118-3945CD6BEBCC}"/>
              </a:ext>
            </a:extLst>
          </p:cNvPr>
          <p:cNvSpPr txBox="1"/>
          <p:nvPr/>
        </p:nvSpPr>
        <p:spPr>
          <a:xfrm>
            <a:off x="10557888" y="974675"/>
            <a:ext cx="7402308" cy="584775"/>
          </a:xfrm>
          <a:prstGeom prst="rect">
            <a:avLst/>
          </a:prstGeom>
          <a:noFill/>
        </p:spPr>
        <p:txBody>
          <a:bodyPr wrap="square" rtlCol="0">
            <a:spAutoFit/>
          </a:bodyPr>
          <a:lstStyle/>
          <a:p>
            <a:r>
              <a:rPr lang="cs-CZ" sz="3200">
                <a:latin typeface="Arial" panose="020B0604020202020204" pitchFamily="34" charset="0"/>
                <a:cs typeface="Arial" panose="020B0604020202020204" pitchFamily="34" charset="0"/>
              </a:rPr>
              <a:t>Věková skupina: 12 – 18 let</a:t>
            </a:r>
          </a:p>
        </p:txBody>
      </p:sp>
      <p:pic>
        <p:nvPicPr>
          <p:cNvPr id="3" name="Obrázek 2">
            <a:extLst>
              <a:ext uri="{FF2B5EF4-FFF2-40B4-BE49-F238E27FC236}">
                <a16:creationId xmlns:a16="http://schemas.microsoft.com/office/drawing/2014/main" id="{5C05434B-526E-DD93-2179-42BD5981B2FF}"/>
              </a:ext>
            </a:extLst>
          </p:cNvPr>
          <p:cNvPicPr>
            <a:picLocks noChangeAspect="1"/>
          </p:cNvPicPr>
          <p:nvPr/>
        </p:nvPicPr>
        <p:blipFill>
          <a:blip r:embed="rId3"/>
          <a:stretch>
            <a:fillRect/>
          </a:stretch>
        </p:blipFill>
        <p:spPr>
          <a:xfrm>
            <a:off x="464421" y="981808"/>
            <a:ext cx="9088221" cy="7467765"/>
          </a:xfrm>
          <a:prstGeom prst="rect">
            <a:avLst/>
          </a:prstGeom>
        </p:spPr>
      </p:pic>
      <p:sp>
        <p:nvSpPr>
          <p:cNvPr id="4" name="Obdélník 3">
            <a:extLst>
              <a:ext uri="{FF2B5EF4-FFF2-40B4-BE49-F238E27FC236}">
                <a16:creationId xmlns:a16="http://schemas.microsoft.com/office/drawing/2014/main" id="{ADA16A82-3654-79DC-9DFA-534DBC8B4D05}"/>
              </a:ext>
            </a:extLst>
          </p:cNvPr>
          <p:cNvSpPr/>
          <p:nvPr/>
        </p:nvSpPr>
        <p:spPr>
          <a:xfrm>
            <a:off x="10597258" y="2014243"/>
            <a:ext cx="7023154" cy="6986528"/>
          </a:xfrm>
          <a:prstGeom prst="rect">
            <a:avLst/>
          </a:prstGeom>
        </p:spPr>
        <p:txBody>
          <a:bodyPr wrap="square">
            <a:spAutoFit/>
          </a:bodyPr>
          <a:lstStyle/>
          <a:p>
            <a:r>
              <a:rPr lang="cs-CZ" sz="3200" dirty="0">
                <a:latin typeface="Arial" panose="020B0604020202020204" pitchFamily="34" charset="0"/>
                <a:cs typeface="Arial" panose="020B0604020202020204" pitchFamily="34" charset="0"/>
              </a:rPr>
              <a:t>Cíle výuky – Studenti: </a:t>
            </a:r>
          </a:p>
          <a:p>
            <a:endParaRPr lang="cs-CZ" sz="3200" dirty="0">
              <a:latin typeface="Arial" panose="020B0604020202020204" pitchFamily="34" charset="0"/>
              <a:cs typeface="Arial" panose="020B0604020202020204" pitchFamily="34" charset="0"/>
            </a:endParaRPr>
          </a:p>
          <a:p>
            <a:pPr marL="342900" indent="-342900">
              <a:buFont typeface="Arial"/>
              <a:buChar char="•"/>
            </a:pPr>
            <a:r>
              <a:rPr lang="cs-CZ" sz="3200" dirty="0">
                <a:latin typeface="Arial" panose="020B0604020202020204" pitchFamily="34" charset="0"/>
                <a:cs typeface="Arial" panose="020B0604020202020204" pitchFamily="34" charset="0"/>
              </a:rPr>
              <a:t>Budou rozumět termínu zpracování potravin, co to je a proč se provádí</a:t>
            </a:r>
          </a:p>
          <a:p>
            <a:pPr marL="342900" indent="-342900">
              <a:buFont typeface="Arial"/>
              <a:buChar char="•"/>
            </a:pPr>
            <a:r>
              <a:rPr lang="cs-CZ" sz="3200" dirty="0">
                <a:latin typeface="Arial" panose="020B0604020202020204" pitchFamily="34" charset="0"/>
                <a:cs typeface="Arial" panose="020B0604020202020204" pitchFamily="34" charset="0"/>
              </a:rPr>
              <a:t>Budou schopni definovat pojem "zpracované potraviny„ a rozlišit jejich různé druhy</a:t>
            </a:r>
          </a:p>
          <a:p>
            <a:pPr marL="342900" indent="-342900">
              <a:buFont typeface="Arial"/>
              <a:buChar char="•"/>
            </a:pPr>
            <a:r>
              <a:rPr lang="cs-CZ" sz="3200" dirty="0">
                <a:latin typeface="Arial" panose="020B0604020202020204" pitchFamily="34" charset="0"/>
                <a:cs typeface="Arial" panose="020B0604020202020204" pitchFamily="34" charset="0"/>
              </a:rPr>
              <a:t>Budou znát možná rizika stravování s vysokým podílem </a:t>
            </a:r>
            <a:r>
              <a:rPr lang="cs-CZ" sz="3200" dirty="0" err="1">
                <a:latin typeface="Arial" panose="020B0604020202020204" pitchFamily="34" charset="0"/>
                <a:cs typeface="Arial" panose="020B0604020202020204" pitchFamily="34" charset="0"/>
              </a:rPr>
              <a:t>ultrazpracovaných</a:t>
            </a:r>
            <a:r>
              <a:rPr lang="cs-CZ" sz="3200" dirty="0">
                <a:latin typeface="Arial" panose="020B0604020202020204" pitchFamily="34" charset="0"/>
                <a:cs typeface="Arial" panose="020B0604020202020204" pitchFamily="34" charset="0"/>
              </a:rPr>
              <a:t> výrobků</a:t>
            </a:r>
          </a:p>
          <a:p>
            <a:pPr marL="342900" indent="-342900">
              <a:buFont typeface="Arial"/>
              <a:buChar char="•"/>
            </a:pPr>
            <a:r>
              <a:rPr lang="cs-CZ" sz="3200" dirty="0">
                <a:latin typeface="Arial" panose="020B0604020202020204" pitchFamily="34" charset="0"/>
                <a:cs typeface="Arial" panose="020B0604020202020204" pitchFamily="34" charset="0"/>
              </a:rPr>
              <a:t>Budou umět rozlišit, které formy zpracování potravin mohou našemu jídelníčku prospět a naopak, které potraviny omezit.</a:t>
            </a:r>
          </a:p>
        </p:txBody>
      </p:sp>
    </p:spTree>
    <p:extLst>
      <p:ext uri="{BB962C8B-B14F-4D97-AF65-F5344CB8AC3E}">
        <p14:creationId xmlns:p14="http://schemas.microsoft.com/office/powerpoint/2010/main" val="1683395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2" name="TextovéPole 1">
            <a:extLst>
              <a:ext uri="{FF2B5EF4-FFF2-40B4-BE49-F238E27FC236}">
                <a16:creationId xmlns:a16="http://schemas.microsoft.com/office/drawing/2014/main" id="{5C2FCEC9-0929-8C79-78BD-24BA50F2F617}"/>
              </a:ext>
            </a:extLst>
          </p:cNvPr>
          <p:cNvSpPr txBox="1"/>
          <p:nvPr/>
        </p:nvSpPr>
        <p:spPr>
          <a:xfrm>
            <a:off x="357996" y="250166"/>
            <a:ext cx="6745857" cy="646331"/>
          </a:xfrm>
          <a:prstGeom prst="rect">
            <a:avLst/>
          </a:prstGeom>
          <a:noFill/>
        </p:spPr>
        <p:txBody>
          <a:bodyPr wrap="square" rtlCol="0">
            <a:spAutoFit/>
          </a:bodyPr>
          <a:lstStyle/>
          <a:p>
            <a:r>
              <a:rPr lang="cs-CZ" sz="3600" b="1">
                <a:latin typeface="Arial" panose="020B0604020202020204" pitchFamily="34" charset="0"/>
                <a:cs typeface="Arial" panose="020B0604020202020204" pitchFamily="34" charset="0"/>
              </a:rPr>
              <a:t>Plán výuky pro učitele</a:t>
            </a:r>
            <a:endParaRPr lang="en-US" sz="3600" b="1">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27340DEE-F14B-CABD-2E7A-2A0D01036A7D}"/>
              </a:ext>
            </a:extLst>
          </p:cNvPr>
          <p:cNvPicPr>
            <a:picLocks noChangeAspect="1"/>
          </p:cNvPicPr>
          <p:nvPr/>
        </p:nvPicPr>
        <p:blipFill>
          <a:blip r:embed="rId3"/>
          <a:stretch>
            <a:fillRect/>
          </a:stretch>
        </p:blipFill>
        <p:spPr>
          <a:xfrm>
            <a:off x="6915" y="1202794"/>
            <a:ext cx="7080980" cy="5059982"/>
          </a:xfrm>
          <a:prstGeom prst="rect">
            <a:avLst/>
          </a:prstGeom>
        </p:spPr>
      </p:pic>
      <p:pic>
        <p:nvPicPr>
          <p:cNvPr id="5" name="Obrázek 4">
            <a:extLst>
              <a:ext uri="{FF2B5EF4-FFF2-40B4-BE49-F238E27FC236}">
                <a16:creationId xmlns:a16="http://schemas.microsoft.com/office/drawing/2014/main" id="{5595E213-C0EB-0875-EDCB-D2499B660ABC}"/>
              </a:ext>
            </a:extLst>
          </p:cNvPr>
          <p:cNvPicPr>
            <a:picLocks noChangeAspect="1"/>
          </p:cNvPicPr>
          <p:nvPr/>
        </p:nvPicPr>
        <p:blipFill>
          <a:blip r:embed="rId4"/>
          <a:stretch>
            <a:fillRect/>
          </a:stretch>
        </p:blipFill>
        <p:spPr>
          <a:xfrm>
            <a:off x="5392971" y="2788917"/>
            <a:ext cx="6982913" cy="4987795"/>
          </a:xfrm>
          <a:prstGeom prst="rect">
            <a:avLst/>
          </a:prstGeom>
        </p:spPr>
      </p:pic>
      <p:pic>
        <p:nvPicPr>
          <p:cNvPr id="8" name="Obrázek 7">
            <a:extLst>
              <a:ext uri="{FF2B5EF4-FFF2-40B4-BE49-F238E27FC236}">
                <a16:creationId xmlns:a16="http://schemas.microsoft.com/office/drawing/2014/main" id="{77626118-54F7-800D-12DA-5F6A0B0D02EE}"/>
              </a:ext>
            </a:extLst>
          </p:cNvPr>
          <p:cNvPicPr>
            <a:picLocks noChangeAspect="1"/>
          </p:cNvPicPr>
          <p:nvPr/>
        </p:nvPicPr>
        <p:blipFill>
          <a:blip r:embed="rId5"/>
          <a:stretch>
            <a:fillRect/>
          </a:stretch>
        </p:blipFill>
        <p:spPr>
          <a:xfrm>
            <a:off x="7759546" y="4935518"/>
            <a:ext cx="6538737" cy="4660589"/>
          </a:xfrm>
          <a:prstGeom prst="rect">
            <a:avLst/>
          </a:prstGeom>
        </p:spPr>
      </p:pic>
      <p:pic>
        <p:nvPicPr>
          <p:cNvPr id="10" name="Obrázek 9">
            <a:extLst>
              <a:ext uri="{FF2B5EF4-FFF2-40B4-BE49-F238E27FC236}">
                <a16:creationId xmlns:a16="http://schemas.microsoft.com/office/drawing/2014/main" id="{3B187FEB-C648-C376-A184-C71CFA27CF7E}"/>
              </a:ext>
            </a:extLst>
          </p:cNvPr>
          <p:cNvPicPr>
            <a:picLocks noChangeAspect="1"/>
          </p:cNvPicPr>
          <p:nvPr/>
        </p:nvPicPr>
        <p:blipFill>
          <a:blip r:embed="rId6"/>
          <a:stretch>
            <a:fillRect/>
          </a:stretch>
        </p:blipFill>
        <p:spPr>
          <a:xfrm>
            <a:off x="14548732" y="5013154"/>
            <a:ext cx="3230311" cy="4566051"/>
          </a:xfrm>
          <a:prstGeom prst="rect">
            <a:avLst/>
          </a:prstGeom>
        </p:spPr>
      </p:pic>
    </p:spTree>
    <p:extLst>
      <p:ext uri="{BB962C8B-B14F-4D97-AF65-F5344CB8AC3E}">
        <p14:creationId xmlns:p14="http://schemas.microsoft.com/office/powerpoint/2010/main" val="26714828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2" name="TextovéPole 1">
            <a:extLst>
              <a:ext uri="{FF2B5EF4-FFF2-40B4-BE49-F238E27FC236}">
                <a16:creationId xmlns:a16="http://schemas.microsoft.com/office/drawing/2014/main" id="{C6EA70A7-DE4C-313E-7C27-4D336EAB9D38}"/>
              </a:ext>
            </a:extLst>
          </p:cNvPr>
          <p:cNvSpPr txBox="1"/>
          <p:nvPr/>
        </p:nvSpPr>
        <p:spPr>
          <a:xfrm>
            <a:off x="357996" y="383876"/>
            <a:ext cx="6745857" cy="646331"/>
          </a:xfrm>
          <a:prstGeom prst="rect">
            <a:avLst/>
          </a:prstGeom>
          <a:noFill/>
        </p:spPr>
        <p:txBody>
          <a:bodyPr wrap="square" rtlCol="0">
            <a:spAutoFit/>
          </a:bodyPr>
          <a:lstStyle/>
          <a:p>
            <a:r>
              <a:rPr lang="cs-CZ" sz="3600" b="1" dirty="0">
                <a:latin typeface="Arial" panose="020B0604020202020204" pitchFamily="34" charset="0"/>
                <a:cs typeface="Arial" panose="020B0604020202020204" pitchFamily="34" charset="0"/>
                <a:hlinkClick r:id="rId3" action="ppaction://hlinkpres?slideindex=1&amp;slidetitle="/>
              </a:rPr>
              <a:t>Prezentace pro učitele</a:t>
            </a:r>
            <a:endParaRPr lang="en-US" sz="36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F71BF25-143E-2B6A-BA31-1CA993900D83}"/>
              </a:ext>
            </a:extLst>
          </p:cNvPr>
          <p:cNvPicPr>
            <a:picLocks noChangeAspect="1"/>
          </p:cNvPicPr>
          <p:nvPr/>
        </p:nvPicPr>
        <p:blipFill>
          <a:blip r:embed="rId4"/>
          <a:stretch>
            <a:fillRect/>
          </a:stretch>
        </p:blipFill>
        <p:spPr>
          <a:xfrm>
            <a:off x="0" y="1326915"/>
            <a:ext cx="18288000" cy="8970264"/>
          </a:xfrm>
          <a:prstGeom prst="rect">
            <a:avLst/>
          </a:prstGeom>
        </p:spPr>
      </p:pic>
    </p:spTree>
    <p:extLst>
      <p:ext uri="{BB962C8B-B14F-4D97-AF65-F5344CB8AC3E}">
        <p14:creationId xmlns:p14="http://schemas.microsoft.com/office/powerpoint/2010/main" val="39125548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2" name="TextBox 6">
            <a:extLst>
              <a:ext uri="{FF2B5EF4-FFF2-40B4-BE49-F238E27FC236}">
                <a16:creationId xmlns:a16="http://schemas.microsoft.com/office/drawing/2014/main" id="{1CDF9F22-307B-6414-7A68-47E8014805E1}"/>
              </a:ext>
            </a:extLst>
          </p:cNvPr>
          <p:cNvSpPr txBox="1"/>
          <p:nvPr/>
        </p:nvSpPr>
        <p:spPr>
          <a:xfrm>
            <a:off x="4566559" y="805329"/>
            <a:ext cx="10520264" cy="1482393"/>
          </a:xfrm>
          <a:prstGeom prst="rect">
            <a:avLst/>
          </a:prstGeom>
        </p:spPr>
        <p:txBody>
          <a:bodyPr lIns="0" tIns="0" rIns="0" bIns="0" rtlCol="0" anchor="t">
            <a:spAutoFit/>
          </a:bodyPr>
          <a:lstStyle/>
          <a:p>
            <a:pPr>
              <a:lnSpc>
                <a:spcPts val="12599"/>
              </a:lnSpc>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Praktické cvičení</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3" name="Obrázek 2">
            <a:extLst>
              <a:ext uri="{FF2B5EF4-FFF2-40B4-BE49-F238E27FC236}">
                <a16:creationId xmlns:a16="http://schemas.microsoft.com/office/drawing/2014/main" id="{9F857060-A6AB-D421-F9E5-3131D9CE7738}"/>
              </a:ext>
            </a:extLst>
          </p:cNvPr>
          <p:cNvPicPr>
            <a:picLocks noChangeAspect="1"/>
          </p:cNvPicPr>
          <p:nvPr/>
        </p:nvPicPr>
        <p:blipFill>
          <a:blip r:embed="rId3"/>
          <a:stretch>
            <a:fillRect/>
          </a:stretch>
        </p:blipFill>
        <p:spPr>
          <a:xfrm>
            <a:off x="4337567" y="2818088"/>
            <a:ext cx="8879839" cy="5937724"/>
          </a:xfrm>
          <a:prstGeom prst="rect">
            <a:avLst/>
          </a:prstGeom>
        </p:spPr>
      </p:pic>
    </p:spTree>
    <p:extLst>
      <p:ext uri="{BB962C8B-B14F-4D97-AF65-F5344CB8AC3E}">
        <p14:creationId xmlns:p14="http://schemas.microsoft.com/office/powerpoint/2010/main" val="31150963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pic>
        <p:nvPicPr>
          <p:cNvPr id="2" name="Obrázek 1">
            <a:extLst>
              <a:ext uri="{FF2B5EF4-FFF2-40B4-BE49-F238E27FC236}">
                <a16:creationId xmlns:a16="http://schemas.microsoft.com/office/drawing/2014/main" id="{EC3CEE18-B3EC-A95C-E74B-92640A318FE2}"/>
              </a:ext>
            </a:extLst>
          </p:cNvPr>
          <p:cNvPicPr>
            <a:picLocks noChangeAspect="1"/>
          </p:cNvPicPr>
          <p:nvPr/>
        </p:nvPicPr>
        <p:blipFill>
          <a:blip r:embed="rId3"/>
          <a:stretch>
            <a:fillRect/>
          </a:stretch>
        </p:blipFill>
        <p:spPr>
          <a:xfrm>
            <a:off x="-6449" y="-6373"/>
            <a:ext cx="9195715" cy="6029667"/>
          </a:xfrm>
          <a:prstGeom prst="rect">
            <a:avLst/>
          </a:prstGeom>
        </p:spPr>
      </p:pic>
      <p:pic>
        <p:nvPicPr>
          <p:cNvPr id="8" name="Obrázek 7">
            <a:extLst>
              <a:ext uri="{FF2B5EF4-FFF2-40B4-BE49-F238E27FC236}">
                <a16:creationId xmlns:a16="http://schemas.microsoft.com/office/drawing/2014/main" id="{FD57A5F8-9E1A-E13B-D27D-4E0AA9BFFA19}"/>
              </a:ext>
            </a:extLst>
          </p:cNvPr>
          <p:cNvPicPr>
            <a:picLocks noChangeAspect="1"/>
          </p:cNvPicPr>
          <p:nvPr/>
        </p:nvPicPr>
        <p:blipFill>
          <a:blip r:embed="rId4"/>
          <a:stretch>
            <a:fillRect/>
          </a:stretch>
        </p:blipFill>
        <p:spPr>
          <a:xfrm>
            <a:off x="9123475" y="4220208"/>
            <a:ext cx="9167799" cy="6069215"/>
          </a:xfrm>
          <a:prstGeom prst="rect">
            <a:avLst/>
          </a:prstGeom>
        </p:spPr>
      </p:pic>
    </p:spTree>
    <p:extLst>
      <p:ext uri="{BB962C8B-B14F-4D97-AF65-F5344CB8AC3E}">
        <p14:creationId xmlns:p14="http://schemas.microsoft.com/office/powerpoint/2010/main" val="37002078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pic>
        <p:nvPicPr>
          <p:cNvPr id="4" name="Obrázek 3">
            <a:extLst>
              <a:ext uri="{FF2B5EF4-FFF2-40B4-BE49-F238E27FC236}">
                <a16:creationId xmlns:a16="http://schemas.microsoft.com/office/drawing/2014/main" id="{9A576E84-A0EF-ED68-E7A9-11DAC87C5CD4}"/>
              </a:ext>
            </a:extLst>
          </p:cNvPr>
          <p:cNvPicPr>
            <a:picLocks noChangeAspect="1"/>
          </p:cNvPicPr>
          <p:nvPr/>
        </p:nvPicPr>
        <p:blipFill>
          <a:blip r:embed="rId3"/>
          <a:stretch>
            <a:fillRect/>
          </a:stretch>
        </p:blipFill>
        <p:spPr>
          <a:xfrm>
            <a:off x="8290" y="4895"/>
            <a:ext cx="9114481" cy="5744028"/>
          </a:xfrm>
          <a:prstGeom prst="rect">
            <a:avLst/>
          </a:prstGeom>
        </p:spPr>
      </p:pic>
      <p:pic>
        <p:nvPicPr>
          <p:cNvPr id="2" name="Obrázek 1">
            <a:extLst>
              <a:ext uri="{FF2B5EF4-FFF2-40B4-BE49-F238E27FC236}">
                <a16:creationId xmlns:a16="http://schemas.microsoft.com/office/drawing/2014/main" id="{7D53F0F3-A5F1-EEE7-6642-F7F78F16DDF2}"/>
              </a:ext>
            </a:extLst>
          </p:cNvPr>
          <p:cNvPicPr>
            <a:picLocks noChangeAspect="1"/>
          </p:cNvPicPr>
          <p:nvPr/>
        </p:nvPicPr>
        <p:blipFill>
          <a:blip r:embed="rId4"/>
          <a:stretch>
            <a:fillRect/>
          </a:stretch>
        </p:blipFill>
        <p:spPr>
          <a:xfrm>
            <a:off x="8928552" y="3985974"/>
            <a:ext cx="9359448" cy="6301026"/>
          </a:xfrm>
          <a:prstGeom prst="rect">
            <a:avLst/>
          </a:prstGeom>
        </p:spPr>
      </p:pic>
    </p:spTree>
    <p:extLst>
      <p:ext uri="{BB962C8B-B14F-4D97-AF65-F5344CB8AC3E}">
        <p14:creationId xmlns:p14="http://schemas.microsoft.com/office/powerpoint/2010/main" val="19976252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pic>
        <p:nvPicPr>
          <p:cNvPr id="2" name="Obrázek 1">
            <a:extLst>
              <a:ext uri="{FF2B5EF4-FFF2-40B4-BE49-F238E27FC236}">
                <a16:creationId xmlns:a16="http://schemas.microsoft.com/office/drawing/2014/main" id="{CFA85471-A448-63B4-869F-BAEEB8702758}"/>
              </a:ext>
            </a:extLst>
          </p:cNvPr>
          <p:cNvPicPr>
            <a:picLocks noChangeAspect="1"/>
          </p:cNvPicPr>
          <p:nvPr/>
        </p:nvPicPr>
        <p:blipFill>
          <a:blip r:embed="rId3"/>
          <a:stretch>
            <a:fillRect/>
          </a:stretch>
        </p:blipFill>
        <p:spPr>
          <a:xfrm>
            <a:off x="4314" y="-8626"/>
            <a:ext cx="9298396" cy="5862718"/>
          </a:xfrm>
          <a:prstGeom prst="rect">
            <a:avLst/>
          </a:prstGeom>
        </p:spPr>
      </p:pic>
      <p:pic>
        <p:nvPicPr>
          <p:cNvPr id="3" name="Obrázek 2">
            <a:extLst>
              <a:ext uri="{FF2B5EF4-FFF2-40B4-BE49-F238E27FC236}">
                <a16:creationId xmlns:a16="http://schemas.microsoft.com/office/drawing/2014/main" id="{57DE6EF1-1E85-0EEC-F019-D740E8694E07}"/>
              </a:ext>
            </a:extLst>
          </p:cNvPr>
          <p:cNvPicPr>
            <a:picLocks noChangeAspect="1"/>
          </p:cNvPicPr>
          <p:nvPr/>
        </p:nvPicPr>
        <p:blipFill>
          <a:blip r:embed="rId4"/>
          <a:stretch>
            <a:fillRect/>
          </a:stretch>
        </p:blipFill>
        <p:spPr>
          <a:xfrm>
            <a:off x="8994722" y="4371988"/>
            <a:ext cx="9298396" cy="5915011"/>
          </a:xfrm>
          <a:prstGeom prst="rect">
            <a:avLst/>
          </a:prstGeom>
        </p:spPr>
      </p:pic>
    </p:spTree>
    <p:extLst>
      <p:ext uri="{BB962C8B-B14F-4D97-AF65-F5344CB8AC3E}">
        <p14:creationId xmlns:p14="http://schemas.microsoft.com/office/powerpoint/2010/main" val="799553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2" name="TextovéPole 1">
            <a:extLst>
              <a:ext uri="{FF2B5EF4-FFF2-40B4-BE49-F238E27FC236}">
                <a16:creationId xmlns:a16="http://schemas.microsoft.com/office/drawing/2014/main" id="{290761CA-22E3-6D9D-5797-853428139FA3}"/>
              </a:ext>
            </a:extLst>
          </p:cNvPr>
          <p:cNvSpPr txBox="1"/>
          <p:nvPr/>
        </p:nvSpPr>
        <p:spPr>
          <a:xfrm>
            <a:off x="1311214" y="629728"/>
            <a:ext cx="15251503" cy="707886"/>
          </a:xfrm>
          <a:prstGeom prst="rect">
            <a:avLst/>
          </a:prstGeom>
          <a:noFill/>
        </p:spPr>
        <p:txBody>
          <a:bodyPr wrap="square" rtlCol="0">
            <a:spAutoFit/>
          </a:bodyPr>
          <a:lstStyle/>
          <a:p>
            <a:r>
              <a:rPr lang="cs-CZ" sz="4000" b="1" dirty="0">
                <a:latin typeface="Arial" panose="020B0604020202020204" pitchFamily="34" charset="0"/>
                <a:cs typeface="Arial" panose="020B0604020202020204" pitchFamily="34" charset="0"/>
              </a:rPr>
              <a:t>Hra na hádání s pytlíky </a:t>
            </a:r>
            <a:r>
              <a:rPr lang="cs-CZ" sz="4000" b="1" dirty="0" err="1">
                <a:latin typeface="Arial" panose="020B0604020202020204" pitchFamily="34" charset="0"/>
                <a:cs typeface="Arial" panose="020B0604020202020204" pitchFamily="34" charset="0"/>
              </a:rPr>
              <a:t>chipsů</a:t>
            </a:r>
            <a:r>
              <a:rPr lang="cs-CZ" sz="4000" b="1" dirty="0">
                <a:latin typeface="Arial" panose="020B0604020202020204" pitchFamily="34" charset="0"/>
                <a:cs typeface="Arial" panose="020B0604020202020204" pitchFamily="34" charset="0"/>
              </a:rPr>
              <a:t>: </a:t>
            </a:r>
            <a:r>
              <a:rPr lang="cs-CZ" sz="4000" b="1" dirty="0">
                <a:solidFill>
                  <a:srgbClr val="FF0000"/>
                </a:solidFill>
                <a:latin typeface="Arial" panose="020B0604020202020204" pitchFamily="34" charset="0"/>
                <a:cs typeface="Arial" panose="020B0604020202020204" pitchFamily="34" charset="0"/>
              </a:rPr>
              <a:t>Které </a:t>
            </a:r>
            <a:r>
              <a:rPr lang="cs-CZ" sz="4000" b="1" dirty="0" err="1">
                <a:solidFill>
                  <a:srgbClr val="FF0000"/>
                </a:solidFill>
                <a:latin typeface="Arial" panose="020B0604020202020204" pitchFamily="34" charset="0"/>
                <a:cs typeface="Arial" panose="020B0604020202020204" pitchFamily="34" charset="0"/>
              </a:rPr>
              <a:t>chipsy</a:t>
            </a:r>
            <a:r>
              <a:rPr lang="cs-CZ" sz="4000" b="1" dirty="0">
                <a:solidFill>
                  <a:srgbClr val="FF0000"/>
                </a:solidFill>
                <a:latin typeface="Arial" panose="020B0604020202020204" pitchFamily="34" charset="0"/>
                <a:cs typeface="Arial" panose="020B0604020202020204" pitchFamily="34" charset="0"/>
              </a:rPr>
              <a:t> jsou „zdravější“?</a:t>
            </a:r>
            <a:endParaRPr lang="en-US" sz="4000" b="1" dirty="0">
              <a:solidFill>
                <a:srgbClr val="FF0000"/>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6251A83C-F756-E814-ECBC-B915E5965622}"/>
              </a:ext>
            </a:extLst>
          </p:cNvPr>
          <p:cNvPicPr>
            <a:picLocks noChangeAspect="1"/>
          </p:cNvPicPr>
          <p:nvPr/>
        </p:nvPicPr>
        <p:blipFill>
          <a:blip r:embed="rId3"/>
          <a:stretch>
            <a:fillRect/>
          </a:stretch>
        </p:blipFill>
        <p:spPr>
          <a:xfrm>
            <a:off x="1321774" y="1937351"/>
            <a:ext cx="4294021" cy="5705565"/>
          </a:xfrm>
          <a:prstGeom prst="rect">
            <a:avLst/>
          </a:prstGeom>
        </p:spPr>
      </p:pic>
      <p:sp>
        <p:nvSpPr>
          <p:cNvPr id="5" name="Znak násobení 4">
            <a:extLst>
              <a:ext uri="{FF2B5EF4-FFF2-40B4-BE49-F238E27FC236}">
                <a16:creationId xmlns:a16="http://schemas.microsoft.com/office/drawing/2014/main" id="{5AA86AAC-851A-9703-460C-E3604BE00769}"/>
              </a:ext>
            </a:extLst>
          </p:cNvPr>
          <p:cNvSpPr/>
          <p:nvPr/>
        </p:nvSpPr>
        <p:spPr>
          <a:xfrm>
            <a:off x="7919049" y="4226943"/>
            <a:ext cx="2035834" cy="138022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ek 7">
            <a:extLst>
              <a:ext uri="{FF2B5EF4-FFF2-40B4-BE49-F238E27FC236}">
                <a16:creationId xmlns:a16="http://schemas.microsoft.com/office/drawing/2014/main" id="{CCC46C0B-7653-4206-1ED6-59F273FAD55E}"/>
              </a:ext>
            </a:extLst>
          </p:cNvPr>
          <p:cNvPicPr>
            <a:picLocks noChangeAspect="1"/>
          </p:cNvPicPr>
          <p:nvPr/>
        </p:nvPicPr>
        <p:blipFill>
          <a:blip r:embed="rId4"/>
          <a:stretch>
            <a:fillRect/>
          </a:stretch>
        </p:blipFill>
        <p:spPr>
          <a:xfrm>
            <a:off x="11269535" y="1939627"/>
            <a:ext cx="3891389" cy="5718471"/>
          </a:xfrm>
          <a:prstGeom prst="rect">
            <a:avLst/>
          </a:prstGeom>
        </p:spPr>
      </p:pic>
    </p:spTree>
    <p:extLst>
      <p:ext uri="{BB962C8B-B14F-4D97-AF65-F5344CB8AC3E}">
        <p14:creationId xmlns:p14="http://schemas.microsoft.com/office/powerpoint/2010/main" val="3960102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1FE64-4005-7806-89DF-A1A6770B11CB}"/>
            </a:ext>
          </a:extLst>
        </p:cNvPr>
        <p:cNvGrpSpPr/>
        <p:nvPr/>
      </p:nvGrpSpPr>
      <p:grpSpPr>
        <a:xfrm>
          <a:off x="0" y="0"/>
          <a:ext cx="0" cy="0"/>
          <a:chOff x="0" y="0"/>
          <a:chExt cx="0" cy="0"/>
        </a:xfrm>
      </p:grpSpPr>
      <p:sp>
        <p:nvSpPr>
          <p:cNvPr id="13" name="Freeform 2">
            <a:extLst>
              <a:ext uri="{FF2B5EF4-FFF2-40B4-BE49-F238E27FC236}">
                <a16:creationId xmlns:a16="http://schemas.microsoft.com/office/drawing/2014/main" id="{155CEDFD-7DE3-48AE-AF3E-819F160B4D7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dirty="0">
              <a:latin typeface="Arial" panose="020B0604020202020204" pitchFamily="34" charset="0"/>
            </a:endParaRPr>
          </a:p>
        </p:txBody>
      </p:sp>
      <p:sp>
        <p:nvSpPr>
          <p:cNvPr id="3" name="TextBox 2">
            <a:extLst>
              <a:ext uri="{FF2B5EF4-FFF2-40B4-BE49-F238E27FC236}">
                <a16:creationId xmlns:a16="http://schemas.microsoft.com/office/drawing/2014/main" id="{07BACC50-962A-6258-0B47-BBF1E080B0A1}"/>
              </a:ext>
            </a:extLst>
          </p:cNvPr>
          <p:cNvSpPr txBox="1"/>
          <p:nvPr/>
        </p:nvSpPr>
        <p:spPr>
          <a:xfrm>
            <a:off x="803302" y="689359"/>
            <a:ext cx="9930959" cy="1938992"/>
          </a:xfrm>
          <a:prstGeom prst="rect">
            <a:avLst/>
          </a:prstGeom>
          <a:noFill/>
        </p:spPr>
        <p:txBody>
          <a:bodyPr wrap="square" rtlCol="0">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6000" b="1" dirty="0">
                <a:latin typeface="Times New Roman" panose="02020603050405020304" pitchFamily="18" charset="0"/>
                <a:cs typeface="Times New Roman" panose="02020603050405020304" pitchFamily="18" charset="0"/>
              </a:rPr>
              <a:t>Naše klíčové oblasti potravinové gramotnosti</a:t>
            </a:r>
            <a:endParaRPr lang="en-AU" sz="6000" b="1" dirty="0">
              <a:latin typeface="Times New Roman" panose="02020603050405020304" pitchFamily="18" charset="0"/>
              <a:cs typeface="Times New Roman" panose="02020603050405020304" pitchFamily="18" charset="0"/>
            </a:endParaRPr>
          </a:p>
        </p:txBody>
      </p:sp>
      <p:pic>
        <p:nvPicPr>
          <p:cNvPr id="5" name="Picture 4" descr="A three circles with different colors&#10;&#10;Description automatically generated with medium confidence">
            <a:extLst>
              <a:ext uri="{FF2B5EF4-FFF2-40B4-BE49-F238E27FC236}">
                <a16:creationId xmlns:a16="http://schemas.microsoft.com/office/drawing/2014/main" id="{CE10BC83-F07F-E26E-C1C2-C420FA3039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7130" y="486892"/>
            <a:ext cx="9930959" cy="9499871"/>
          </a:xfrm>
          <a:prstGeom prst="rect">
            <a:avLst/>
          </a:prstGeom>
        </p:spPr>
      </p:pic>
      <p:sp>
        <p:nvSpPr>
          <p:cNvPr id="6" name="TextBox 5">
            <a:extLst>
              <a:ext uri="{FF2B5EF4-FFF2-40B4-BE49-F238E27FC236}">
                <a16:creationId xmlns:a16="http://schemas.microsoft.com/office/drawing/2014/main" id="{CFE662D5-ED4D-06C4-D53B-CC0C67442BF4}"/>
              </a:ext>
            </a:extLst>
          </p:cNvPr>
          <p:cNvSpPr txBox="1"/>
          <p:nvPr/>
        </p:nvSpPr>
        <p:spPr>
          <a:xfrm>
            <a:off x="11224626" y="2420075"/>
            <a:ext cx="3930317" cy="584775"/>
          </a:xfrm>
          <a:prstGeom prst="rect">
            <a:avLst/>
          </a:prstGeom>
          <a:noFill/>
        </p:spPr>
        <p:txBody>
          <a:bodyPr wrap="square" rtlCol="0">
            <a:spAutoFit/>
          </a:bodyPr>
          <a:lstStyle/>
          <a:p>
            <a:pPr algn="ctr"/>
            <a:r>
              <a:rPr lang="cs-CZ" sz="3200" b="1">
                <a:latin typeface="Arial" panose="020B0604020202020204" pitchFamily="34" charset="0"/>
                <a:cs typeface="Arial" panose="020B0604020202020204" pitchFamily="34" charset="0"/>
              </a:rPr>
              <a:t>Faktické znalosti</a:t>
            </a:r>
            <a:endParaRPr lang="en-IT" sz="32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FD9E99-90EA-EB2E-AD6F-D01186FDFB29}"/>
              </a:ext>
            </a:extLst>
          </p:cNvPr>
          <p:cNvSpPr txBox="1"/>
          <p:nvPr/>
        </p:nvSpPr>
        <p:spPr>
          <a:xfrm>
            <a:off x="11224626" y="3004850"/>
            <a:ext cx="3930317" cy="461665"/>
          </a:xfrm>
          <a:prstGeom prst="rect">
            <a:avLst/>
          </a:prstGeom>
          <a:noFill/>
        </p:spPr>
        <p:txBody>
          <a:bodyPr wrap="square" lIns="91440" tIns="45720" rIns="91440" bIns="45720" rtlCol="0" anchor="t">
            <a:spAutoFit/>
          </a:bodyPr>
          <a:lstStyle/>
          <a:p>
            <a:pPr algn="ctr"/>
            <a:r>
              <a:rPr lang="cs-CZ" sz="2400">
                <a:latin typeface="Arial"/>
                <a:cs typeface="Arial"/>
              </a:rPr>
              <a:t>Vědět o..</a:t>
            </a:r>
            <a:endParaRPr lang="en-IT" sz="24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2E94D92-7011-762A-D571-DC09F58F6601}"/>
              </a:ext>
            </a:extLst>
          </p:cNvPr>
          <p:cNvSpPr txBox="1"/>
          <p:nvPr/>
        </p:nvSpPr>
        <p:spPr>
          <a:xfrm>
            <a:off x="13062503" y="6876144"/>
            <a:ext cx="3930317" cy="1077218"/>
          </a:xfrm>
          <a:prstGeom prst="rect">
            <a:avLst/>
          </a:prstGeom>
          <a:noFill/>
        </p:spPr>
        <p:txBody>
          <a:bodyPr wrap="square" rtlCol="0">
            <a:spAutoFit/>
          </a:bodyPr>
          <a:lstStyle/>
          <a:p>
            <a:pPr algn="ctr"/>
            <a:r>
              <a:rPr lang="cs-CZ" sz="3200" b="1">
                <a:latin typeface="Arial" panose="020B0604020202020204" pitchFamily="34" charset="0"/>
                <a:cs typeface="Arial" panose="020B0604020202020204" pitchFamily="34" charset="0"/>
              </a:rPr>
              <a:t>Kritická reflexe a aktivní účast</a:t>
            </a:r>
            <a:endParaRPr lang="en-IT" sz="32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639071-8179-0818-961A-67983C260473}"/>
              </a:ext>
            </a:extLst>
          </p:cNvPr>
          <p:cNvSpPr txBox="1"/>
          <p:nvPr/>
        </p:nvSpPr>
        <p:spPr>
          <a:xfrm>
            <a:off x="13062503" y="7953362"/>
            <a:ext cx="3930317" cy="461665"/>
          </a:xfrm>
          <a:prstGeom prst="rect">
            <a:avLst/>
          </a:prstGeom>
          <a:noFill/>
        </p:spPr>
        <p:txBody>
          <a:bodyPr wrap="square" rtlCol="0">
            <a:spAutoFit/>
          </a:bodyPr>
          <a:lstStyle/>
          <a:p>
            <a:pPr algn="ctr"/>
            <a:r>
              <a:rPr lang="cs-CZ" sz="2400">
                <a:latin typeface="Arial" panose="020B0604020202020204" pitchFamily="34" charset="0"/>
                <a:cs typeface="Arial" panose="020B0604020202020204" pitchFamily="34" charset="0"/>
              </a:rPr>
              <a:t>Zapojit se jako občan</a:t>
            </a:r>
            <a:endParaRPr lang="en-IT" sz="24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44851B-20BE-7620-863E-6CA3CB0709CE}"/>
              </a:ext>
            </a:extLst>
          </p:cNvPr>
          <p:cNvSpPr txBox="1"/>
          <p:nvPr/>
        </p:nvSpPr>
        <p:spPr>
          <a:xfrm>
            <a:off x="8842524" y="5775507"/>
            <a:ext cx="3044675" cy="1077218"/>
          </a:xfrm>
          <a:prstGeom prst="rect">
            <a:avLst/>
          </a:prstGeom>
          <a:noFill/>
        </p:spPr>
        <p:txBody>
          <a:bodyPr wrap="square" rtlCol="0">
            <a:spAutoFit/>
          </a:bodyPr>
          <a:lstStyle/>
          <a:p>
            <a:pPr algn="ctr"/>
            <a:r>
              <a:rPr lang="cs-CZ" sz="3200" b="1">
                <a:latin typeface="Arial" panose="020B0604020202020204" pitchFamily="34" charset="0"/>
                <a:cs typeface="Arial" panose="020B0604020202020204" pitchFamily="34" charset="0"/>
              </a:rPr>
              <a:t>Praktické znalosti</a:t>
            </a:r>
            <a:endParaRPr lang="en-IT" sz="32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0144E79-C812-00FC-5F83-39616B5F1950}"/>
              </a:ext>
            </a:extLst>
          </p:cNvPr>
          <p:cNvSpPr txBox="1"/>
          <p:nvPr/>
        </p:nvSpPr>
        <p:spPr>
          <a:xfrm>
            <a:off x="8497468" y="7043578"/>
            <a:ext cx="3930317" cy="461665"/>
          </a:xfrm>
          <a:prstGeom prst="rect">
            <a:avLst/>
          </a:prstGeom>
          <a:noFill/>
        </p:spPr>
        <p:txBody>
          <a:bodyPr wrap="square" lIns="91440" tIns="45720" rIns="91440" bIns="45720" rtlCol="0" anchor="t">
            <a:spAutoFit/>
          </a:bodyPr>
          <a:lstStyle/>
          <a:p>
            <a:pPr algn="ctr"/>
            <a:r>
              <a:rPr lang="cs-CZ" sz="2400">
                <a:latin typeface="Arial"/>
                <a:cs typeface="Arial"/>
              </a:rPr>
              <a:t>Vědět jak...</a:t>
            </a:r>
            <a:endParaRPr lang="en-IT" sz="2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40E455B-149A-BF9C-1667-4112CC0C2028}"/>
              </a:ext>
            </a:extLst>
          </p:cNvPr>
          <p:cNvSpPr txBox="1"/>
          <p:nvPr/>
        </p:nvSpPr>
        <p:spPr>
          <a:xfrm>
            <a:off x="11791902" y="5233113"/>
            <a:ext cx="2603659" cy="1077218"/>
          </a:xfrm>
          <a:prstGeom prst="rect">
            <a:avLst/>
          </a:prstGeom>
          <a:noFill/>
        </p:spPr>
        <p:txBody>
          <a:bodyPr wrap="square" rtlCol="0">
            <a:spAutoFit/>
          </a:bodyPr>
          <a:lstStyle/>
          <a:p>
            <a:pPr algn="ctr"/>
            <a:r>
              <a:rPr lang="cs-CZ" sz="3200" b="1" dirty="0">
                <a:latin typeface="Arial" panose="020B0604020202020204" pitchFamily="34" charset="0"/>
                <a:cs typeface="Arial" panose="020B0604020202020204" pitchFamily="34" charset="0"/>
              </a:rPr>
              <a:t>Potravinová gramotnost</a:t>
            </a:r>
            <a:endParaRPr lang="en-IT" sz="3200" b="1" dirty="0">
              <a:latin typeface="Arial" panose="020B0604020202020204" pitchFamily="34" charset="0"/>
              <a:cs typeface="Arial" panose="020B0604020202020204" pitchFamily="34" charset="0"/>
            </a:endParaRPr>
          </a:p>
        </p:txBody>
      </p:sp>
      <p:sp>
        <p:nvSpPr>
          <p:cNvPr id="2" name="Obdélník 1"/>
          <p:cNvSpPr/>
          <p:nvPr/>
        </p:nvSpPr>
        <p:spPr>
          <a:xfrm>
            <a:off x="747230" y="2983570"/>
            <a:ext cx="7582496" cy="6647974"/>
          </a:xfrm>
          <a:prstGeom prst="rect">
            <a:avLst/>
          </a:prstGeom>
        </p:spPr>
        <p:txBody>
          <a:bodyPr wrap="square">
            <a:spAutoFit/>
          </a:bodyPr>
          <a:lstStyle/>
          <a:p>
            <a:pPr marL="457200" lvl="0" indent="-457200">
              <a:spcAft>
                <a:spcPts val="600"/>
              </a:spcAft>
              <a:buSzPct val="100000"/>
              <a:buFont typeface="Wingdings" panose="05000000000000000000" pitchFamily="2" charset="2"/>
              <a:buChar char="q"/>
              <a:tabLst>
                <a:tab pos="457200" algn="l"/>
              </a:tabLst>
            </a:pPr>
            <a:r>
              <a:rPr lang="cs-CZ" sz="3200" b="1" dirty="0">
                <a:latin typeface="Calibri" panose="020F0502020204030204" pitchFamily="34" charset="0"/>
                <a:ea typeface="Calibri" panose="020F0502020204030204" pitchFamily="34" charset="0"/>
                <a:cs typeface="Times New Roman" panose="02020603050405020304" pitchFamily="18" charset="0"/>
              </a:rPr>
              <a:t>Znalosti</a:t>
            </a:r>
            <a:r>
              <a:rPr lang="cs-CZ" sz="3200" dirty="0">
                <a:latin typeface="Calibri" panose="020F0502020204030204" pitchFamily="34" charset="0"/>
                <a:ea typeface="Calibri" panose="020F0502020204030204" pitchFamily="34" charset="0"/>
                <a:cs typeface="Times New Roman" panose="02020603050405020304" pitchFamily="18" charset="0"/>
              </a:rPr>
              <a:t> – porozumění tomu, co potraviny obsahují, jak působí na zdraví, odkud pocházejí a jaký mají environmentální či sociální dopad.</a:t>
            </a:r>
          </a:p>
          <a:p>
            <a:pPr marL="457200" lvl="0" indent="-457200">
              <a:spcAft>
                <a:spcPts val="600"/>
              </a:spcAft>
              <a:buSzPct val="100000"/>
              <a:buFont typeface="Wingdings" panose="05000000000000000000" pitchFamily="2" charset="2"/>
              <a:buChar char="q"/>
              <a:tabLst>
                <a:tab pos="457200" algn="l"/>
              </a:tabLst>
            </a:pPr>
            <a:r>
              <a:rPr lang="cs-CZ" sz="3200" b="1" dirty="0">
                <a:latin typeface="Calibri" panose="020F0502020204030204" pitchFamily="34" charset="0"/>
                <a:ea typeface="Calibri" panose="020F0502020204030204" pitchFamily="34" charset="0"/>
                <a:cs typeface="Times New Roman" panose="02020603050405020304" pitchFamily="18" charset="0"/>
              </a:rPr>
              <a:t>Dovednosti</a:t>
            </a:r>
            <a:r>
              <a:rPr lang="cs-CZ" sz="3200" dirty="0">
                <a:latin typeface="Calibri" panose="020F0502020204030204" pitchFamily="34" charset="0"/>
                <a:ea typeface="Calibri" panose="020F0502020204030204" pitchFamily="34" charset="0"/>
                <a:cs typeface="Times New Roman" panose="02020603050405020304" pitchFamily="18" charset="0"/>
              </a:rPr>
              <a:t> – praktické schopnosti, např. plánovat nákupy, číst etikety, připravovat pokrmy, skladovat potraviny, minimalizovat plýtvání.</a:t>
            </a:r>
          </a:p>
          <a:p>
            <a:pPr marL="457200" lvl="0" indent="-457200">
              <a:spcAft>
                <a:spcPts val="600"/>
              </a:spcAft>
              <a:buSzPct val="100000"/>
              <a:buFont typeface="Wingdings" panose="05000000000000000000" pitchFamily="2" charset="2"/>
              <a:buChar char="q"/>
              <a:tabLst>
                <a:tab pos="457200" algn="l"/>
              </a:tabLst>
            </a:pPr>
            <a:r>
              <a:rPr lang="cs-CZ" sz="3200" b="1" dirty="0">
                <a:latin typeface="Calibri" panose="020F0502020204030204" pitchFamily="34" charset="0"/>
                <a:ea typeface="Calibri" panose="020F0502020204030204" pitchFamily="34" charset="0"/>
                <a:cs typeface="Times New Roman" panose="02020603050405020304" pitchFamily="18" charset="0"/>
              </a:rPr>
              <a:t>Postoje a hodnoty</a:t>
            </a:r>
            <a:r>
              <a:rPr lang="cs-CZ" sz="3200" dirty="0">
                <a:latin typeface="Calibri" panose="020F0502020204030204" pitchFamily="34" charset="0"/>
                <a:ea typeface="Calibri" panose="020F0502020204030204" pitchFamily="34" charset="0"/>
                <a:cs typeface="Times New Roman" panose="02020603050405020304" pitchFamily="18" charset="0"/>
              </a:rPr>
              <a:t> – uvědomování si významu stravy, kritické myšlení vůči marketingu a reklamě, zodpovědnost za vlastní volby a respekt k potravinovým zdrojům.</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67900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6"/>
          <p:cNvSpPr txBox="1"/>
          <p:nvPr/>
        </p:nvSpPr>
        <p:spPr>
          <a:xfrm>
            <a:off x="9139238" y="5021580"/>
            <a:ext cx="9525" cy="269304"/>
          </a:xfrm>
          <a:prstGeom prst="rect">
            <a:avLst/>
          </a:prstGeom>
        </p:spPr>
        <p:txBody>
          <a:bodyPr lIns="0" tIns="0" rIns="0" bIns="0" rtlCol="0" anchor="t">
            <a:spAutoFit/>
          </a:bodyPr>
          <a:lstStyle/>
          <a:p>
            <a:pPr algn="ctr">
              <a:lnSpc>
                <a:spcPts val="2100"/>
              </a:lnSpc>
              <a:spcBef>
                <a:spcPct val="0"/>
              </a:spcBef>
            </a:pPr>
            <a:endParaRPr>
              <a:latin typeface="Arial" panose="020B0604020202020204" pitchFamily="34" charset="0"/>
            </a:endParaRPr>
          </a:p>
        </p:txBody>
      </p:sp>
      <p:sp>
        <p:nvSpPr>
          <p:cNvPr id="2" name="TextovéPole 1">
            <a:extLst>
              <a:ext uri="{FF2B5EF4-FFF2-40B4-BE49-F238E27FC236}">
                <a16:creationId xmlns:a16="http://schemas.microsoft.com/office/drawing/2014/main" id="{290761CA-22E3-6D9D-5797-853428139FA3}"/>
              </a:ext>
            </a:extLst>
          </p:cNvPr>
          <p:cNvSpPr txBox="1"/>
          <p:nvPr/>
        </p:nvSpPr>
        <p:spPr>
          <a:xfrm>
            <a:off x="1311214" y="629728"/>
            <a:ext cx="15251503" cy="707886"/>
          </a:xfrm>
          <a:prstGeom prst="rect">
            <a:avLst/>
          </a:prstGeom>
          <a:noFill/>
        </p:spPr>
        <p:txBody>
          <a:bodyPr wrap="square" rtlCol="0">
            <a:spAutoFit/>
          </a:bodyPr>
          <a:lstStyle/>
          <a:p>
            <a:r>
              <a:rPr lang="cs-CZ" sz="4000" b="1" dirty="0">
                <a:latin typeface="Arial" panose="020B0604020202020204" pitchFamily="34" charset="0"/>
                <a:cs typeface="Arial" panose="020B0604020202020204" pitchFamily="34" charset="0"/>
              </a:rPr>
              <a:t>Hra na hádání s pytlíky </a:t>
            </a:r>
            <a:r>
              <a:rPr lang="cs-CZ" sz="4000" b="1" dirty="0" err="1">
                <a:latin typeface="Arial" panose="020B0604020202020204" pitchFamily="34" charset="0"/>
                <a:cs typeface="Arial" panose="020B0604020202020204" pitchFamily="34" charset="0"/>
              </a:rPr>
              <a:t>chipsů</a:t>
            </a:r>
            <a:r>
              <a:rPr lang="cs-CZ" sz="4000" b="1" dirty="0">
                <a:latin typeface="Arial" panose="020B0604020202020204" pitchFamily="34" charset="0"/>
                <a:cs typeface="Arial" panose="020B0604020202020204" pitchFamily="34" charset="0"/>
              </a:rPr>
              <a:t>: </a:t>
            </a:r>
            <a:r>
              <a:rPr lang="cs-CZ" sz="4000" b="1" dirty="0">
                <a:solidFill>
                  <a:srgbClr val="FF0000"/>
                </a:solidFill>
                <a:latin typeface="Arial" panose="020B0604020202020204" pitchFamily="34" charset="0"/>
                <a:cs typeface="Arial" panose="020B0604020202020204" pitchFamily="34" charset="0"/>
              </a:rPr>
              <a:t>Které </a:t>
            </a:r>
            <a:r>
              <a:rPr lang="cs-CZ" sz="4000" b="1" dirty="0" err="1">
                <a:solidFill>
                  <a:srgbClr val="FF0000"/>
                </a:solidFill>
                <a:latin typeface="Arial" panose="020B0604020202020204" pitchFamily="34" charset="0"/>
                <a:cs typeface="Arial" panose="020B0604020202020204" pitchFamily="34" charset="0"/>
              </a:rPr>
              <a:t>chipsy</a:t>
            </a:r>
            <a:r>
              <a:rPr lang="cs-CZ" sz="4000" b="1" dirty="0">
                <a:solidFill>
                  <a:srgbClr val="FF0000"/>
                </a:solidFill>
                <a:latin typeface="Arial" panose="020B0604020202020204" pitchFamily="34" charset="0"/>
                <a:cs typeface="Arial" panose="020B0604020202020204" pitchFamily="34" charset="0"/>
              </a:rPr>
              <a:t> jsou „zdravější“?</a:t>
            </a:r>
            <a:endParaRPr lang="en-US" sz="4000" b="1" dirty="0">
              <a:solidFill>
                <a:srgbClr val="FF0000"/>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6251A83C-F756-E814-ECBC-B915E5965622}"/>
              </a:ext>
            </a:extLst>
          </p:cNvPr>
          <p:cNvPicPr>
            <a:picLocks noChangeAspect="1"/>
          </p:cNvPicPr>
          <p:nvPr/>
        </p:nvPicPr>
        <p:blipFill>
          <a:blip r:embed="rId4"/>
          <a:stretch>
            <a:fillRect/>
          </a:stretch>
        </p:blipFill>
        <p:spPr>
          <a:xfrm>
            <a:off x="775675" y="1536700"/>
            <a:ext cx="2380954" cy="3163628"/>
          </a:xfrm>
          <a:prstGeom prst="rect">
            <a:avLst/>
          </a:prstGeom>
        </p:spPr>
      </p:pic>
      <p:sp>
        <p:nvSpPr>
          <p:cNvPr id="5" name="Znak násobení 4">
            <a:extLst>
              <a:ext uri="{FF2B5EF4-FFF2-40B4-BE49-F238E27FC236}">
                <a16:creationId xmlns:a16="http://schemas.microsoft.com/office/drawing/2014/main" id="{5AA86AAC-851A-9703-460C-E3604BE00769}"/>
              </a:ext>
            </a:extLst>
          </p:cNvPr>
          <p:cNvSpPr/>
          <p:nvPr/>
        </p:nvSpPr>
        <p:spPr>
          <a:xfrm>
            <a:off x="7919049" y="4226943"/>
            <a:ext cx="2035834" cy="1380227"/>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ek 7">
            <a:extLst>
              <a:ext uri="{FF2B5EF4-FFF2-40B4-BE49-F238E27FC236}">
                <a16:creationId xmlns:a16="http://schemas.microsoft.com/office/drawing/2014/main" id="{CCC46C0B-7653-4206-1ED6-59F273FAD55E}"/>
              </a:ext>
            </a:extLst>
          </p:cNvPr>
          <p:cNvPicPr>
            <a:picLocks noChangeAspect="1"/>
          </p:cNvPicPr>
          <p:nvPr/>
        </p:nvPicPr>
        <p:blipFill>
          <a:blip r:embed="rId5"/>
          <a:stretch>
            <a:fillRect/>
          </a:stretch>
        </p:blipFill>
        <p:spPr>
          <a:xfrm>
            <a:off x="10345069" y="1584004"/>
            <a:ext cx="2171585" cy="3191185"/>
          </a:xfrm>
          <a:prstGeom prst="rect">
            <a:avLst/>
          </a:prstGeom>
        </p:spPr>
      </p:pic>
      <p:sp>
        <p:nvSpPr>
          <p:cNvPr id="7" name="Obdélník 6"/>
          <p:cNvSpPr/>
          <p:nvPr/>
        </p:nvSpPr>
        <p:spPr>
          <a:xfrm>
            <a:off x="3506230" y="1750162"/>
            <a:ext cx="5633008" cy="1200329"/>
          </a:xfrm>
          <a:prstGeom prst="rect">
            <a:avLst/>
          </a:prstGeom>
        </p:spPr>
        <p:txBody>
          <a:bodyPr wrap="square">
            <a:spAutoFit/>
          </a:bodyPr>
          <a:lstStyle/>
          <a:p>
            <a:r>
              <a:rPr lang="cs-CZ" dirty="0">
                <a:solidFill>
                  <a:srgbClr val="525260"/>
                </a:solidFill>
              </a:rPr>
              <a:t>64% zelenina* v různém hmotnostním poměru (pastinák*, červená řepa*, sladké brambory*, lila sladké brambory*), slunečnicový olej*, 1% mořská sůl. *z ekologického zemědělství.</a:t>
            </a:r>
            <a:endParaRPr lang="cs-CZ" dirty="0"/>
          </a:p>
        </p:txBody>
      </p:sp>
      <p:pic>
        <p:nvPicPr>
          <p:cNvPr id="9" name="Obrázek 8"/>
          <p:cNvPicPr>
            <a:picLocks noChangeAspect="1"/>
          </p:cNvPicPr>
          <p:nvPr/>
        </p:nvPicPr>
        <p:blipFill>
          <a:blip r:embed="rId6"/>
          <a:stretch>
            <a:fillRect/>
          </a:stretch>
        </p:blipFill>
        <p:spPr>
          <a:xfrm>
            <a:off x="754839" y="4814804"/>
            <a:ext cx="6554115" cy="4143953"/>
          </a:xfrm>
          <a:prstGeom prst="rect">
            <a:avLst/>
          </a:prstGeom>
        </p:spPr>
      </p:pic>
      <p:pic>
        <p:nvPicPr>
          <p:cNvPr id="3" name="Obrázek 2"/>
          <p:cNvPicPr>
            <a:picLocks noChangeAspect="1"/>
          </p:cNvPicPr>
          <p:nvPr/>
        </p:nvPicPr>
        <p:blipFill>
          <a:blip r:embed="rId7"/>
          <a:stretch>
            <a:fillRect/>
          </a:stretch>
        </p:blipFill>
        <p:spPr>
          <a:xfrm>
            <a:off x="10264877" y="4868663"/>
            <a:ext cx="7799098" cy="1884584"/>
          </a:xfrm>
          <a:prstGeom prst="rect">
            <a:avLst/>
          </a:prstGeom>
        </p:spPr>
      </p:pic>
      <p:graphicFrame>
        <p:nvGraphicFramePr>
          <p:cNvPr id="11" name="Tabulka 10"/>
          <p:cNvGraphicFramePr>
            <a:graphicFrameLocks noGrp="1"/>
          </p:cNvGraphicFramePr>
          <p:nvPr>
            <p:extLst>
              <p:ext uri="{D42A27DB-BD31-4B8C-83A1-F6EECF244321}">
                <p14:modId xmlns:p14="http://schemas.microsoft.com/office/powerpoint/2010/main" val="3943063151"/>
              </p:ext>
            </p:extLst>
          </p:nvPr>
        </p:nvGraphicFramePr>
        <p:xfrm>
          <a:off x="10264877" y="6846721"/>
          <a:ext cx="7799098" cy="2595880"/>
        </p:xfrm>
        <a:graphic>
          <a:graphicData uri="http://schemas.openxmlformats.org/drawingml/2006/table">
            <a:tbl>
              <a:tblPr firstRow="1" bandRow="1">
                <a:tableStyleId>{5C22544A-7EE6-4342-B048-85BDC9FD1C3A}</a:tableStyleId>
              </a:tblPr>
              <a:tblGrid>
                <a:gridCol w="2744478">
                  <a:extLst>
                    <a:ext uri="{9D8B030D-6E8A-4147-A177-3AD203B41FA5}">
                      <a16:colId xmlns:a16="http://schemas.microsoft.com/office/drawing/2014/main" val="761108994"/>
                    </a:ext>
                  </a:extLst>
                </a:gridCol>
                <a:gridCol w="2934255">
                  <a:extLst>
                    <a:ext uri="{9D8B030D-6E8A-4147-A177-3AD203B41FA5}">
                      <a16:colId xmlns:a16="http://schemas.microsoft.com/office/drawing/2014/main" val="1158303331"/>
                    </a:ext>
                  </a:extLst>
                </a:gridCol>
                <a:gridCol w="2120365">
                  <a:extLst>
                    <a:ext uri="{9D8B030D-6E8A-4147-A177-3AD203B41FA5}">
                      <a16:colId xmlns:a16="http://schemas.microsoft.com/office/drawing/2014/main" val="3352056970"/>
                    </a:ext>
                  </a:extLst>
                </a:gridCol>
              </a:tblGrid>
              <a:tr h="370840">
                <a:tc>
                  <a:txBody>
                    <a:bodyPr/>
                    <a:lstStyle/>
                    <a:p>
                      <a:r>
                        <a:rPr lang="cs-CZ" dirty="0"/>
                        <a:t>POROVNÁNÍ</a:t>
                      </a:r>
                    </a:p>
                  </a:txBody>
                  <a:tcPr/>
                </a:tc>
                <a:tc>
                  <a:txBody>
                    <a:bodyPr/>
                    <a:lstStyle/>
                    <a:p>
                      <a:r>
                        <a:rPr lang="cs-CZ" dirty="0"/>
                        <a:t>Bio zeleninové</a:t>
                      </a:r>
                      <a:r>
                        <a:rPr lang="cs-CZ" baseline="0" dirty="0"/>
                        <a:t> </a:t>
                      </a:r>
                      <a:r>
                        <a:rPr lang="cs-CZ" baseline="0" dirty="0" err="1"/>
                        <a:t>chipsy</a:t>
                      </a:r>
                      <a:endParaRPr lang="cs-CZ" dirty="0"/>
                    </a:p>
                  </a:txBody>
                  <a:tcPr/>
                </a:tc>
                <a:tc>
                  <a:txBody>
                    <a:bodyPr/>
                    <a:lstStyle/>
                    <a:p>
                      <a:r>
                        <a:rPr lang="cs-CZ" dirty="0"/>
                        <a:t>Bramborové </a:t>
                      </a:r>
                      <a:r>
                        <a:rPr lang="cs-CZ" dirty="0" err="1"/>
                        <a:t>chipsy</a:t>
                      </a:r>
                      <a:endParaRPr lang="cs-CZ" dirty="0"/>
                    </a:p>
                  </a:txBody>
                  <a:tcPr/>
                </a:tc>
                <a:extLst>
                  <a:ext uri="{0D108BD9-81ED-4DB2-BD59-A6C34878D82A}">
                    <a16:rowId xmlns:a16="http://schemas.microsoft.com/office/drawing/2014/main" val="381229149"/>
                  </a:ext>
                </a:extLst>
              </a:tr>
              <a:tr h="370840">
                <a:tc>
                  <a:txBody>
                    <a:bodyPr/>
                    <a:lstStyle/>
                    <a:p>
                      <a:r>
                        <a:rPr lang="cs-CZ" dirty="0"/>
                        <a:t>Energetická</a:t>
                      </a:r>
                      <a:r>
                        <a:rPr lang="cs-CZ" baseline="0" dirty="0"/>
                        <a:t> hodnota</a:t>
                      </a:r>
                      <a:endParaRPr lang="cs-CZ" dirty="0"/>
                    </a:p>
                  </a:txBody>
                  <a:tcPr/>
                </a:tc>
                <a:tc>
                  <a:txBody>
                    <a:bodyPr/>
                    <a:lstStyle/>
                    <a:p>
                      <a:r>
                        <a:rPr lang="cs-CZ" dirty="0"/>
                        <a:t>517 kcal</a:t>
                      </a:r>
                    </a:p>
                  </a:txBody>
                  <a:tcPr/>
                </a:tc>
                <a:tc>
                  <a:txBody>
                    <a:bodyPr/>
                    <a:lstStyle/>
                    <a:p>
                      <a:r>
                        <a:rPr lang="cs-CZ" b="1" dirty="0">
                          <a:solidFill>
                            <a:srgbClr val="FF0000"/>
                          </a:solidFill>
                        </a:rPr>
                        <a:t>549 kcal</a:t>
                      </a:r>
                    </a:p>
                  </a:txBody>
                  <a:tcPr/>
                </a:tc>
                <a:extLst>
                  <a:ext uri="{0D108BD9-81ED-4DB2-BD59-A6C34878D82A}">
                    <a16:rowId xmlns:a16="http://schemas.microsoft.com/office/drawing/2014/main" val="760701597"/>
                  </a:ext>
                </a:extLst>
              </a:tr>
              <a:tr h="370840">
                <a:tc>
                  <a:txBody>
                    <a:bodyPr/>
                    <a:lstStyle/>
                    <a:p>
                      <a:r>
                        <a:rPr lang="cs-CZ" dirty="0"/>
                        <a:t>Tuky</a:t>
                      </a:r>
                    </a:p>
                  </a:txBody>
                  <a:tcPr/>
                </a:tc>
                <a:tc>
                  <a:txBody>
                    <a:bodyPr/>
                    <a:lstStyle/>
                    <a:p>
                      <a:r>
                        <a:rPr lang="cs-CZ" dirty="0"/>
                        <a:t>35 g</a:t>
                      </a:r>
                    </a:p>
                  </a:txBody>
                  <a:tcPr/>
                </a:tc>
                <a:tc>
                  <a:txBody>
                    <a:bodyPr/>
                    <a:lstStyle/>
                    <a:p>
                      <a:r>
                        <a:rPr lang="cs-CZ" dirty="0"/>
                        <a:t>34 g</a:t>
                      </a:r>
                    </a:p>
                  </a:txBody>
                  <a:tcPr/>
                </a:tc>
                <a:extLst>
                  <a:ext uri="{0D108BD9-81ED-4DB2-BD59-A6C34878D82A}">
                    <a16:rowId xmlns:a16="http://schemas.microsoft.com/office/drawing/2014/main" val="1524371838"/>
                  </a:ext>
                </a:extLst>
              </a:tr>
              <a:tr h="370840">
                <a:tc>
                  <a:txBody>
                    <a:bodyPr/>
                    <a:lstStyle/>
                    <a:p>
                      <a:r>
                        <a:rPr lang="cs-CZ" dirty="0"/>
                        <a:t>Sacharidy</a:t>
                      </a:r>
                    </a:p>
                  </a:txBody>
                  <a:tcPr/>
                </a:tc>
                <a:tc>
                  <a:txBody>
                    <a:bodyPr/>
                    <a:lstStyle/>
                    <a:p>
                      <a:r>
                        <a:rPr lang="cs-CZ" dirty="0"/>
                        <a:t>40 g</a:t>
                      </a:r>
                    </a:p>
                  </a:txBody>
                  <a:tcPr/>
                </a:tc>
                <a:tc>
                  <a:txBody>
                    <a:bodyPr/>
                    <a:lstStyle/>
                    <a:p>
                      <a:pPr marL="0" algn="l" defTabSz="914400" rtl="0" eaLnBrk="1" latinLnBrk="0" hangingPunct="1"/>
                      <a:r>
                        <a:rPr lang="cs-CZ" sz="1800" b="1" kern="1200" dirty="0">
                          <a:solidFill>
                            <a:srgbClr val="FF0000"/>
                          </a:solidFill>
                          <a:latin typeface="+mn-lt"/>
                          <a:ea typeface="+mn-ea"/>
                          <a:cs typeface="+mn-cs"/>
                        </a:rPr>
                        <a:t>53 g</a:t>
                      </a:r>
                    </a:p>
                  </a:txBody>
                  <a:tcPr/>
                </a:tc>
                <a:extLst>
                  <a:ext uri="{0D108BD9-81ED-4DB2-BD59-A6C34878D82A}">
                    <a16:rowId xmlns:a16="http://schemas.microsoft.com/office/drawing/2014/main" val="1985170166"/>
                  </a:ext>
                </a:extLst>
              </a:tr>
              <a:tr h="370840">
                <a:tc>
                  <a:txBody>
                    <a:bodyPr/>
                    <a:lstStyle/>
                    <a:p>
                      <a:r>
                        <a:rPr lang="cs-CZ" dirty="0"/>
                        <a:t>Vláknina</a:t>
                      </a:r>
                    </a:p>
                  </a:txBody>
                  <a:tcPr/>
                </a:tc>
                <a:tc>
                  <a:txBody>
                    <a:bodyPr/>
                    <a:lstStyle/>
                    <a:p>
                      <a:r>
                        <a:rPr lang="cs-CZ" b="1" dirty="0">
                          <a:solidFill>
                            <a:srgbClr val="50985A"/>
                          </a:solidFill>
                        </a:rPr>
                        <a:t>12 g</a:t>
                      </a:r>
                    </a:p>
                  </a:txBody>
                  <a:tcPr/>
                </a:tc>
                <a:tc>
                  <a:txBody>
                    <a:bodyPr/>
                    <a:lstStyle/>
                    <a:p>
                      <a:r>
                        <a:rPr lang="cs-CZ" dirty="0"/>
                        <a:t>4,4 g</a:t>
                      </a:r>
                    </a:p>
                  </a:txBody>
                  <a:tcPr/>
                </a:tc>
                <a:extLst>
                  <a:ext uri="{0D108BD9-81ED-4DB2-BD59-A6C34878D82A}">
                    <a16:rowId xmlns:a16="http://schemas.microsoft.com/office/drawing/2014/main" val="2055017880"/>
                  </a:ext>
                </a:extLst>
              </a:tr>
              <a:tr h="370840">
                <a:tc>
                  <a:txBody>
                    <a:bodyPr/>
                    <a:lstStyle/>
                    <a:p>
                      <a:r>
                        <a:rPr lang="cs-CZ" dirty="0"/>
                        <a:t>Bílkoviny</a:t>
                      </a:r>
                    </a:p>
                  </a:txBody>
                  <a:tcPr/>
                </a:tc>
                <a:tc>
                  <a:txBody>
                    <a:bodyPr/>
                    <a:lstStyle/>
                    <a:p>
                      <a:pPr marL="0" algn="l" defTabSz="914400" rtl="0" eaLnBrk="1" latinLnBrk="0" hangingPunct="1"/>
                      <a:r>
                        <a:rPr lang="cs-CZ" sz="1800" kern="1200" dirty="0">
                          <a:solidFill>
                            <a:schemeClr val="dk1"/>
                          </a:solidFill>
                          <a:latin typeface="+mn-lt"/>
                          <a:ea typeface="+mn-ea"/>
                          <a:cs typeface="+mn-cs"/>
                        </a:rPr>
                        <a:t>4,6 g</a:t>
                      </a:r>
                    </a:p>
                  </a:txBody>
                  <a:tcPr/>
                </a:tc>
                <a:tc>
                  <a:txBody>
                    <a:bodyPr/>
                    <a:lstStyle/>
                    <a:p>
                      <a:r>
                        <a:rPr lang="cs-CZ" dirty="0"/>
                        <a:t>6,1 g</a:t>
                      </a:r>
                    </a:p>
                  </a:txBody>
                  <a:tcPr/>
                </a:tc>
                <a:extLst>
                  <a:ext uri="{0D108BD9-81ED-4DB2-BD59-A6C34878D82A}">
                    <a16:rowId xmlns:a16="http://schemas.microsoft.com/office/drawing/2014/main" val="2664474982"/>
                  </a:ext>
                </a:extLst>
              </a:tr>
              <a:tr h="370840">
                <a:tc>
                  <a:txBody>
                    <a:bodyPr/>
                    <a:lstStyle/>
                    <a:p>
                      <a:r>
                        <a:rPr lang="cs-CZ" dirty="0"/>
                        <a:t>Sůl</a:t>
                      </a:r>
                    </a:p>
                  </a:txBody>
                  <a:tcPr/>
                </a:tc>
                <a:tc>
                  <a:txBody>
                    <a:bodyPr/>
                    <a:lstStyle/>
                    <a:p>
                      <a:pPr marL="0" algn="l" defTabSz="914400" rtl="0" eaLnBrk="1" latinLnBrk="0" hangingPunct="1"/>
                      <a:r>
                        <a:rPr lang="cs-CZ" sz="1800" kern="1200" dirty="0">
                          <a:solidFill>
                            <a:schemeClr val="dk1"/>
                          </a:solidFill>
                          <a:latin typeface="+mn-lt"/>
                          <a:ea typeface="+mn-ea"/>
                          <a:cs typeface="+mn-cs"/>
                        </a:rPr>
                        <a:t>1,3</a:t>
                      </a:r>
                      <a:r>
                        <a:rPr lang="cs-CZ" sz="1800" kern="1200" baseline="0" dirty="0">
                          <a:solidFill>
                            <a:schemeClr val="dk1"/>
                          </a:solidFill>
                          <a:latin typeface="+mn-lt"/>
                          <a:ea typeface="+mn-ea"/>
                          <a:cs typeface="+mn-cs"/>
                        </a:rPr>
                        <a:t> g</a:t>
                      </a:r>
                      <a:endParaRPr lang="cs-CZ" sz="1800" kern="1200" dirty="0">
                        <a:solidFill>
                          <a:schemeClr val="dk1"/>
                        </a:solidFill>
                        <a:latin typeface="+mn-lt"/>
                        <a:ea typeface="+mn-ea"/>
                        <a:cs typeface="+mn-cs"/>
                      </a:endParaRPr>
                    </a:p>
                  </a:txBody>
                  <a:tcPr/>
                </a:tc>
                <a:tc>
                  <a:txBody>
                    <a:bodyPr/>
                    <a:lstStyle/>
                    <a:p>
                      <a:r>
                        <a:rPr lang="cs-CZ" dirty="0"/>
                        <a:t>1,1</a:t>
                      </a:r>
                      <a:r>
                        <a:rPr lang="cs-CZ" baseline="0" dirty="0"/>
                        <a:t> g</a:t>
                      </a:r>
                      <a:endParaRPr lang="cs-CZ" dirty="0"/>
                    </a:p>
                  </a:txBody>
                  <a:tcPr/>
                </a:tc>
                <a:extLst>
                  <a:ext uri="{0D108BD9-81ED-4DB2-BD59-A6C34878D82A}">
                    <a16:rowId xmlns:a16="http://schemas.microsoft.com/office/drawing/2014/main" val="2615324370"/>
                  </a:ext>
                </a:extLst>
              </a:tr>
            </a:tbl>
          </a:graphicData>
        </a:graphic>
      </p:graphicFrame>
      <p:sp>
        <p:nvSpPr>
          <p:cNvPr id="12" name="TextovéPole 11"/>
          <p:cNvSpPr txBox="1"/>
          <p:nvPr/>
        </p:nvSpPr>
        <p:spPr>
          <a:xfrm>
            <a:off x="922937" y="9442601"/>
            <a:ext cx="17141038" cy="707886"/>
          </a:xfrm>
          <a:prstGeom prst="rect">
            <a:avLst/>
          </a:prstGeom>
          <a:noFill/>
          <a:ln w="19050">
            <a:solidFill>
              <a:schemeClr val="tx1"/>
            </a:solidFill>
          </a:ln>
        </p:spPr>
        <p:txBody>
          <a:bodyPr wrap="square" rtlCol="0">
            <a:spAutoFit/>
          </a:bodyPr>
          <a:lstStyle/>
          <a:p>
            <a:r>
              <a:rPr lang="cs-CZ" sz="2000" b="1" dirty="0">
                <a:solidFill>
                  <a:srgbClr val="00B050"/>
                </a:solidFill>
              </a:rPr>
              <a:t>Oba druhy </a:t>
            </a:r>
            <a:r>
              <a:rPr lang="cs-CZ" sz="2000" b="1" dirty="0" err="1">
                <a:solidFill>
                  <a:srgbClr val="00B050"/>
                </a:solidFill>
              </a:rPr>
              <a:t>chipsů</a:t>
            </a:r>
            <a:r>
              <a:rPr lang="cs-CZ" sz="2000" b="1" dirty="0">
                <a:solidFill>
                  <a:srgbClr val="00B050"/>
                </a:solidFill>
              </a:rPr>
              <a:t> obsahují podobné množství tuků a soli. Bramborové </a:t>
            </a:r>
            <a:r>
              <a:rPr lang="cs-CZ" sz="2000" b="1" dirty="0" err="1">
                <a:solidFill>
                  <a:srgbClr val="00B050"/>
                </a:solidFill>
              </a:rPr>
              <a:t>chipsy</a:t>
            </a:r>
            <a:r>
              <a:rPr lang="cs-CZ" sz="2000" b="1" dirty="0">
                <a:solidFill>
                  <a:srgbClr val="00B050"/>
                </a:solidFill>
              </a:rPr>
              <a:t> mají asi o 6% vyšší kalorickou hodnotu a asi o 30 % vyšší podíl sacharidů (zejména polysacharidů) a menší podíl vlákniny, ale není možné jednoznačně stanovit, že „bio“ zeleninové </a:t>
            </a:r>
            <a:r>
              <a:rPr lang="cs-CZ" sz="2000" b="1" dirty="0" err="1">
                <a:solidFill>
                  <a:srgbClr val="00B050"/>
                </a:solidFill>
              </a:rPr>
              <a:t>chipsy</a:t>
            </a:r>
            <a:r>
              <a:rPr lang="cs-CZ" sz="2000" b="1" dirty="0">
                <a:solidFill>
                  <a:srgbClr val="00B050"/>
                </a:solidFill>
              </a:rPr>
              <a:t> jsou „zdravější“ než bramborové </a:t>
            </a:r>
            <a:r>
              <a:rPr lang="cs-CZ" sz="2000" b="1" dirty="0" err="1">
                <a:solidFill>
                  <a:srgbClr val="00B050"/>
                </a:solidFill>
              </a:rPr>
              <a:t>chipsy</a:t>
            </a:r>
            <a:r>
              <a:rPr lang="cs-CZ" sz="2000" b="1" dirty="0">
                <a:solidFill>
                  <a:srgbClr val="00B050"/>
                </a:solidFill>
              </a:rPr>
              <a:t>. </a:t>
            </a:r>
          </a:p>
        </p:txBody>
      </p:sp>
    </p:spTree>
    <p:extLst>
      <p:ext uri="{BB962C8B-B14F-4D97-AF65-F5344CB8AC3E}">
        <p14:creationId xmlns:p14="http://schemas.microsoft.com/office/powerpoint/2010/main" val="18124388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6" name="TextBox 6"/>
          <p:cNvSpPr txBox="1"/>
          <p:nvPr/>
        </p:nvSpPr>
        <p:spPr>
          <a:xfrm>
            <a:off x="1293743" y="3513138"/>
            <a:ext cx="13149164" cy="4714047"/>
          </a:xfrm>
          <a:prstGeom prst="rect">
            <a:avLst/>
          </a:prstGeom>
        </p:spPr>
        <p:txBody>
          <a:bodyPr lIns="0" tIns="0" rIns="0" bIns="0" rtlCol="0" anchor="t">
            <a:spAutoFit/>
          </a:bodyPr>
          <a:lstStyle/>
          <a:p>
            <a:pPr marL="0" lvl="0" indent="0" algn="l">
              <a:lnSpc>
                <a:spcPts val="12599"/>
              </a:lnSpc>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Práce a kariéra v zemědělství a potravinářství</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8" name="Picture 7" descr="A yellow hat with orange band&#10;&#10;Description automatically generated">
            <a:extLst>
              <a:ext uri="{FF2B5EF4-FFF2-40B4-BE49-F238E27FC236}">
                <a16:creationId xmlns:a16="http://schemas.microsoft.com/office/drawing/2014/main" id="{8393F84B-B713-EE8E-9D3C-1BED558DDDF7}"/>
              </a:ext>
            </a:extLst>
          </p:cNvPr>
          <p:cNvPicPr>
            <a:picLocks noChangeAspect="1"/>
          </p:cNvPicPr>
          <p:nvPr/>
        </p:nvPicPr>
        <p:blipFill rotWithShape="1">
          <a:blip r:embed="rId4">
            <a:extLst>
              <a:ext uri="{28A0092B-C50C-407E-A947-70E740481C1C}">
                <a14:useLocalDpi xmlns:a14="http://schemas.microsoft.com/office/drawing/2010/main" val="0"/>
              </a:ext>
            </a:extLst>
          </a:blip>
          <a:srcRect l="18439" t="25048" r="19996" b="30083"/>
          <a:stretch/>
        </p:blipFill>
        <p:spPr>
          <a:xfrm>
            <a:off x="9898775" y="-369307"/>
            <a:ext cx="5172388" cy="3769705"/>
          </a:xfrm>
          <a:prstGeom prst="rect">
            <a:avLst/>
          </a:prstGeom>
        </p:spPr>
      </p:pic>
      <p:pic>
        <p:nvPicPr>
          <p:cNvPr id="10" name="Picture 9" descr="A beaker with orange and white liquid&#10;&#10;Description automatically generated">
            <a:extLst>
              <a:ext uri="{FF2B5EF4-FFF2-40B4-BE49-F238E27FC236}">
                <a16:creationId xmlns:a16="http://schemas.microsoft.com/office/drawing/2014/main" id="{62F80EF3-7ABD-B238-70F2-E9F841AA9D64}"/>
              </a:ext>
            </a:extLst>
          </p:cNvPr>
          <p:cNvPicPr>
            <a:picLocks noChangeAspect="1"/>
          </p:cNvPicPr>
          <p:nvPr/>
        </p:nvPicPr>
        <p:blipFill rotWithShape="1">
          <a:blip r:embed="rId5">
            <a:extLst>
              <a:ext uri="{28A0092B-C50C-407E-A947-70E740481C1C}">
                <a14:useLocalDpi xmlns:a14="http://schemas.microsoft.com/office/drawing/2010/main" val="0"/>
              </a:ext>
            </a:extLst>
          </a:blip>
          <a:srcRect l="26348" t="34588" r="22173" b="12194"/>
          <a:stretch/>
        </p:blipFill>
        <p:spPr>
          <a:xfrm>
            <a:off x="11049000" y="5817705"/>
            <a:ext cx="4883743" cy="5048734"/>
          </a:xfrm>
          <a:prstGeom prst="rect">
            <a:avLst/>
          </a:prstGeom>
        </p:spPr>
      </p:pic>
      <p:pic>
        <p:nvPicPr>
          <p:cNvPr id="12" name="Picture 11" descr="A white hat with stripes&#10;&#10;Description automatically generated">
            <a:extLst>
              <a:ext uri="{FF2B5EF4-FFF2-40B4-BE49-F238E27FC236}">
                <a16:creationId xmlns:a16="http://schemas.microsoft.com/office/drawing/2014/main" id="{1411C0D7-A30B-BCDE-8717-7E32E874C0BA}"/>
              </a:ext>
            </a:extLst>
          </p:cNvPr>
          <p:cNvPicPr>
            <a:picLocks noChangeAspect="1"/>
          </p:cNvPicPr>
          <p:nvPr/>
        </p:nvPicPr>
        <p:blipFill rotWithShape="1">
          <a:blip r:embed="rId6">
            <a:extLst>
              <a:ext uri="{28A0092B-C50C-407E-A947-70E740481C1C}">
                <a14:useLocalDpi xmlns:a14="http://schemas.microsoft.com/office/drawing/2010/main" val="0"/>
              </a:ext>
            </a:extLst>
          </a:blip>
          <a:srcRect l="29826" t="19593" r="21182" b="20580"/>
          <a:stretch/>
        </p:blipFill>
        <p:spPr>
          <a:xfrm>
            <a:off x="14442907" y="1205948"/>
            <a:ext cx="4503777" cy="5499746"/>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735401" y="914400"/>
            <a:ext cx="10056395" cy="1077218"/>
          </a:xfrm>
          <a:prstGeom prst="rect">
            <a:avLst/>
          </a:prstGeom>
        </p:spPr>
        <p:txBody>
          <a:bodyPr wrap="square" lIns="0" tIns="0" rIns="0" bIns="0" rtlCol="0" anchor="t">
            <a:spAutoFit/>
          </a:bodyPr>
          <a:lstStyle/>
          <a:p>
            <a:pPr marL="0" lvl="0" indent="0" algn="l">
              <a:lnSpc>
                <a:spcPts val="8400"/>
              </a:lnSpc>
              <a:spcBef>
                <a:spcPct val="0"/>
              </a:spcBef>
            </a:pPr>
            <a:r>
              <a:rPr lang="cs-CZ" sz="8000" dirty="0">
                <a:solidFill>
                  <a:srgbClr val="000000"/>
                </a:solidFill>
                <a:latin typeface="Times New Roman" panose="02020603050405020304" pitchFamily="18" charset="0"/>
                <a:ea typeface="Feature Deck"/>
                <a:cs typeface="Times New Roman" panose="02020603050405020304" pitchFamily="18" charset="0"/>
                <a:sym typeface="Feature Deck"/>
              </a:rPr>
              <a:t>Práce v zemědělství</a:t>
            </a:r>
          </a:p>
        </p:txBody>
      </p:sp>
      <p:sp>
        <p:nvSpPr>
          <p:cNvPr id="6" name="TextBox 6"/>
          <p:cNvSpPr txBox="1"/>
          <p:nvPr/>
        </p:nvSpPr>
        <p:spPr>
          <a:xfrm>
            <a:off x="1028699" y="3710056"/>
            <a:ext cx="7409447" cy="5047536"/>
          </a:xfrm>
          <a:prstGeom prst="rect">
            <a:avLst/>
          </a:prstGeom>
        </p:spPr>
        <p:txBody>
          <a:bodyPr wrap="square" lIns="0" tIns="0" rIns="0" bIns="0" rtlCol="0" anchor="t">
            <a:spAutoFit/>
          </a:bodyPr>
          <a:lstStyle/>
          <a:p>
            <a:pPr marL="0" lvl="0" indent="0" algn="l"/>
            <a:r>
              <a:rPr lang="cs-CZ" sz="2400" b="1" dirty="0">
                <a:latin typeface="Arial" panose="020B0604020202020204" pitchFamily="34" charset="0"/>
                <a:cs typeface="Arial" panose="020B0604020202020204" pitchFamily="34" charset="0"/>
              </a:rPr>
              <a:t>Celosvětově: </a:t>
            </a:r>
            <a:r>
              <a:rPr lang="cs-CZ" sz="2400" dirty="0">
                <a:latin typeface="Arial" panose="020B0604020202020204" pitchFamily="34" charset="0"/>
                <a:cs typeface="Arial" panose="020B0604020202020204" pitchFamily="34" charset="0"/>
              </a:rPr>
              <a:t>Podle údajů Mezinárodní organizace práce (ILO) je přibližně 26 % pracovní síly na světě zaměstnáno v zemědělském sektoru (stav k roku 2020).</a:t>
            </a:r>
          </a:p>
          <a:p>
            <a:pPr marL="0" lvl="0" indent="0" algn="l"/>
            <a:endPar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lgn="l"/>
            <a:r>
              <a:rPr lang="cs-CZ" sz="3200" dirty="0">
                <a:latin typeface="Arial" panose="020B0604020202020204" pitchFamily="34" charset="0"/>
                <a:cs typeface="Arial" panose="020B0604020202020204" pitchFamily="34" charset="0"/>
              </a:rPr>
              <a:t>Evropská unie: </a:t>
            </a:r>
            <a:r>
              <a:rPr lang="cs-CZ" sz="3200" b="1" dirty="0">
                <a:latin typeface="Arial" panose="020B0604020202020204" pitchFamily="34" charset="0"/>
                <a:cs typeface="Arial" panose="020B0604020202020204" pitchFamily="34" charset="0"/>
              </a:rPr>
              <a:t>V EU pracuje v zemědělství přibližně 4,5 % pracovní síly,</a:t>
            </a:r>
            <a:r>
              <a:rPr lang="cs-CZ" sz="3200" dirty="0">
                <a:latin typeface="Arial" panose="020B0604020202020204" pitchFamily="34" charset="0"/>
                <a:cs typeface="Arial" panose="020B0604020202020204" pitchFamily="34" charset="0"/>
              </a:rPr>
              <a:t> i když v některých zemích (např. Polsko, Rumunsko, Bulharsko) může tento podíl dosahovat až 10–15 %</a:t>
            </a:r>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lgn="l"/>
            <a:endPar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lgn="l"/>
            <a:r>
              <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rPr>
              <a:t>Source: </a:t>
            </a:r>
            <a:r>
              <a:rPr lang="cs-CZ" sz="2400" dirty="0" err="1">
                <a:solidFill>
                  <a:srgbClr val="000000"/>
                </a:solidFill>
                <a:latin typeface="Arial" panose="020B0604020202020204" pitchFamily="34" charset="0"/>
                <a:ea typeface="Neue Haas Grotesk Text Pro"/>
                <a:cs typeface="Arial" panose="020B0604020202020204" pitchFamily="34" charset="0"/>
                <a:sym typeface="Neue Haas Grotesk Text Pro"/>
              </a:rPr>
              <a:t>Eurostat</a:t>
            </a:r>
            <a:endPar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pic>
        <p:nvPicPr>
          <p:cNvPr id="8" name="Picture 7">
            <a:extLst>
              <a:ext uri="{FF2B5EF4-FFF2-40B4-BE49-F238E27FC236}">
                <a16:creationId xmlns:a16="http://schemas.microsoft.com/office/drawing/2014/main" id="{6D28A029-3CA7-BEA9-BBA8-5B8AE2CBD6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8147" y="790744"/>
            <a:ext cx="9100552" cy="8705511"/>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7486209" y="3444924"/>
            <a:ext cx="9702438" cy="5675926"/>
          </a:xfrm>
          <a:custGeom>
            <a:avLst/>
            <a:gdLst/>
            <a:ahLst/>
            <a:cxnLst/>
            <a:rect l="l" t="t" r="r" b="b"/>
            <a:pathLst>
              <a:path w="9702438" h="5675926">
                <a:moveTo>
                  <a:pt x="0" y="0"/>
                </a:moveTo>
                <a:lnTo>
                  <a:pt x="9702438" y="0"/>
                </a:lnTo>
                <a:lnTo>
                  <a:pt x="9702438" y="5675926"/>
                </a:lnTo>
                <a:lnTo>
                  <a:pt x="0" y="567592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grpSp>
        <p:nvGrpSpPr>
          <p:cNvPr id="4" name="Group 4"/>
          <p:cNvGrpSpPr/>
          <p:nvPr/>
        </p:nvGrpSpPr>
        <p:grpSpPr>
          <a:xfrm>
            <a:off x="1099353" y="3788399"/>
            <a:ext cx="5173110" cy="5493624"/>
            <a:chOff x="0" y="-38100"/>
            <a:chExt cx="1214643" cy="1255669"/>
          </a:xfrm>
        </p:grpSpPr>
        <p:sp>
          <p:nvSpPr>
            <p:cNvPr id="5" name="Freeform 5"/>
            <p:cNvSpPr/>
            <p:nvPr/>
          </p:nvSpPr>
          <p:spPr>
            <a:xfrm>
              <a:off x="0" y="0"/>
              <a:ext cx="1214643" cy="1217569"/>
            </a:xfrm>
            <a:custGeom>
              <a:avLst/>
              <a:gdLst/>
              <a:ahLst/>
              <a:cxnLst/>
              <a:rect l="l" t="t" r="r" b="b"/>
              <a:pathLst>
                <a:path w="1214643" h="1217569">
                  <a:moveTo>
                    <a:pt x="0" y="0"/>
                  </a:moveTo>
                  <a:lnTo>
                    <a:pt x="1214643" y="0"/>
                  </a:lnTo>
                  <a:lnTo>
                    <a:pt x="1214643" y="1217569"/>
                  </a:lnTo>
                  <a:lnTo>
                    <a:pt x="0" y="1217569"/>
                  </a:lnTo>
                  <a:close/>
                </a:path>
              </a:pathLst>
            </a:custGeom>
            <a:solidFill>
              <a:srgbClr val="EFB534"/>
            </a:solidFill>
          </p:spPr>
          <p:txBody>
            <a:bodyPr/>
            <a:lstStyle/>
            <a:p>
              <a:endParaRPr lang="cs-CZ" dirty="0">
                <a:latin typeface="Arial" panose="020B0604020202020204" pitchFamily="34" charset="0"/>
              </a:endParaRPr>
            </a:p>
          </p:txBody>
        </p:sp>
        <p:sp>
          <p:nvSpPr>
            <p:cNvPr id="6" name="TextBox 6"/>
            <p:cNvSpPr txBox="1"/>
            <p:nvPr/>
          </p:nvSpPr>
          <p:spPr>
            <a:xfrm>
              <a:off x="0" y="-38100"/>
              <a:ext cx="1214643" cy="1255669"/>
            </a:xfrm>
            <a:prstGeom prst="rect">
              <a:avLst/>
            </a:prstGeom>
          </p:spPr>
          <p:txBody>
            <a:bodyPr lIns="29596" tIns="29596" rIns="29596" bIns="29596" rtlCol="0" anchor="ctr"/>
            <a:lstStyle/>
            <a:p>
              <a:pPr algn="ctr">
                <a:lnSpc>
                  <a:spcPts val="1135"/>
                </a:lnSpc>
              </a:pPr>
              <a:endParaRPr lang="cs-CZ" dirty="0">
                <a:latin typeface="Arial" panose="020B0604020202020204" pitchFamily="34" charset="0"/>
              </a:endParaRPr>
            </a:p>
          </p:txBody>
        </p:sp>
      </p:grpSp>
      <p:sp>
        <p:nvSpPr>
          <p:cNvPr id="7" name="TextBox 7"/>
          <p:cNvSpPr txBox="1"/>
          <p:nvPr/>
        </p:nvSpPr>
        <p:spPr>
          <a:xfrm>
            <a:off x="1155941" y="3987605"/>
            <a:ext cx="4986068" cy="5170646"/>
          </a:xfrm>
          <a:prstGeom prst="rect">
            <a:avLst/>
          </a:prstGeom>
        </p:spPr>
        <p:txBody>
          <a:bodyPr wrap="square" lIns="0" tIns="0" rIns="0" bIns="0" rtlCol="0" anchor="t">
            <a:spAutoFit/>
          </a:bodyPr>
          <a:lstStyle/>
          <a:p>
            <a:pPr marL="0" lvl="0" indent="0" algn="l">
              <a:spcBef>
                <a:spcPct val="0"/>
              </a:spcBef>
            </a:pPr>
            <a:endParaRPr lang="cs-CZ" sz="2400" dirty="0">
              <a:latin typeface="Arial" panose="020B0604020202020204" pitchFamily="34" charset="0"/>
            </a:endParaRPr>
          </a:p>
          <a:p>
            <a:pPr marL="0" lvl="0" indent="0" algn="l">
              <a:spcBef>
                <a:spcPct val="0"/>
              </a:spcBef>
            </a:pPr>
            <a:r>
              <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rPr>
              <a:t>Profese budoucnosti:</a:t>
            </a:r>
          </a:p>
          <a:p>
            <a:pPr marL="509874" lvl="1" indent="-254937" algn="l">
              <a:spcBef>
                <a:spcPct val="0"/>
              </a:spcBef>
              <a:buFont typeface="Arial"/>
              <a:buChar char="•"/>
            </a:pPr>
            <a:r>
              <a:rPr lang="cs-CZ" sz="2400" dirty="0">
                <a:solidFill>
                  <a:srgbClr val="000000"/>
                </a:solidFill>
                <a:latin typeface="Arial" panose="020B0604020202020204" pitchFamily="34" charset="0"/>
                <a:cs typeface="Arial" panose="020B0604020202020204" pitchFamily="34" charset="0"/>
              </a:rPr>
              <a:t>Potravinové inženýrství – vývoj nových technologií pro výrobu potravin.</a:t>
            </a:r>
          </a:p>
          <a:p>
            <a:pPr marL="254937" lvl="1" algn="l">
              <a:spcBef>
                <a:spcPct val="0"/>
              </a:spcBef>
            </a:pPr>
            <a:endParaRPr lang="cs-CZ" sz="2400" dirty="0">
              <a:solidFill>
                <a:srgbClr val="000000"/>
              </a:solidFill>
              <a:latin typeface="Arial" panose="020B0604020202020204" pitchFamily="34" charset="0"/>
              <a:cs typeface="Arial" panose="020B0604020202020204" pitchFamily="34" charset="0"/>
              <a:sym typeface="Neue Haas Grotesk Text Pro"/>
            </a:endParaRPr>
          </a:p>
          <a:p>
            <a:pPr marL="509874" lvl="1" indent="-254937" algn="l">
              <a:spcBef>
                <a:spcPct val="0"/>
              </a:spcBef>
              <a:buFont typeface="Arial"/>
              <a:buChar char="•"/>
            </a:pPr>
            <a:r>
              <a:rPr lang="cs-CZ" sz="2400" dirty="0">
                <a:latin typeface="Arial" panose="020B0604020202020204" pitchFamily="34" charset="0"/>
                <a:cs typeface="Arial" panose="020B0604020202020204" pitchFamily="34" charset="0"/>
              </a:rPr>
              <a:t>Datová věda / práce s daty v zemědělství – využití umělé inteligence k předpovědi výnosů.</a:t>
            </a:r>
            <a:endPar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0" lvl="0" indent="0" algn="l">
              <a:spcBef>
                <a:spcPct val="0"/>
              </a:spcBef>
            </a:pPr>
            <a:endPar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509874" lvl="1" indent="-254937" algn="l">
              <a:spcBef>
                <a:spcPct val="0"/>
              </a:spcBef>
              <a:buFont typeface="Arial"/>
              <a:buChar char="•"/>
            </a:pPr>
            <a:r>
              <a:rPr lang="cs-CZ" sz="2400" dirty="0">
                <a:latin typeface="Arial" panose="020B0604020202020204" pitchFamily="34" charset="0"/>
                <a:cs typeface="Arial" panose="020B0604020202020204" pitchFamily="34" charset="0"/>
              </a:rPr>
              <a:t>Start-</a:t>
            </a:r>
            <a:r>
              <a:rPr lang="cs-CZ" sz="2400" dirty="0" err="1">
                <a:latin typeface="Arial" panose="020B0604020202020204" pitchFamily="34" charset="0"/>
                <a:cs typeface="Arial" panose="020B0604020202020204" pitchFamily="34" charset="0"/>
              </a:rPr>
              <a:t>upy</a:t>
            </a:r>
            <a:r>
              <a:rPr lang="cs-CZ" sz="2400" dirty="0">
                <a:latin typeface="Arial" panose="020B0604020202020204" pitchFamily="34" charset="0"/>
                <a:cs typeface="Arial" panose="020B0604020202020204" pitchFamily="34" charset="0"/>
              </a:rPr>
              <a:t> zaměřené na udržitelnou výživu – vývoj alternativních zdrojů bílkovin, buněčného zemědělství aj.</a:t>
            </a:r>
            <a:endParaRPr lang="cs-CZ" sz="24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8" name="TextBox 8"/>
          <p:cNvSpPr txBox="1"/>
          <p:nvPr/>
        </p:nvSpPr>
        <p:spPr>
          <a:xfrm>
            <a:off x="1024066" y="756504"/>
            <a:ext cx="16435798" cy="1006301"/>
          </a:xfrm>
          <a:prstGeom prst="rect">
            <a:avLst/>
          </a:prstGeom>
        </p:spPr>
        <p:txBody>
          <a:bodyPr wrap="square" lIns="0" tIns="0" rIns="0" bIns="0" rtlCol="0" anchor="t">
            <a:spAutoFit/>
          </a:bodyPr>
          <a:lstStyle/>
          <a:p>
            <a:pPr marL="0" lvl="0" indent="0" algn="l">
              <a:lnSpc>
                <a:spcPts val="8400"/>
              </a:lnSpc>
              <a:spcBef>
                <a:spcPct val="0"/>
              </a:spcBef>
            </a:pPr>
            <a:r>
              <a:rPr lang="cs-CZ" sz="6600" dirty="0">
                <a:solidFill>
                  <a:srgbClr val="000000"/>
                </a:solidFill>
                <a:latin typeface="Times New Roman" panose="02020603050405020304" pitchFamily="18" charset="0"/>
                <a:ea typeface="Feature Deck"/>
                <a:cs typeface="Times New Roman" panose="02020603050405020304" pitchFamily="18" charset="0"/>
                <a:sym typeface="Feature Deck"/>
              </a:rPr>
              <a:t>Práce v </a:t>
            </a:r>
            <a:r>
              <a:rPr lang="cs-CZ" sz="6600" dirty="0" err="1">
                <a:solidFill>
                  <a:srgbClr val="000000"/>
                </a:solidFill>
                <a:latin typeface="Times New Roman" panose="02020603050405020304" pitchFamily="18" charset="0"/>
                <a:ea typeface="Feature Deck"/>
                <a:cs typeface="Times New Roman" panose="02020603050405020304" pitchFamily="18" charset="0"/>
                <a:sym typeface="Feature Deck"/>
              </a:rPr>
              <a:t>zemědělsko</a:t>
            </a:r>
            <a:r>
              <a:rPr lang="cs-CZ" sz="6600" dirty="0">
                <a:solidFill>
                  <a:srgbClr val="000000"/>
                </a:solidFill>
                <a:latin typeface="Times New Roman" panose="02020603050405020304" pitchFamily="18" charset="0"/>
                <a:ea typeface="Feature Deck"/>
                <a:cs typeface="Times New Roman" panose="02020603050405020304" pitchFamily="18" charset="0"/>
                <a:sym typeface="Feature Deck"/>
              </a:rPr>
              <a:t> - potravinářském průmyslu</a:t>
            </a:r>
          </a:p>
        </p:txBody>
      </p:sp>
      <p:sp>
        <p:nvSpPr>
          <p:cNvPr id="9" name="TextBox 9"/>
          <p:cNvSpPr txBox="1"/>
          <p:nvPr/>
        </p:nvSpPr>
        <p:spPr>
          <a:xfrm>
            <a:off x="1024066" y="2085325"/>
            <a:ext cx="15390611" cy="1107996"/>
          </a:xfrm>
          <a:prstGeom prst="rect">
            <a:avLst/>
          </a:prstGeom>
        </p:spPr>
        <p:txBody>
          <a:bodyPr lIns="0" tIns="0" rIns="0" bIns="0" rtlCol="0" anchor="t">
            <a:spAutoFit/>
          </a:bodyPr>
          <a:lstStyle/>
          <a:p>
            <a:pPr marL="0" lvl="0" indent="0">
              <a:spcBef>
                <a:spcPct val="0"/>
              </a:spcBef>
            </a:pPr>
            <a:r>
              <a:rPr lang="cs-CZ" sz="2400" dirty="0">
                <a:latin typeface="Arial" panose="020B0604020202020204" pitchFamily="34" charset="0"/>
                <a:cs typeface="Arial" panose="020B0604020202020204" pitchFamily="34" charset="0"/>
              </a:rPr>
              <a:t>Agropotravinářský průmysl zahrnuje nejen zemědělce, ale také biotechnology, nutriční specialisty, veterináře, specialisty na analýzu dat, technology výroby, inženýry pokročilých technologií, operátory </a:t>
            </a:r>
            <a:r>
              <a:rPr lang="cs-CZ" sz="2400" dirty="0" err="1">
                <a:latin typeface="Arial" panose="020B0604020202020204" pitchFamily="34" charset="0"/>
                <a:cs typeface="Arial" panose="020B0604020202020204" pitchFamily="34" charset="0"/>
              </a:rPr>
              <a:t>dronů</a:t>
            </a:r>
            <a:r>
              <a:rPr lang="cs-CZ" sz="2400" dirty="0">
                <a:latin typeface="Arial" panose="020B0604020202020204" pitchFamily="34" charset="0"/>
                <a:cs typeface="Arial" panose="020B0604020202020204" pitchFamily="34" charset="0"/>
              </a:rPr>
              <a:t>, analytiky trendů, odborníky na senzoriku a výzkumníky spotřebitelského chování a celou řadu dalších profesí</a:t>
            </a:r>
            <a:endParaRPr lang="cs-CZ" sz="2400" dirty="0">
              <a:solidFill>
                <a:srgbClr val="000000"/>
              </a:solidFill>
              <a:latin typeface="Arial" panose="020B0604020202020204" pitchFamily="34" charset="0"/>
              <a:ea typeface="Feature Deck"/>
              <a:cs typeface="Arial" panose="020B0604020202020204" pitchFamily="34" charset="0"/>
              <a:sym typeface="Feature Deck"/>
            </a:endParaRPr>
          </a:p>
        </p:txBody>
      </p:sp>
      <p:sp>
        <p:nvSpPr>
          <p:cNvPr id="10" name="TextBox 10"/>
          <p:cNvSpPr txBox="1"/>
          <p:nvPr/>
        </p:nvSpPr>
        <p:spPr>
          <a:xfrm>
            <a:off x="9062011" y="9486753"/>
            <a:ext cx="5847249" cy="295402"/>
          </a:xfrm>
          <a:prstGeom prst="rect">
            <a:avLst/>
          </a:prstGeom>
        </p:spPr>
        <p:txBody>
          <a:bodyPr lIns="0" tIns="0" rIns="0" bIns="0" rtlCol="0" anchor="t">
            <a:spAutoFit/>
          </a:bodyPr>
          <a:lstStyle/>
          <a:p>
            <a:pPr marL="0" lvl="0" indent="0" algn="ctr">
              <a:lnSpc>
                <a:spcPts val="2100"/>
              </a:lnSpc>
              <a:spcBef>
                <a:spcPct val="0"/>
              </a:spcBef>
            </a:pPr>
            <a:r>
              <a:rPr lang="cs-CZ" sz="3200" b="1" dirty="0">
                <a:solidFill>
                  <a:srgbClr val="000000"/>
                </a:solidFill>
                <a:latin typeface="Arial" panose="020B0604020202020204" pitchFamily="34" charset="0"/>
                <a:ea typeface="Neue Haas Grotesk Text Pro"/>
                <a:cs typeface="Arial" panose="020B0604020202020204" pitchFamily="34" charset="0"/>
                <a:sym typeface="Neue Haas Grotesk Text Pro"/>
                <a:hlinkClick r:id="rId4"/>
              </a:rPr>
              <a:t>Link na </a:t>
            </a:r>
            <a:r>
              <a:rPr lang="cs-CZ" sz="3200" b="1" dirty="0" err="1">
                <a:solidFill>
                  <a:srgbClr val="000000"/>
                </a:solidFill>
                <a:latin typeface="Arial" panose="020B0604020202020204" pitchFamily="34" charset="0"/>
                <a:ea typeface="Neue Haas Grotesk Text Pro"/>
                <a:cs typeface="Arial" panose="020B0604020202020204" pitchFamily="34" charset="0"/>
                <a:sym typeface="Neue Haas Grotesk Text Pro"/>
                <a:hlinkClick r:id="rId4"/>
              </a:rPr>
              <a:t>playlist</a:t>
            </a:r>
            <a:endParaRPr lang="cs-CZ" sz="3200" b="1"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D059-E0D8-86AD-5911-E4BB3A4DF4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E988196-C461-8EA4-2FBE-A7DF8FA3A1C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a:extLst>
              <a:ext uri="{FF2B5EF4-FFF2-40B4-BE49-F238E27FC236}">
                <a16:creationId xmlns:a16="http://schemas.microsoft.com/office/drawing/2014/main" id="{63C4E932-E285-40EA-B1BD-757BCB139A03}"/>
              </a:ext>
            </a:extLst>
          </p:cNvPr>
          <p:cNvPicPr>
            <a:picLocks noChangeAspect="1"/>
          </p:cNvPicPr>
          <p:nvPr/>
        </p:nvPicPr>
        <p:blipFill>
          <a:blip r:embed="rId4"/>
          <a:stretch>
            <a:fillRect/>
          </a:stretch>
        </p:blipFill>
        <p:spPr>
          <a:xfrm>
            <a:off x="2906595" y="317496"/>
            <a:ext cx="12052417" cy="9652007"/>
          </a:xfrm>
          <a:prstGeom prst="rect">
            <a:avLst/>
          </a:prstGeom>
        </p:spPr>
      </p:pic>
      <p:sp>
        <p:nvSpPr>
          <p:cNvPr id="6" name="Obdélník 5">
            <a:extLst>
              <a:ext uri="{FF2B5EF4-FFF2-40B4-BE49-F238E27FC236}">
                <a16:creationId xmlns:a16="http://schemas.microsoft.com/office/drawing/2014/main" id="{7826E23F-7D3C-4F11-BA4B-619ACA508D20}"/>
              </a:ext>
            </a:extLst>
          </p:cNvPr>
          <p:cNvSpPr/>
          <p:nvPr/>
        </p:nvSpPr>
        <p:spPr>
          <a:xfrm>
            <a:off x="15031083" y="9600171"/>
            <a:ext cx="3333477" cy="369332"/>
          </a:xfrm>
          <a:prstGeom prst="rect">
            <a:avLst/>
          </a:prstGeom>
        </p:spPr>
        <p:txBody>
          <a:bodyPr wrap="none">
            <a:spAutoFit/>
          </a:bodyPr>
          <a:lstStyle/>
          <a:p>
            <a:r>
              <a:rPr lang="cs-CZ" b="1" dirty="0">
                <a:hlinkClick r:id="rId5"/>
              </a:rPr>
              <a:t>https://www.foodeducators.eu/</a:t>
            </a:r>
            <a:r>
              <a:rPr lang="cs-CZ" b="1" dirty="0"/>
              <a:t> </a:t>
            </a:r>
          </a:p>
        </p:txBody>
      </p:sp>
      <p:sp>
        <p:nvSpPr>
          <p:cNvPr id="5" name="Obdélník 4">
            <a:extLst>
              <a:ext uri="{FF2B5EF4-FFF2-40B4-BE49-F238E27FC236}">
                <a16:creationId xmlns:a16="http://schemas.microsoft.com/office/drawing/2014/main" id="{72C99B65-A49D-429D-BBE6-1B9EC46EA0DA}"/>
              </a:ext>
            </a:extLst>
          </p:cNvPr>
          <p:cNvSpPr/>
          <p:nvPr/>
        </p:nvSpPr>
        <p:spPr>
          <a:xfrm>
            <a:off x="445130" y="501134"/>
            <a:ext cx="1716271" cy="1446550"/>
          </a:xfrm>
          <a:prstGeom prst="rect">
            <a:avLst/>
          </a:prstGeom>
        </p:spPr>
        <p:txBody>
          <a:bodyPr wrap="square">
            <a:spAutoFit/>
          </a:bodyPr>
          <a:lstStyle/>
          <a:p>
            <a:r>
              <a:rPr lang="cs-CZ" sz="4400" b="1" dirty="0">
                <a:latin typeface="+mj-lt"/>
              </a:rPr>
              <a:t>Plány lekcí</a:t>
            </a:r>
            <a:endParaRPr lang="en-IT" sz="4400" b="1" dirty="0">
              <a:latin typeface="+mj-lt"/>
            </a:endParaRPr>
          </a:p>
        </p:txBody>
      </p:sp>
    </p:spTree>
    <p:extLst>
      <p:ext uri="{BB962C8B-B14F-4D97-AF65-F5344CB8AC3E}">
        <p14:creationId xmlns:p14="http://schemas.microsoft.com/office/powerpoint/2010/main" val="7053214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D059-E0D8-86AD-5911-E4BB3A4DF4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E988196-C461-8EA4-2FBE-A7DF8FA3A1C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Picture 2">
            <a:extLst>
              <a:ext uri="{FF2B5EF4-FFF2-40B4-BE49-F238E27FC236}">
                <a16:creationId xmlns:a16="http://schemas.microsoft.com/office/drawing/2014/main" id="{7233294D-3412-148D-2F7C-C33D2851C931}"/>
              </a:ext>
            </a:extLst>
          </p:cNvPr>
          <p:cNvPicPr>
            <a:picLocks noChangeAspect="1"/>
          </p:cNvPicPr>
          <p:nvPr/>
        </p:nvPicPr>
        <p:blipFill>
          <a:blip r:embed="rId4"/>
          <a:stretch>
            <a:fillRect/>
          </a:stretch>
        </p:blipFill>
        <p:spPr>
          <a:xfrm>
            <a:off x="601153" y="710332"/>
            <a:ext cx="9472881" cy="8715374"/>
          </a:xfrm>
          <a:prstGeom prst="rect">
            <a:avLst/>
          </a:prstGeom>
        </p:spPr>
      </p:pic>
      <p:sp>
        <p:nvSpPr>
          <p:cNvPr id="5" name="TextovéPole 1">
            <a:extLst>
              <a:ext uri="{FF2B5EF4-FFF2-40B4-BE49-F238E27FC236}">
                <a16:creationId xmlns:a16="http://schemas.microsoft.com/office/drawing/2014/main" id="{1881CC79-ADF1-0182-8060-BF11FF80952D}"/>
              </a:ext>
            </a:extLst>
          </p:cNvPr>
          <p:cNvSpPr txBox="1"/>
          <p:nvPr/>
        </p:nvSpPr>
        <p:spPr>
          <a:xfrm>
            <a:off x="10557888" y="974675"/>
            <a:ext cx="7402308" cy="584775"/>
          </a:xfrm>
          <a:prstGeom prst="rect">
            <a:avLst/>
          </a:prstGeom>
          <a:noFill/>
        </p:spPr>
        <p:txBody>
          <a:bodyPr wrap="square" lIns="91440" tIns="45720" rIns="91440" bIns="45720" rtlCol="0" anchor="t">
            <a:spAutoFit/>
          </a:bodyPr>
          <a:lstStyle/>
          <a:p>
            <a:r>
              <a:rPr lang="cs-CZ" sz="3200" dirty="0">
                <a:latin typeface="Arial"/>
                <a:cs typeface="Arial"/>
              </a:rPr>
              <a:t>Věková skupina: 14 – 18 let</a:t>
            </a:r>
          </a:p>
        </p:txBody>
      </p:sp>
      <p:sp>
        <p:nvSpPr>
          <p:cNvPr id="8" name="Obdélník 3">
            <a:extLst>
              <a:ext uri="{FF2B5EF4-FFF2-40B4-BE49-F238E27FC236}">
                <a16:creationId xmlns:a16="http://schemas.microsoft.com/office/drawing/2014/main" id="{B786C8A1-C356-6FD7-34DE-252B7A86E901}"/>
              </a:ext>
            </a:extLst>
          </p:cNvPr>
          <p:cNvSpPr/>
          <p:nvPr/>
        </p:nvSpPr>
        <p:spPr>
          <a:xfrm>
            <a:off x="10597258" y="2014243"/>
            <a:ext cx="7023154" cy="4031873"/>
          </a:xfrm>
          <a:prstGeom prst="rect">
            <a:avLst/>
          </a:prstGeom>
        </p:spPr>
        <p:txBody>
          <a:bodyPr wrap="square" lIns="91440" tIns="45720" rIns="91440" bIns="45720" anchor="t">
            <a:spAutoFit/>
          </a:bodyPr>
          <a:lstStyle/>
          <a:p>
            <a:r>
              <a:rPr lang="cs-CZ" sz="3200" dirty="0">
                <a:latin typeface="Arial"/>
                <a:cs typeface="Arial"/>
              </a:rPr>
              <a:t>Cíle výuky – Studenti: </a:t>
            </a:r>
          </a:p>
          <a:p>
            <a:endParaRPr lang="cs-CZ" sz="3200" dirty="0">
              <a:latin typeface="Arial" panose="020B0604020202020204" pitchFamily="34" charset="0"/>
              <a:cs typeface="Arial" panose="020B0604020202020204" pitchFamily="34" charset="0"/>
            </a:endParaRPr>
          </a:p>
          <a:p>
            <a:pPr marL="342900" indent="-342900">
              <a:buFont typeface="Arial"/>
              <a:buChar char="•"/>
            </a:pPr>
            <a:r>
              <a:rPr lang="cs-CZ" sz="3200" dirty="0">
                <a:latin typeface="Arial"/>
                <a:cs typeface="Arial"/>
              </a:rPr>
              <a:t>Budou rozumět termínu senzorické hodnocení potravin, co to je a proč se provádí</a:t>
            </a:r>
          </a:p>
          <a:p>
            <a:pPr marL="342900" indent="-342900">
              <a:buFont typeface="Arial"/>
              <a:buChar char="•"/>
            </a:pPr>
            <a:r>
              <a:rPr lang="cs-CZ" sz="3200" dirty="0">
                <a:latin typeface="Arial"/>
                <a:cs typeface="Arial"/>
              </a:rPr>
              <a:t>Budou schopni provést senzorické hodnocení pomocí diskriminačního (trojúhelníkového) testu</a:t>
            </a:r>
            <a:endParaRPr lang="cs-CZ"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0927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290F-FE39-6463-A337-9D4C4A72FE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0090473-6511-756C-DC31-BC881988DD0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7" name="TextovéPole 1">
            <a:extLst>
              <a:ext uri="{FF2B5EF4-FFF2-40B4-BE49-F238E27FC236}">
                <a16:creationId xmlns:a16="http://schemas.microsoft.com/office/drawing/2014/main" id="{76DA4C45-F229-4780-9219-E908CD6844F2}"/>
              </a:ext>
            </a:extLst>
          </p:cNvPr>
          <p:cNvSpPr txBox="1"/>
          <p:nvPr/>
        </p:nvSpPr>
        <p:spPr>
          <a:xfrm>
            <a:off x="357996" y="250166"/>
            <a:ext cx="6745857" cy="646331"/>
          </a:xfrm>
          <a:prstGeom prst="rect">
            <a:avLst/>
          </a:prstGeom>
          <a:noFill/>
        </p:spPr>
        <p:txBody>
          <a:bodyPr wrap="square" rtlCol="0">
            <a:spAutoFit/>
          </a:bodyPr>
          <a:lstStyle/>
          <a:p>
            <a:r>
              <a:rPr lang="cs-CZ" sz="3600" b="1">
                <a:latin typeface="Arial" panose="020B0604020202020204" pitchFamily="34" charset="0"/>
                <a:cs typeface="Arial" panose="020B0604020202020204" pitchFamily="34" charset="0"/>
              </a:rPr>
              <a:t>Plán výuky pro učitele</a:t>
            </a:r>
            <a:endParaRPr lang="en-US" sz="3600" b="1">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5A4A7C9-0A53-D57A-3181-7930360419FC}"/>
              </a:ext>
            </a:extLst>
          </p:cNvPr>
          <p:cNvPicPr>
            <a:picLocks noChangeAspect="1"/>
          </p:cNvPicPr>
          <p:nvPr/>
        </p:nvPicPr>
        <p:blipFill>
          <a:blip r:embed="rId4"/>
          <a:stretch>
            <a:fillRect/>
          </a:stretch>
        </p:blipFill>
        <p:spPr>
          <a:xfrm>
            <a:off x="4423724" y="922522"/>
            <a:ext cx="12163783" cy="9338452"/>
          </a:xfrm>
          <a:prstGeom prst="rect">
            <a:avLst/>
          </a:prstGeom>
        </p:spPr>
      </p:pic>
    </p:spTree>
    <p:extLst>
      <p:ext uri="{BB962C8B-B14F-4D97-AF65-F5344CB8AC3E}">
        <p14:creationId xmlns:p14="http://schemas.microsoft.com/office/powerpoint/2010/main" val="3441054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9F24-C296-3749-0680-E0965887AF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3232F2-C5FF-51EB-79DA-9554153F1DC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Picture 3">
            <a:extLst>
              <a:ext uri="{FF2B5EF4-FFF2-40B4-BE49-F238E27FC236}">
                <a16:creationId xmlns:a16="http://schemas.microsoft.com/office/drawing/2014/main" id="{0A07A34A-26C7-9E04-57C4-4CC40E7A10B0}"/>
              </a:ext>
            </a:extLst>
          </p:cNvPr>
          <p:cNvPicPr>
            <a:picLocks noChangeAspect="1"/>
          </p:cNvPicPr>
          <p:nvPr/>
        </p:nvPicPr>
        <p:blipFill>
          <a:blip r:embed="rId4"/>
          <a:stretch>
            <a:fillRect/>
          </a:stretch>
        </p:blipFill>
        <p:spPr>
          <a:xfrm>
            <a:off x="357996" y="1203928"/>
            <a:ext cx="15521151" cy="8517649"/>
          </a:xfrm>
          <a:prstGeom prst="rect">
            <a:avLst/>
          </a:prstGeom>
        </p:spPr>
      </p:pic>
      <p:sp>
        <p:nvSpPr>
          <p:cNvPr id="5" name="TextovéPole 1">
            <a:extLst>
              <a:ext uri="{FF2B5EF4-FFF2-40B4-BE49-F238E27FC236}">
                <a16:creationId xmlns:a16="http://schemas.microsoft.com/office/drawing/2014/main" id="{1834E8FD-8348-DB6D-7063-8BDEA2F9A65F}"/>
              </a:ext>
            </a:extLst>
          </p:cNvPr>
          <p:cNvSpPr txBox="1"/>
          <p:nvPr/>
        </p:nvSpPr>
        <p:spPr>
          <a:xfrm>
            <a:off x="357996" y="383876"/>
            <a:ext cx="6745857" cy="646331"/>
          </a:xfrm>
          <a:prstGeom prst="rect">
            <a:avLst/>
          </a:prstGeom>
          <a:noFill/>
        </p:spPr>
        <p:txBody>
          <a:bodyPr wrap="square" rtlCol="0">
            <a:spAutoFit/>
          </a:bodyPr>
          <a:lstStyle/>
          <a:p>
            <a:r>
              <a:rPr lang="cs-CZ" sz="3600" b="1" dirty="0">
                <a:latin typeface="Arial" panose="020B0604020202020204" pitchFamily="34" charset="0"/>
                <a:cs typeface="Arial" panose="020B0604020202020204" pitchFamily="34" charset="0"/>
                <a:hlinkClick r:id="rId5" action="ppaction://hlinkpres?slideindex=1&amp;slidetitle="/>
              </a:rPr>
              <a:t>Prezentace pro učitele</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90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Picture 2">
            <a:extLst>
              <a:ext uri="{FF2B5EF4-FFF2-40B4-BE49-F238E27FC236}">
                <a16:creationId xmlns:a16="http://schemas.microsoft.com/office/drawing/2014/main" id="{BAAA310C-EF4F-9092-9C5F-3611E70C43DB}"/>
              </a:ext>
            </a:extLst>
          </p:cNvPr>
          <p:cNvPicPr>
            <a:picLocks noChangeAspect="1"/>
          </p:cNvPicPr>
          <p:nvPr/>
        </p:nvPicPr>
        <p:blipFill>
          <a:blip r:embed="rId4"/>
          <a:stretch>
            <a:fillRect/>
          </a:stretch>
        </p:blipFill>
        <p:spPr>
          <a:xfrm>
            <a:off x="351997" y="1194845"/>
            <a:ext cx="6096000" cy="8420100"/>
          </a:xfrm>
          <a:prstGeom prst="rect">
            <a:avLst/>
          </a:prstGeom>
        </p:spPr>
      </p:pic>
      <p:pic>
        <p:nvPicPr>
          <p:cNvPr id="4" name="Picture 3">
            <a:extLst>
              <a:ext uri="{FF2B5EF4-FFF2-40B4-BE49-F238E27FC236}">
                <a16:creationId xmlns:a16="http://schemas.microsoft.com/office/drawing/2014/main" id="{D9483007-BE39-DFC6-5F44-293927FC597C}"/>
              </a:ext>
            </a:extLst>
          </p:cNvPr>
          <p:cNvPicPr>
            <a:picLocks noChangeAspect="1"/>
          </p:cNvPicPr>
          <p:nvPr/>
        </p:nvPicPr>
        <p:blipFill>
          <a:blip r:embed="rId5"/>
          <a:stretch>
            <a:fillRect/>
          </a:stretch>
        </p:blipFill>
        <p:spPr>
          <a:xfrm>
            <a:off x="5848780" y="1768774"/>
            <a:ext cx="5991225" cy="8134350"/>
          </a:xfrm>
          <a:prstGeom prst="rect">
            <a:avLst/>
          </a:prstGeom>
        </p:spPr>
      </p:pic>
      <p:pic>
        <p:nvPicPr>
          <p:cNvPr id="5" name="Picture 4">
            <a:extLst>
              <a:ext uri="{FF2B5EF4-FFF2-40B4-BE49-F238E27FC236}">
                <a16:creationId xmlns:a16="http://schemas.microsoft.com/office/drawing/2014/main" id="{1977F4D1-1E67-FC37-C021-08CA7F2B7A9D}"/>
              </a:ext>
            </a:extLst>
          </p:cNvPr>
          <p:cNvPicPr>
            <a:picLocks noChangeAspect="1"/>
          </p:cNvPicPr>
          <p:nvPr/>
        </p:nvPicPr>
        <p:blipFill>
          <a:blip r:embed="rId6"/>
          <a:stretch>
            <a:fillRect/>
          </a:stretch>
        </p:blipFill>
        <p:spPr>
          <a:xfrm>
            <a:off x="11820953" y="2371725"/>
            <a:ext cx="6115050" cy="7915275"/>
          </a:xfrm>
          <a:prstGeom prst="rect">
            <a:avLst/>
          </a:prstGeom>
        </p:spPr>
      </p:pic>
      <p:sp>
        <p:nvSpPr>
          <p:cNvPr id="7" name="TextovéPole 1">
            <a:extLst>
              <a:ext uri="{FF2B5EF4-FFF2-40B4-BE49-F238E27FC236}">
                <a16:creationId xmlns:a16="http://schemas.microsoft.com/office/drawing/2014/main" id="{83B5A8E3-F2C4-08AF-8F73-5C710CE33A47}"/>
              </a:ext>
            </a:extLst>
          </p:cNvPr>
          <p:cNvSpPr txBox="1"/>
          <p:nvPr/>
        </p:nvSpPr>
        <p:spPr>
          <a:xfrm>
            <a:off x="357996" y="383876"/>
            <a:ext cx="6745857" cy="646331"/>
          </a:xfrm>
          <a:prstGeom prst="rect">
            <a:avLst/>
          </a:prstGeom>
          <a:noFill/>
        </p:spPr>
        <p:txBody>
          <a:bodyPr wrap="square" lIns="91440" tIns="45720" rIns="91440" bIns="45720" rtlCol="0" anchor="t">
            <a:spAutoFit/>
          </a:bodyPr>
          <a:lstStyle/>
          <a:p>
            <a:r>
              <a:rPr lang="cs-CZ" sz="3600" b="1" dirty="0">
                <a:latin typeface="Arial"/>
                <a:cs typeface="Arial"/>
              </a:rPr>
              <a:t>Experimentální list pro učitele</a:t>
            </a:r>
            <a:endParaRPr lang="en-US" sz="3600" b="1" dirty="0">
              <a:latin typeface="Arial"/>
              <a:cs typeface="Arial"/>
            </a:endParaRPr>
          </a:p>
        </p:txBody>
      </p:sp>
    </p:spTree>
    <p:extLst>
      <p:ext uri="{BB962C8B-B14F-4D97-AF65-F5344CB8AC3E}">
        <p14:creationId xmlns:p14="http://schemas.microsoft.com/office/powerpoint/2010/main" val="31449009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FB1D-1BD3-9643-E8EB-C2A5960D07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B18C1-A3A3-2850-6424-9F88D2412BF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7" name="Picture 6">
            <a:extLst>
              <a:ext uri="{FF2B5EF4-FFF2-40B4-BE49-F238E27FC236}">
                <a16:creationId xmlns:a16="http://schemas.microsoft.com/office/drawing/2014/main" id="{4A0794BA-5EB4-9483-94F2-A07C0A1A65E5}"/>
              </a:ext>
            </a:extLst>
          </p:cNvPr>
          <p:cNvPicPr>
            <a:picLocks noChangeAspect="1"/>
          </p:cNvPicPr>
          <p:nvPr/>
        </p:nvPicPr>
        <p:blipFill>
          <a:blip r:embed="rId4"/>
          <a:stretch>
            <a:fillRect/>
          </a:stretch>
        </p:blipFill>
        <p:spPr>
          <a:xfrm>
            <a:off x="2691725" y="1772189"/>
            <a:ext cx="11513542" cy="7255000"/>
          </a:xfrm>
          <a:prstGeom prst="rect">
            <a:avLst/>
          </a:prstGeom>
        </p:spPr>
      </p:pic>
      <p:sp>
        <p:nvSpPr>
          <p:cNvPr id="9" name="TextovéPole 1">
            <a:extLst>
              <a:ext uri="{FF2B5EF4-FFF2-40B4-BE49-F238E27FC236}">
                <a16:creationId xmlns:a16="http://schemas.microsoft.com/office/drawing/2014/main" id="{1F47BE6A-7440-962A-9F66-65C1036E1D9A}"/>
              </a:ext>
            </a:extLst>
          </p:cNvPr>
          <p:cNvSpPr txBox="1"/>
          <p:nvPr/>
        </p:nvSpPr>
        <p:spPr>
          <a:xfrm>
            <a:off x="357996" y="383876"/>
            <a:ext cx="8499770" cy="646331"/>
          </a:xfrm>
          <a:prstGeom prst="rect">
            <a:avLst/>
          </a:prstGeom>
          <a:noFill/>
        </p:spPr>
        <p:txBody>
          <a:bodyPr wrap="square" lIns="91440" tIns="45720" rIns="91440" bIns="45720" rtlCol="0" anchor="t">
            <a:spAutoFit/>
          </a:bodyPr>
          <a:lstStyle/>
          <a:p>
            <a:r>
              <a:rPr lang="cs-CZ" sz="3600" b="1" dirty="0">
                <a:latin typeface="Arial"/>
                <a:cs typeface="Arial"/>
              </a:rPr>
              <a:t>Experimentální list pro studenty</a:t>
            </a:r>
            <a:endParaRPr lang="en-US" sz="3600" b="1" dirty="0">
              <a:latin typeface="Arial"/>
              <a:cs typeface="Arial"/>
            </a:endParaRPr>
          </a:p>
        </p:txBody>
      </p:sp>
    </p:spTree>
    <p:extLst>
      <p:ext uri="{BB962C8B-B14F-4D97-AF65-F5344CB8AC3E}">
        <p14:creationId xmlns:p14="http://schemas.microsoft.com/office/powerpoint/2010/main" val="302893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TextBox 3"/>
          <p:cNvSpPr txBox="1"/>
          <p:nvPr/>
        </p:nvSpPr>
        <p:spPr>
          <a:xfrm>
            <a:off x="780743" y="862487"/>
            <a:ext cx="15085903" cy="613117"/>
          </a:xfrm>
          <a:prstGeom prst="rect">
            <a:avLst/>
          </a:prstGeom>
        </p:spPr>
        <p:txBody>
          <a:bodyPr wrap="square" lIns="0" tIns="0" rIns="0" bIns="0" rtlCol="0" anchor="t">
            <a:spAutoFit/>
          </a:bodyPr>
          <a:lstStyle/>
          <a:p>
            <a:pPr algn="just">
              <a:lnSpc>
                <a:spcPts val="4516"/>
              </a:lnSpc>
              <a:spcBef>
                <a:spcPct val="0"/>
              </a:spcBef>
            </a:pPr>
            <a:r>
              <a:rPr lang="cs-CZ" sz="6000" b="1">
                <a:solidFill>
                  <a:srgbClr val="000000"/>
                </a:solidFill>
                <a:latin typeface="Times New Roman" panose="02020603050405020304" pitchFamily="18" charset="0"/>
                <a:ea typeface="Open Sans"/>
                <a:cs typeface="Times New Roman" panose="02020603050405020304" pitchFamily="18" charset="0"/>
                <a:sym typeface="Open Sans"/>
              </a:rPr>
              <a:t>Potravinová gramotnost je mezioborové téma</a:t>
            </a:r>
            <a:endParaRPr lang="en-US" sz="6000" b="1">
              <a:solidFill>
                <a:srgbClr val="000000"/>
              </a:solidFill>
              <a:latin typeface="Times New Roman" panose="02020603050405020304" pitchFamily="18" charset="0"/>
              <a:ea typeface="Open Sans"/>
              <a:cs typeface="Times New Roman" panose="02020603050405020304" pitchFamily="18" charset="0"/>
              <a:sym typeface="Open Sans"/>
            </a:endParaRPr>
          </a:p>
        </p:txBody>
      </p:sp>
      <p:grpSp>
        <p:nvGrpSpPr>
          <p:cNvPr id="4" name="Group 4"/>
          <p:cNvGrpSpPr/>
          <p:nvPr/>
        </p:nvGrpSpPr>
        <p:grpSpPr>
          <a:xfrm rot="-170921">
            <a:off x="527076" y="2079375"/>
            <a:ext cx="6342027" cy="6692009"/>
            <a:chOff x="0" y="-9525"/>
            <a:chExt cx="1405019" cy="1762504"/>
          </a:xfrm>
        </p:grpSpPr>
        <p:sp>
          <p:nvSpPr>
            <p:cNvPr id="5" name="Freeform 5"/>
            <p:cNvSpPr/>
            <p:nvPr/>
          </p:nvSpPr>
          <p:spPr>
            <a:xfrm>
              <a:off x="0" y="0"/>
              <a:ext cx="1405019" cy="1752979"/>
            </a:xfrm>
            <a:custGeom>
              <a:avLst/>
              <a:gdLst/>
              <a:ahLst/>
              <a:cxnLst/>
              <a:rect l="l" t="t" r="r" b="b"/>
              <a:pathLst>
                <a:path w="1405019" h="1752979">
                  <a:moveTo>
                    <a:pt x="43537" y="0"/>
                  </a:moveTo>
                  <a:lnTo>
                    <a:pt x="1361482" y="0"/>
                  </a:lnTo>
                  <a:cubicBezTo>
                    <a:pt x="1385527" y="0"/>
                    <a:pt x="1405019" y="19492"/>
                    <a:pt x="1405019" y="43537"/>
                  </a:cubicBezTo>
                  <a:lnTo>
                    <a:pt x="1405019" y="1709442"/>
                  </a:lnTo>
                  <a:cubicBezTo>
                    <a:pt x="1405019" y="1720989"/>
                    <a:pt x="1400432" y="1732063"/>
                    <a:pt x="1392267" y="1740228"/>
                  </a:cubicBezTo>
                  <a:cubicBezTo>
                    <a:pt x="1384102" y="1748393"/>
                    <a:pt x="1373028" y="1752979"/>
                    <a:pt x="1361482" y="1752979"/>
                  </a:cubicBezTo>
                  <a:lnTo>
                    <a:pt x="43537" y="1752979"/>
                  </a:lnTo>
                  <a:cubicBezTo>
                    <a:pt x="19492" y="1752979"/>
                    <a:pt x="0" y="1733487"/>
                    <a:pt x="0" y="1709442"/>
                  </a:cubicBezTo>
                  <a:lnTo>
                    <a:pt x="0" y="43537"/>
                  </a:lnTo>
                  <a:cubicBezTo>
                    <a:pt x="0" y="19492"/>
                    <a:pt x="19492" y="0"/>
                    <a:pt x="43537" y="0"/>
                  </a:cubicBezTo>
                  <a:close/>
                </a:path>
              </a:pathLst>
            </a:custGeom>
            <a:solidFill>
              <a:srgbClr val="FFFFFF"/>
            </a:solidFill>
            <a:ln w="19050" cap="rnd">
              <a:solidFill>
                <a:srgbClr val="000000"/>
              </a:solidFill>
              <a:prstDash val="solid"/>
              <a:round/>
            </a:ln>
          </p:spPr>
          <p:txBody>
            <a:bodyPr/>
            <a:lstStyle/>
            <a:p>
              <a:endParaRPr lang="en-IT">
                <a:latin typeface="Arial" panose="020B0604020202020204" pitchFamily="34" charset="0"/>
              </a:endParaRPr>
            </a:p>
          </p:txBody>
        </p:sp>
        <p:sp>
          <p:nvSpPr>
            <p:cNvPr id="6" name="TextBox 6"/>
            <p:cNvSpPr txBox="1"/>
            <p:nvPr/>
          </p:nvSpPr>
          <p:spPr>
            <a:xfrm>
              <a:off x="0" y="-9525"/>
              <a:ext cx="1405019" cy="1762504"/>
            </a:xfrm>
            <a:prstGeom prst="rect">
              <a:avLst/>
            </a:prstGeom>
          </p:spPr>
          <p:txBody>
            <a:bodyPr lIns="50800" tIns="50800" rIns="50800" bIns="50800" rtlCol="0" anchor="ctr"/>
            <a:lstStyle/>
            <a:p>
              <a:pPr algn="ctr">
                <a:lnSpc>
                  <a:spcPts val="3000"/>
                </a:lnSpc>
              </a:pPr>
              <a:endParaRPr>
                <a:latin typeface="Arial" panose="020B0604020202020204" pitchFamily="34" charset="0"/>
              </a:endParaRPr>
            </a:p>
          </p:txBody>
        </p:sp>
      </p:grpSp>
      <p:grpSp>
        <p:nvGrpSpPr>
          <p:cNvPr id="7" name="Group 7"/>
          <p:cNvGrpSpPr/>
          <p:nvPr/>
        </p:nvGrpSpPr>
        <p:grpSpPr>
          <a:xfrm rot="283849">
            <a:off x="4204816" y="3001490"/>
            <a:ext cx="6411644" cy="6692009"/>
            <a:chOff x="0" y="-9525"/>
            <a:chExt cx="1186467" cy="1762504"/>
          </a:xfrm>
        </p:grpSpPr>
        <p:sp>
          <p:nvSpPr>
            <p:cNvPr id="8" name="Freeform 8"/>
            <p:cNvSpPr/>
            <p:nvPr/>
          </p:nvSpPr>
          <p:spPr>
            <a:xfrm>
              <a:off x="0" y="0"/>
              <a:ext cx="1186467" cy="1752979"/>
            </a:xfrm>
            <a:custGeom>
              <a:avLst/>
              <a:gdLst/>
              <a:ahLst/>
              <a:cxnLst/>
              <a:rect l="l" t="t" r="r" b="b"/>
              <a:pathLst>
                <a:path w="1186467" h="1752979">
                  <a:moveTo>
                    <a:pt x="51557" y="0"/>
                  </a:moveTo>
                  <a:lnTo>
                    <a:pt x="1134910" y="0"/>
                  </a:lnTo>
                  <a:cubicBezTo>
                    <a:pt x="1148584" y="0"/>
                    <a:pt x="1161698" y="5432"/>
                    <a:pt x="1171367" y="15101"/>
                  </a:cubicBezTo>
                  <a:cubicBezTo>
                    <a:pt x="1181036" y="24770"/>
                    <a:pt x="1186467" y="37883"/>
                    <a:pt x="1186467" y="51557"/>
                  </a:cubicBezTo>
                  <a:lnTo>
                    <a:pt x="1186467" y="1701423"/>
                  </a:lnTo>
                  <a:cubicBezTo>
                    <a:pt x="1186467" y="1715096"/>
                    <a:pt x="1181036" y="1728210"/>
                    <a:pt x="1171367" y="1737879"/>
                  </a:cubicBezTo>
                  <a:cubicBezTo>
                    <a:pt x="1161698" y="1747548"/>
                    <a:pt x="1148584" y="1752979"/>
                    <a:pt x="1134910" y="1752979"/>
                  </a:cubicBezTo>
                  <a:lnTo>
                    <a:pt x="51557" y="1752979"/>
                  </a:lnTo>
                  <a:cubicBezTo>
                    <a:pt x="37883" y="1752979"/>
                    <a:pt x="24770" y="1747548"/>
                    <a:pt x="15101" y="1737879"/>
                  </a:cubicBezTo>
                  <a:cubicBezTo>
                    <a:pt x="5432" y="1728210"/>
                    <a:pt x="0" y="1715096"/>
                    <a:pt x="0" y="1701423"/>
                  </a:cubicBezTo>
                  <a:lnTo>
                    <a:pt x="0" y="51557"/>
                  </a:lnTo>
                  <a:cubicBezTo>
                    <a:pt x="0" y="37883"/>
                    <a:pt x="5432" y="24770"/>
                    <a:pt x="15101" y="15101"/>
                  </a:cubicBezTo>
                  <a:cubicBezTo>
                    <a:pt x="24770" y="5432"/>
                    <a:pt x="37883" y="0"/>
                    <a:pt x="51557" y="0"/>
                  </a:cubicBezTo>
                  <a:close/>
                </a:path>
              </a:pathLst>
            </a:custGeom>
            <a:solidFill>
              <a:srgbClr val="FFFFFF"/>
            </a:solidFill>
            <a:ln w="19050" cap="rnd">
              <a:solidFill>
                <a:srgbClr val="000000"/>
              </a:solidFill>
              <a:prstDash val="solid"/>
              <a:round/>
            </a:ln>
          </p:spPr>
          <p:txBody>
            <a:bodyPr/>
            <a:lstStyle/>
            <a:p>
              <a:endParaRPr lang="en-IT">
                <a:latin typeface="Arial" panose="020B0604020202020204" pitchFamily="34" charset="0"/>
              </a:endParaRPr>
            </a:p>
          </p:txBody>
        </p:sp>
        <p:sp>
          <p:nvSpPr>
            <p:cNvPr id="9" name="TextBox 9"/>
            <p:cNvSpPr txBox="1"/>
            <p:nvPr/>
          </p:nvSpPr>
          <p:spPr>
            <a:xfrm>
              <a:off x="0" y="-9525"/>
              <a:ext cx="1186467" cy="1762504"/>
            </a:xfrm>
            <a:prstGeom prst="rect">
              <a:avLst/>
            </a:prstGeom>
          </p:spPr>
          <p:txBody>
            <a:bodyPr lIns="50800" tIns="50800" rIns="50800" bIns="50800" rtlCol="0" anchor="ctr"/>
            <a:lstStyle/>
            <a:p>
              <a:pPr algn="ctr">
                <a:lnSpc>
                  <a:spcPts val="3000"/>
                </a:lnSpc>
              </a:pPr>
              <a:endParaRPr>
                <a:latin typeface="Arial" panose="020B0604020202020204" pitchFamily="34" charset="0"/>
              </a:endParaRPr>
            </a:p>
          </p:txBody>
        </p:sp>
      </p:grpSp>
      <p:grpSp>
        <p:nvGrpSpPr>
          <p:cNvPr id="10" name="Group 10"/>
          <p:cNvGrpSpPr/>
          <p:nvPr/>
        </p:nvGrpSpPr>
        <p:grpSpPr>
          <a:xfrm rot="-97041">
            <a:off x="8276619" y="1952836"/>
            <a:ext cx="6179360" cy="6692009"/>
            <a:chOff x="0" y="-9525"/>
            <a:chExt cx="1185307" cy="1762504"/>
          </a:xfrm>
        </p:grpSpPr>
        <p:sp>
          <p:nvSpPr>
            <p:cNvPr id="11" name="Freeform 11"/>
            <p:cNvSpPr/>
            <p:nvPr/>
          </p:nvSpPr>
          <p:spPr>
            <a:xfrm>
              <a:off x="0" y="0"/>
              <a:ext cx="1185307" cy="1752979"/>
            </a:xfrm>
            <a:custGeom>
              <a:avLst/>
              <a:gdLst/>
              <a:ahLst/>
              <a:cxnLst/>
              <a:rect l="l" t="t" r="r" b="b"/>
              <a:pathLst>
                <a:path w="1185307" h="1752979">
                  <a:moveTo>
                    <a:pt x="51607" y="0"/>
                  </a:moveTo>
                  <a:lnTo>
                    <a:pt x="1133700" y="0"/>
                  </a:lnTo>
                  <a:cubicBezTo>
                    <a:pt x="1147387" y="0"/>
                    <a:pt x="1160513" y="5437"/>
                    <a:pt x="1170192" y="15115"/>
                  </a:cubicBezTo>
                  <a:cubicBezTo>
                    <a:pt x="1179870" y="24794"/>
                    <a:pt x="1185307" y="37920"/>
                    <a:pt x="1185307" y="51607"/>
                  </a:cubicBezTo>
                  <a:lnTo>
                    <a:pt x="1185307" y="1701372"/>
                  </a:lnTo>
                  <a:cubicBezTo>
                    <a:pt x="1185307" y="1715059"/>
                    <a:pt x="1179870" y="1728186"/>
                    <a:pt x="1170192" y="1737864"/>
                  </a:cubicBezTo>
                  <a:cubicBezTo>
                    <a:pt x="1160513" y="1747542"/>
                    <a:pt x="1147387" y="1752979"/>
                    <a:pt x="1133700" y="1752979"/>
                  </a:cubicBezTo>
                  <a:lnTo>
                    <a:pt x="51607" y="1752979"/>
                  </a:lnTo>
                  <a:cubicBezTo>
                    <a:pt x="37920" y="1752979"/>
                    <a:pt x="24794" y="1747542"/>
                    <a:pt x="15115" y="1737864"/>
                  </a:cubicBezTo>
                  <a:cubicBezTo>
                    <a:pt x="5437" y="1728186"/>
                    <a:pt x="0" y="1715059"/>
                    <a:pt x="0" y="1701372"/>
                  </a:cubicBezTo>
                  <a:lnTo>
                    <a:pt x="0" y="51607"/>
                  </a:lnTo>
                  <a:cubicBezTo>
                    <a:pt x="0" y="37920"/>
                    <a:pt x="5437" y="24794"/>
                    <a:pt x="15115" y="15115"/>
                  </a:cubicBezTo>
                  <a:cubicBezTo>
                    <a:pt x="24794" y="5437"/>
                    <a:pt x="37920" y="0"/>
                    <a:pt x="51607" y="0"/>
                  </a:cubicBezTo>
                  <a:close/>
                </a:path>
              </a:pathLst>
            </a:custGeom>
            <a:solidFill>
              <a:srgbClr val="FFFFFF"/>
            </a:solidFill>
            <a:ln w="19050" cap="rnd">
              <a:solidFill>
                <a:srgbClr val="000000"/>
              </a:solidFill>
              <a:prstDash val="solid"/>
              <a:round/>
            </a:ln>
          </p:spPr>
          <p:txBody>
            <a:bodyPr/>
            <a:lstStyle/>
            <a:p>
              <a:endParaRPr lang="en-IT">
                <a:latin typeface="Arial" panose="020B0604020202020204" pitchFamily="34" charset="0"/>
              </a:endParaRPr>
            </a:p>
          </p:txBody>
        </p:sp>
        <p:sp>
          <p:nvSpPr>
            <p:cNvPr id="12" name="TextBox 12"/>
            <p:cNvSpPr txBox="1"/>
            <p:nvPr/>
          </p:nvSpPr>
          <p:spPr>
            <a:xfrm>
              <a:off x="0" y="-9525"/>
              <a:ext cx="1185307" cy="1762504"/>
            </a:xfrm>
            <a:prstGeom prst="rect">
              <a:avLst/>
            </a:prstGeom>
          </p:spPr>
          <p:txBody>
            <a:bodyPr lIns="50800" tIns="50800" rIns="50800" bIns="50800" rtlCol="0" anchor="ctr"/>
            <a:lstStyle/>
            <a:p>
              <a:pPr algn="ctr">
                <a:lnSpc>
                  <a:spcPts val="3000"/>
                </a:lnSpc>
              </a:pPr>
              <a:endParaRPr>
                <a:latin typeface="Arial" panose="020B0604020202020204" pitchFamily="34" charset="0"/>
              </a:endParaRPr>
            </a:p>
          </p:txBody>
        </p:sp>
      </p:grpSp>
      <p:grpSp>
        <p:nvGrpSpPr>
          <p:cNvPr id="13" name="Group 13"/>
          <p:cNvGrpSpPr/>
          <p:nvPr/>
        </p:nvGrpSpPr>
        <p:grpSpPr>
          <a:xfrm rot="250632">
            <a:off x="12121840" y="2810145"/>
            <a:ext cx="6496967" cy="6692009"/>
            <a:chOff x="0" y="-9525"/>
            <a:chExt cx="1527547" cy="1762504"/>
          </a:xfrm>
        </p:grpSpPr>
        <p:sp>
          <p:nvSpPr>
            <p:cNvPr id="14" name="Freeform 14"/>
            <p:cNvSpPr/>
            <p:nvPr/>
          </p:nvSpPr>
          <p:spPr>
            <a:xfrm>
              <a:off x="0" y="0"/>
              <a:ext cx="1527547" cy="1752979"/>
            </a:xfrm>
            <a:custGeom>
              <a:avLst/>
              <a:gdLst/>
              <a:ahLst/>
              <a:cxnLst/>
              <a:rect l="l" t="t" r="r" b="b"/>
              <a:pathLst>
                <a:path w="1527547" h="1752979">
                  <a:moveTo>
                    <a:pt x="40045" y="0"/>
                  </a:moveTo>
                  <a:lnTo>
                    <a:pt x="1487502" y="0"/>
                  </a:lnTo>
                  <a:cubicBezTo>
                    <a:pt x="1509618" y="0"/>
                    <a:pt x="1527547" y="17929"/>
                    <a:pt x="1527547" y="40045"/>
                  </a:cubicBezTo>
                  <a:lnTo>
                    <a:pt x="1527547" y="1712934"/>
                  </a:lnTo>
                  <a:cubicBezTo>
                    <a:pt x="1527547" y="1735051"/>
                    <a:pt x="1509618" y="1752979"/>
                    <a:pt x="1487502" y="1752979"/>
                  </a:cubicBezTo>
                  <a:lnTo>
                    <a:pt x="40045" y="1752979"/>
                  </a:lnTo>
                  <a:cubicBezTo>
                    <a:pt x="17929" y="1752979"/>
                    <a:pt x="0" y="1735051"/>
                    <a:pt x="0" y="1712934"/>
                  </a:cubicBezTo>
                  <a:lnTo>
                    <a:pt x="0" y="40045"/>
                  </a:lnTo>
                  <a:cubicBezTo>
                    <a:pt x="0" y="17929"/>
                    <a:pt x="17929" y="0"/>
                    <a:pt x="40045" y="0"/>
                  </a:cubicBezTo>
                  <a:close/>
                </a:path>
              </a:pathLst>
            </a:custGeom>
            <a:solidFill>
              <a:srgbClr val="FFFFFF"/>
            </a:solidFill>
            <a:ln w="19050" cap="rnd">
              <a:solidFill>
                <a:srgbClr val="000000"/>
              </a:solidFill>
              <a:prstDash val="solid"/>
              <a:round/>
            </a:ln>
          </p:spPr>
          <p:txBody>
            <a:bodyPr/>
            <a:lstStyle/>
            <a:p>
              <a:endParaRPr lang="en-IT">
                <a:latin typeface="Arial" panose="020B0604020202020204" pitchFamily="34" charset="0"/>
              </a:endParaRPr>
            </a:p>
          </p:txBody>
        </p:sp>
        <p:sp>
          <p:nvSpPr>
            <p:cNvPr id="15" name="TextBox 15"/>
            <p:cNvSpPr txBox="1"/>
            <p:nvPr/>
          </p:nvSpPr>
          <p:spPr>
            <a:xfrm>
              <a:off x="0" y="-9525"/>
              <a:ext cx="1527547" cy="1762504"/>
            </a:xfrm>
            <a:prstGeom prst="rect">
              <a:avLst/>
            </a:prstGeom>
          </p:spPr>
          <p:txBody>
            <a:bodyPr lIns="50800" tIns="50800" rIns="50800" bIns="50800" rtlCol="0" anchor="ctr"/>
            <a:lstStyle/>
            <a:p>
              <a:pPr algn="ctr">
                <a:lnSpc>
                  <a:spcPts val="3000"/>
                </a:lnSpc>
              </a:pPr>
              <a:endParaRPr>
                <a:latin typeface="Arial" panose="020B0604020202020204" pitchFamily="34" charset="0"/>
              </a:endParaRPr>
            </a:p>
          </p:txBody>
        </p:sp>
      </p:grpSp>
      <p:sp>
        <p:nvSpPr>
          <p:cNvPr id="16" name="TextBox 16"/>
          <p:cNvSpPr txBox="1"/>
          <p:nvPr/>
        </p:nvSpPr>
        <p:spPr>
          <a:xfrm rot="21453380">
            <a:off x="636786" y="2635709"/>
            <a:ext cx="3472052" cy="5545685"/>
          </a:xfrm>
          <a:prstGeom prst="rect">
            <a:avLst/>
          </a:prstGeom>
        </p:spPr>
        <p:txBody>
          <a:bodyPr wrap="square" lIns="0" tIns="0" rIns="0" bIns="0" rtlCol="0" anchor="t">
            <a:spAutoFit/>
          </a:bodyPr>
          <a:lstStyle/>
          <a:p>
            <a:pPr marL="0" lvl="0" indent="0" algn="l">
              <a:lnSpc>
                <a:spcPts val="4550"/>
              </a:lnSpc>
            </a:pPr>
            <a:r>
              <a:rPr lang="en-US" sz="3600" b="1">
                <a:solidFill>
                  <a:srgbClr val="000000"/>
                </a:solidFill>
                <a:latin typeface="Times New Roman" panose="02020603050405020304" pitchFamily="18" charset="0"/>
                <a:ea typeface="Feature Deck Bold"/>
                <a:cs typeface="Times New Roman" panose="02020603050405020304" pitchFamily="18" charset="0"/>
                <a:sym typeface="Feature Deck Bold"/>
              </a:rPr>
              <a:t>→ </a:t>
            </a:r>
            <a:r>
              <a:rPr lang="cs-CZ" sz="3600" b="1">
                <a:solidFill>
                  <a:srgbClr val="000000"/>
                </a:solidFill>
                <a:latin typeface="Times New Roman" panose="02020603050405020304" pitchFamily="18" charset="0"/>
                <a:ea typeface="Feature Deck Bold"/>
                <a:cs typeface="Times New Roman" panose="02020603050405020304" pitchFamily="18" charset="0"/>
                <a:sym typeface="Feature Deck Bold"/>
              </a:rPr>
              <a:t>Přírodovědné předměty</a:t>
            </a:r>
            <a:endParaRPr lang="en-US" sz="3600" b="1">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marL="0" lvl="0" indent="0" algn="l">
              <a:lnSpc>
                <a:spcPts val="4550"/>
              </a:lnSpc>
            </a:pPr>
            <a:endParaRPr lang="en-US" sz="350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marL="539756" lvl="1" indent="-269878" algn="l">
              <a:lnSpc>
                <a:spcPts val="3250"/>
              </a:lnSpc>
              <a:buFont typeface="Arial"/>
              <a:buChar char="•"/>
            </a:pPr>
            <a:r>
              <a:rPr lang="cs-CZ" sz="2500">
                <a:solidFill>
                  <a:srgbClr val="000000"/>
                </a:solidFill>
                <a:latin typeface="Arial" panose="020B0604020202020204" pitchFamily="34" charset="0"/>
                <a:ea typeface="Neue Haas Grotesk Text Pro Bold"/>
                <a:cs typeface="Arial" panose="020B0604020202020204" pitchFamily="34" charset="0"/>
                <a:sym typeface="Neue Haas Grotesk Text Pro Bold"/>
              </a:rPr>
              <a:t>Výživa a biologie</a:t>
            </a:r>
            <a:endParaRPr lang="en-US" sz="25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539756" lvl="1" indent="-269878" algn="l">
              <a:lnSpc>
                <a:spcPts val="3250"/>
              </a:lnSpc>
              <a:buFont typeface="Arial"/>
              <a:buChar char="•"/>
            </a:pPr>
            <a:r>
              <a:rPr lang="cs-CZ" sz="2500">
                <a:solidFill>
                  <a:srgbClr val="000000"/>
                </a:solidFill>
                <a:latin typeface="Arial" panose="020B0604020202020204" pitchFamily="34" charset="0"/>
                <a:ea typeface="Neue Haas Grotesk Text Pro Bold"/>
                <a:cs typeface="Arial" panose="020B0604020202020204" pitchFamily="34" charset="0"/>
                <a:sym typeface="Neue Haas Grotesk Text Pro Bold"/>
              </a:rPr>
              <a:t>Fyziologie – potravinový systém</a:t>
            </a:r>
            <a:endParaRPr lang="en-US" sz="25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539756" lvl="1" indent="-269878" algn="l">
              <a:lnSpc>
                <a:spcPts val="3250"/>
              </a:lnSpc>
              <a:buFont typeface="Arial"/>
              <a:buChar char="•"/>
            </a:pPr>
            <a:r>
              <a:rPr lang="cs-CZ" sz="2500">
                <a:solidFill>
                  <a:srgbClr val="000000"/>
                </a:solidFill>
                <a:latin typeface="Arial" panose="020B0604020202020204" pitchFamily="34" charset="0"/>
                <a:ea typeface="Neue Haas Grotesk Text Pro Bold"/>
                <a:cs typeface="Arial" panose="020B0604020202020204" pitchFamily="34" charset="0"/>
                <a:sym typeface="Neue Haas Grotesk Text Pro Bold"/>
              </a:rPr>
              <a:t>Ekosystémy</a:t>
            </a:r>
            <a:endParaRPr lang="en-US" sz="25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539756" lvl="1" indent="-269878" algn="l">
              <a:lnSpc>
                <a:spcPts val="3250"/>
              </a:lnSpc>
              <a:buFont typeface="Arial"/>
              <a:buChar char="•"/>
            </a:pPr>
            <a:r>
              <a:rPr lang="cs-CZ" sz="2500">
                <a:solidFill>
                  <a:srgbClr val="000000"/>
                </a:solidFill>
                <a:latin typeface="Arial" panose="020B0604020202020204" pitchFamily="34" charset="0"/>
                <a:ea typeface="Neue Haas Grotesk Text Pro Bold"/>
                <a:cs typeface="Arial" panose="020B0604020202020204" pitchFamily="34" charset="0"/>
                <a:sym typeface="Neue Haas Grotesk Text Pro Bold"/>
              </a:rPr>
              <a:t>Věda o potravinách</a:t>
            </a:r>
            <a:endParaRPr lang="en-US" sz="25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539756" lvl="1" indent="-269878" algn="l">
              <a:lnSpc>
                <a:spcPts val="3250"/>
              </a:lnSpc>
              <a:buFont typeface="Arial"/>
              <a:buChar char="•"/>
            </a:pPr>
            <a:r>
              <a:rPr lang="cs-CZ" sz="2500">
                <a:solidFill>
                  <a:srgbClr val="000000"/>
                </a:solidFill>
                <a:latin typeface="Arial" panose="020B0604020202020204" pitchFamily="34" charset="0"/>
                <a:ea typeface="Neue Haas Grotesk Text Pro Bold"/>
                <a:cs typeface="Arial" panose="020B0604020202020204" pitchFamily="34" charset="0"/>
                <a:sym typeface="Neue Haas Grotesk Text Pro Bold"/>
              </a:rPr>
              <a:t>Statistika</a:t>
            </a:r>
            <a:endParaRPr lang="en-US" sz="25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539756" lvl="1" indent="-269878" algn="l">
              <a:lnSpc>
                <a:spcPts val="3250"/>
              </a:lnSpc>
              <a:buFont typeface="Arial"/>
              <a:buChar char="•"/>
            </a:pPr>
            <a:r>
              <a:rPr lang="cs-CZ" sz="2500">
                <a:solidFill>
                  <a:srgbClr val="000000"/>
                </a:solidFill>
                <a:latin typeface="Arial" panose="020B0604020202020204" pitchFamily="34" charset="0"/>
                <a:ea typeface="Neue Haas Grotesk Text Pro Bold"/>
                <a:cs typeface="Arial" panose="020B0604020202020204" pitchFamily="34" charset="0"/>
                <a:sym typeface="Neue Haas Grotesk Text Pro Bold"/>
              </a:rPr>
              <a:t>Čtení a porozumění potravinovým etiketám</a:t>
            </a:r>
            <a:endParaRPr lang="en-US" sz="25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p:txBody>
      </p:sp>
      <p:sp>
        <p:nvSpPr>
          <p:cNvPr id="17" name="TextBox 17"/>
          <p:cNvSpPr txBox="1"/>
          <p:nvPr/>
        </p:nvSpPr>
        <p:spPr>
          <a:xfrm rot="285239">
            <a:off x="4494785" y="3791133"/>
            <a:ext cx="3687963" cy="4911088"/>
          </a:xfrm>
          <a:prstGeom prst="rect">
            <a:avLst/>
          </a:prstGeom>
        </p:spPr>
        <p:txBody>
          <a:bodyPr wrap="square" lIns="0" tIns="0" rIns="0" bIns="0" rtlCol="0" anchor="t">
            <a:spAutoFit/>
          </a:bodyPr>
          <a:lstStyle/>
          <a:p>
            <a:pPr>
              <a:lnSpc>
                <a:spcPts val="3968"/>
              </a:lnSpc>
            </a:pPr>
            <a:r>
              <a:rPr lang="en-US" sz="3600" b="1">
                <a:solidFill>
                  <a:srgbClr val="000000"/>
                </a:solidFill>
                <a:latin typeface="Times New Roman"/>
                <a:ea typeface="Feature Deck Bold"/>
                <a:cs typeface="Times New Roman"/>
                <a:sym typeface="Feature Deck Bold"/>
              </a:rPr>
              <a:t>→ </a:t>
            </a:r>
            <a:r>
              <a:rPr lang="cs-CZ" sz="3600" b="1">
                <a:solidFill>
                  <a:srgbClr val="000000"/>
                </a:solidFill>
                <a:latin typeface="Times New Roman"/>
                <a:ea typeface="Feature Deck Bold"/>
                <a:cs typeface="Times New Roman"/>
                <a:sym typeface="Feature Deck Bold"/>
              </a:rPr>
              <a:t>Zeměpis, Společenské vědy</a:t>
            </a:r>
            <a:endParaRPr lang="cs-CZ" sz="3600" b="1">
              <a:solidFill>
                <a:srgbClr val="000000"/>
              </a:solidFill>
              <a:latin typeface="Times New Roman" panose="02020603050405020304" pitchFamily="18" charset="0"/>
              <a:ea typeface="Feature Deck Bold"/>
              <a:cs typeface="Times New Roman" panose="02020603050405020304" pitchFamily="18" charset="0"/>
            </a:endParaRPr>
          </a:p>
          <a:p>
            <a:pPr marL="0" lvl="0" indent="0" algn="l">
              <a:lnSpc>
                <a:spcPts val="3968"/>
              </a:lnSpc>
            </a:pPr>
            <a:endParaRPr lang="en-US" sz="2400">
              <a:solidFill>
                <a:srgbClr val="000000"/>
              </a:solidFill>
              <a:latin typeface="Arial" panose="020B0604020202020204" pitchFamily="34" charset="0"/>
              <a:cs typeface="Arial" panose="020B0604020202020204" pitchFamily="34" charset="0"/>
              <a:sym typeface="Feature Deck Bold"/>
            </a:endParaRPr>
          </a:p>
          <a:p>
            <a:pPr marL="518160" lvl="1" indent="-259080" algn="l">
              <a:lnSpc>
                <a:spcPts val="3120"/>
              </a:lnSpc>
              <a:buFont typeface="Arial"/>
              <a:buChar char="•"/>
            </a:pPr>
            <a:r>
              <a:rPr lang="cs-CZ" sz="2400">
                <a:solidFill>
                  <a:srgbClr val="000000"/>
                </a:solidFill>
                <a:latin typeface="Arial" panose="020B0604020202020204" pitchFamily="34" charset="0"/>
                <a:cs typeface="Arial" panose="020B0604020202020204" pitchFamily="34" charset="0"/>
                <a:sym typeface="Neue Haas Grotesk Text Pro Bold"/>
              </a:rPr>
              <a:t>Globální dodavatelské řetězce</a:t>
            </a:r>
            <a:endParaRPr lang="en-US" sz="2400">
              <a:solidFill>
                <a:srgbClr val="000000"/>
              </a:solidFill>
              <a:latin typeface="Arial" panose="020B0604020202020204" pitchFamily="34" charset="0"/>
              <a:cs typeface="Arial" panose="020B0604020202020204" pitchFamily="34" charset="0"/>
              <a:sym typeface="Neue Haas Grotesk Text Pro Bold"/>
            </a:endParaRPr>
          </a:p>
          <a:p>
            <a:pPr marL="570230" lvl="1" indent="-285115" algn="l">
              <a:lnSpc>
                <a:spcPts val="3435"/>
              </a:lnSpc>
              <a:buFont typeface="Arial"/>
              <a:buChar char="•"/>
            </a:pPr>
            <a:r>
              <a:rPr lang="cs-CZ" sz="2400">
                <a:solidFill>
                  <a:srgbClr val="000000"/>
                </a:solidFill>
                <a:latin typeface="Arial" panose="020B0604020202020204" pitchFamily="34" charset="0"/>
                <a:cs typeface="Arial" panose="020B0604020202020204" pitchFamily="34" charset="0"/>
                <a:sym typeface="Neue Haas Grotesk Text Pro Bold"/>
              </a:rPr>
              <a:t>Bezpečnost potravin</a:t>
            </a:r>
            <a:endParaRPr lang="en-US" sz="2400">
              <a:solidFill>
                <a:srgbClr val="000000"/>
              </a:solidFill>
              <a:latin typeface="Arial" panose="020B0604020202020204" pitchFamily="34" charset="0"/>
              <a:cs typeface="Arial" panose="020B0604020202020204" pitchFamily="34" charset="0"/>
            </a:endParaRPr>
          </a:p>
          <a:p>
            <a:pPr marL="570230" lvl="1" indent="-285115" algn="l">
              <a:lnSpc>
                <a:spcPts val="3435"/>
              </a:lnSpc>
              <a:buFont typeface="Arial"/>
              <a:buChar char="•"/>
            </a:pPr>
            <a:r>
              <a:rPr lang="cs-CZ" sz="2400">
                <a:solidFill>
                  <a:srgbClr val="000000"/>
                </a:solidFill>
                <a:latin typeface="Arial" panose="020B0604020202020204" pitchFamily="34" charset="0"/>
                <a:cs typeface="Arial" panose="020B0604020202020204" pitchFamily="34" charset="0"/>
                <a:sym typeface="Neue Haas Grotesk Text Pro Bold"/>
              </a:rPr>
              <a:t>Agronomie</a:t>
            </a:r>
            <a:endParaRPr lang="en-US" sz="2400">
              <a:solidFill>
                <a:srgbClr val="000000"/>
              </a:solidFill>
              <a:latin typeface="Arial" panose="020B0604020202020204" pitchFamily="34" charset="0"/>
              <a:cs typeface="Arial" panose="020B0604020202020204" pitchFamily="34" charset="0"/>
            </a:endParaRPr>
          </a:p>
          <a:p>
            <a:pPr marL="570230" lvl="1" indent="-285115" algn="l">
              <a:lnSpc>
                <a:spcPts val="3435"/>
              </a:lnSpc>
              <a:buFont typeface="Arial"/>
              <a:buChar char="•"/>
            </a:pPr>
            <a:r>
              <a:rPr lang="cs-CZ" sz="2400">
                <a:solidFill>
                  <a:srgbClr val="000000"/>
                </a:solidFill>
                <a:latin typeface="Arial" panose="020B0604020202020204" pitchFamily="34" charset="0"/>
                <a:cs typeface="Arial" panose="020B0604020202020204" pitchFamily="34" charset="0"/>
                <a:sym typeface="Neue Haas Grotesk Text Pro Bold"/>
              </a:rPr>
              <a:t>Spotřebitelská věda</a:t>
            </a:r>
            <a:endParaRPr lang="en-US" sz="2400">
              <a:solidFill>
                <a:srgbClr val="000000"/>
              </a:solidFill>
              <a:latin typeface="Arial" panose="020B0604020202020204" pitchFamily="34" charset="0"/>
              <a:cs typeface="Arial" panose="020B0604020202020204" pitchFamily="34" charset="0"/>
            </a:endParaRPr>
          </a:p>
          <a:p>
            <a:pPr marL="570230" lvl="1" indent="-285115" algn="l">
              <a:lnSpc>
                <a:spcPts val="3435"/>
              </a:lnSpc>
              <a:buFont typeface="Arial"/>
              <a:buChar char="•"/>
            </a:pPr>
            <a:r>
              <a:rPr lang="cs-CZ" sz="2400">
                <a:solidFill>
                  <a:srgbClr val="000000"/>
                </a:solidFill>
                <a:latin typeface="Arial" panose="020B0604020202020204" pitchFamily="34" charset="0"/>
                <a:cs typeface="Arial" panose="020B0604020202020204" pitchFamily="34" charset="0"/>
                <a:sym typeface="Neue Haas Grotesk Text Pro Bold"/>
              </a:rPr>
              <a:t>Udržitelnost</a:t>
            </a:r>
            <a:endParaRPr lang="en-US" sz="2400">
              <a:solidFill>
                <a:srgbClr val="000000"/>
              </a:solidFill>
              <a:latin typeface="Arial" panose="020B0604020202020204" pitchFamily="34" charset="0"/>
              <a:cs typeface="Arial" panose="020B0604020202020204" pitchFamily="34" charset="0"/>
            </a:endParaRPr>
          </a:p>
          <a:p>
            <a:pPr marL="570230" lvl="1" indent="-285115" algn="l">
              <a:lnSpc>
                <a:spcPts val="3435"/>
              </a:lnSpc>
              <a:buFont typeface="Arial"/>
              <a:buChar char="•"/>
            </a:pPr>
            <a:r>
              <a:rPr lang="cs-CZ" sz="2400">
                <a:solidFill>
                  <a:srgbClr val="000000"/>
                </a:solidFill>
                <a:latin typeface="Arial" panose="020B0604020202020204" pitchFamily="34" charset="0"/>
                <a:cs typeface="Arial" panose="020B0604020202020204" pitchFamily="34" charset="0"/>
                <a:sym typeface="Neue Haas Grotesk Text Pro Bold"/>
              </a:rPr>
              <a:t>Potravinový systém</a:t>
            </a:r>
            <a:endParaRPr lang="en-US" sz="2400">
              <a:solidFill>
                <a:srgbClr val="000000"/>
              </a:solidFill>
              <a:latin typeface="Arial" panose="020B0604020202020204" pitchFamily="34" charset="0"/>
              <a:cs typeface="Arial" panose="020B0604020202020204" pitchFamily="34" charset="0"/>
            </a:endParaRPr>
          </a:p>
          <a:p>
            <a:pPr marL="570230" lvl="1" indent="-285115" algn="l">
              <a:lnSpc>
                <a:spcPts val="3435"/>
              </a:lnSpc>
              <a:buFont typeface="Arial"/>
              <a:buChar char="•"/>
            </a:pPr>
            <a:r>
              <a:rPr lang="cs-CZ" sz="2400">
                <a:solidFill>
                  <a:srgbClr val="000000"/>
                </a:solidFill>
                <a:latin typeface="Arial" panose="020B0604020202020204" pitchFamily="34" charset="0"/>
                <a:cs typeface="Arial" panose="020B0604020202020204" pitchFamily="34" charset="0"/>
                <a:sym typeface="Neue Haas Grotesk Text Pro Bold"/>
              </a:rPr>
              <a:t>Ekonomika</a:t>
            </a:r>
            <a:endParaRPr lang="en-US" sz="2400">
              <a:solidFill>
                <a:srgbClr val="000000"/>
              </a:solidFill>
              <a:latin typeface="Arial" panose="020B0604020202020204" pitchFamily="34" charset="0"/>
              <a:cs typeface="Arial" panose="020B0604020202020204" pitchFamily="34" charset="0"/>
            </a:endParaRPr>
          </a:p>
        </p:txBody>
      </p:sp>
      <p:sp>
        <p:nvSpPr>
          <p:cNvPr id="18" name="TextBox 18"/>
          <p:cNvSpPr txBox="1"/>
          <p:nvPr/>
        </p:nvSpPr>
        <p:spPr>
          <a:xfrm rot="21463207">
            <a:off x="8417372" y="3032328"/>
            <a:ext cx="3689450" cy="4773743"/>
          </a:xfrm>
          <a:prstGeom prst="rect">
            <a:avLst/>
          </a:prstGeom>
        </p:spPr>
        <p:txBody>
          <a:bodyPr lIns="0" tIns="0" rIns="0" bIns="0" rtlCol="0" anchor="t">
            <a:spAutoFit/>
          </a:bodyPr>
          <a:lstStyle/>
          <a:p>
            <a:pPr marL="0" lvl="0" indent="0" algn="l">
              <a:lnSpc>
                <a:spcPts val="4209"/>
              </a:lnSpc>
            </a:pPr>
            <a:r>
              <a:rPr lang="en-US" sz="3600" b="1">
                <a:solidFill>
                  <a:srgbClr val="000000"/>
                </a:solidFill>
                <a:latin typeface="Times New Roman" panose="02020603050405020304" pitchFamily="18" charset="0"/>
                <a:ea typeface="Open Sans Bold"/>
                <a:cs typeface="Times New Roman" panose="02020603050405020304" pitchFamily="18" charset="0"/>
                <a:sym typeface="Open Sans Bold"/>
              </a:rPr>
              <a:t>→ IT, </a:t>
            </a:r>
            <a:r>
              <a:rPr lang="cs-CZ" sz="3600" b="1">
                <a:solidFill>
                  <a:srgbClr val="000000"/>
                </a:solidFill>
                <a:latin typeface="Times New Roman" panose="02020603050405020304" pitchFamily="18" charset="0"/>
                <a:ea typeface="Open Sans Bold"/>
                <a:cs typeface="Times New Roman" panose="02020603050405020304" pitchFamily="18" charset="0"/>
                <a:sym typeface="Open Sans Bold"/>
              </a:rPr>
              <a:t>cizí jazyky</a:t>
            </a:r>
            <a:endParaRPr lang="en-US" sz="3600" b="1">
              <a:solidFill>
                <a:srgbClr val="000000"/>
              </a:solidFill>
              <a:latin typeface="Times New Roman" panose="02020603050405020304" pitchFamily="18" charset="0"/>
              <a:ea typeface="Open Sans Bold"/>
              <a:cs typeface="Times New Roman" panose="02020603050405020304" pitchFamily="18" charset="0"/>
              <a:sym typeface="Open Sans Bold"/>
            </a:endParaRPr>
          </a:p>
          <a:p>
            <a:pPr marL="0" lvl="0" indent="0" algn="l">
              <a:lnSpc>
                <a:spcPts val="4464"/>
              </a:lnSpc>
            </a:pPr>
            <a:endParaRPr lang="en-US" sz="3238">
              <a:solidFill>
                <a:srgbClr val="000000"/>
              </a:solidFill>
              <a:latin typeface="Arial" panose="020B0604020202020204" pitchFamily="34" charset="0"/>
              <a:ea typeface="Open Sans Bold"/>
              <a:cs typeface="Arial" panose="020B0604020202020204" pitchFamily="34" charset="0"/>
              <a:sym typeface="Open Sans Bold"/>
            </a:endParaRPr>
          </a:p>
          <a:p>
            <a:pPr marL="593090" lvl="1" indent="-296545" algn="l">
              <a:lnSpc>
                <a:spcPts val="3571"/>
              </a:lnSpc>
              <a:buFont typeface="Arial"/>
              <a:buChar char="•"/>
            </a:pPr>
            <a:r>
              <a:rPr lang="cs-CZ" sz="2747">
                <a:solidFill>
                  <a:srgbClr val="000000"/>
                </a:solidFill>
                <a:latin typeface="Arial" panose="020B0604020202020204" pitchFamily="34" charset="0"/>
                <a:ea typeface="Neue Haas Grotesk Text Pro Bold"/>
                <a:cs typeface="Arial" panose="020B0604020202020204" pitchFamily="34" charset="0"/>
                <a:sym typeface="Neue Haas Grotesk Text Pro Bold"/>
              </a:rPr>
              <a:t>Hodnocení online zdrojů</a:t>
            </a:r>
            <a:endParaRPr lang="en-US" sz="2747">
              <a:solidFill>
                <a:srgbClr val="000000"/>
              </a:solidFill>
              <a:latin typeface="Arial" panose="020B0604020202020204" pitchFamily="34" charset="0"/>
              <a:ea typeface="Neue Haas Grotesk Text Pro Bold"/>
              <a:cs typeface="Arial" panose="020B0604020202020204" pitchFamily="34" charset="0"/>
            </a:endParaRPr>
          </a:p>
          <a:p>
            <a:pPr marL="593090" lvl="1" indent="-296545" algn="l">
              <a:lnSpc>
                <a:spcPts val="3571"/>
              </a:lnSpc>
              <a:buFont typeface="Arial"/>
              <a:buChar char="•"/>
            </a:pPr>
            <a:r>
              <a:rPr lang="cs-CZ" sz="2747">
                <a:solidFill>
                  <a:srgbClr val="000000"/>
                </a:solidFill>
                <a:latin typeface="Arial" panose="020B0604020202020204" pitchFamily="34" charset="0"/>
                <a:ea typeface="Neue Haas Grotesk Text Pro Bold"/>
                <a:cs typeface="Arial" panose="020B0604020202020204" pitchFamily="34" charset="0"/>
                <a:sym typeface="Neue Haas Grotesk Text Pro Bold"/>
              </a:rPr>
              <a:t>Komunikace ve vědě o potravinách</a:t>
            </a:r>
            <a:endParaRPr lang="en-US" sz="2747">
              <a:solidFill>
                <a:srgbClr val="000000"/>
              </a:solidFill>
              <a:latin typeface="Arial" panose="020B0604020202020204" pitchFamily="34" charset="0"/>
              <a:ea typeface="Neue Haas Grotesk Text Pro Bold"/>
              <a:cs typeface="Arial" panose="020B0604020202020204" pitchFamily="34" charset="0"/>
            </a:endParaRPr>
          </a:p>
          <a:p>
            <a:pPr marL="593090" lvl="1" indent="-296545" algn="l">
              <a:lnSpc>
                <a:spcPts val="3571"/>
              </a:lnSpc>
              <a:buFont typeface="Arial"/>
              <a:buChar char="•"/>
            </a:pPr>
            <a:r>
              <a:rPr lang="cs-CZ" sz="2700">
                <a:solidFill>
                  <a:srgbClr val="000000"/>
                </a:solidFill>
                <a:latin typeface="Arial"/>
                <a:ea typeface="Neue Haas Grotesk Text Pro Bold"/>
                <a:cs typeface="Arial"/>
                <a:sym typeface="Neue Haas Grotesk Text Pro Bold"/>
              </a:rPr>
              <a:t>Analýza dat</a:t>
            </a:r>
            <a:endParaRPr lang="en-US" sz="2700">
              <a:solidFill>
                <a:srgbClr val="000000"/>
              </a:solidFill>
              <a:latin typeface="Arial"/>
              <a:ea typeface="Neue Haas Grotesk Text Pro Bold"/>
              <a:cs typeface="Arial"/>
            </a:endParaRPr>
          </a:p>
          <a:p>
            <a:pPr marL="593090" lvl="1" indent="-296545" algn="l">
              <a:lnSpc>
                <a:spcPts val="3571"/>
              </a:lnSpc>
              <a:buFont typeface="Arial"/>
              <a:buChar char="•"/>
            </a:pPr>
            <a:r>
              <a:rPr lang="cs-CZ" sz="2747">
                <a:solidFill>
                  <a:srgbClr val="000000"/>
                </a:solidFill>
                <a:latin typeface="Arial" panose="020B0604020202020204" pitchFamily="34" charset="0"/>
                <a:ea typeface="Neue Haas Grotesk Text Pro Bold"/>
                <a:cs typeface="Arial" panose="020B0604020202020204" pitchFamily="34" charset="0"/>
                <a:sym typeface="Neue Haas Grotesk Text Pro Bold"/>
              </a:rPr>
              <a:t>Slovní zásoba související s jídlem</a:t>
            </a:r>
            <a:endParaRPr lang="en-US" sz="2747">
              <a:solidFill>
                <a:srgbClr val="000000"/>
              </a:solidFill>
              <a:latin typeface="Arial" panose="020B0604020202020204" pitchFamily="34" charset="0"/>
              <a:ea typeface="Neue Haas Grotesk Text Pro Bold"/>
              <a:cs typeface="Arial" panose="020B0604020202020204" pitchFamily="34" charset="0"/>
            </a:endParaRPr>
          </a:p>
          <a:p>
            <a:pPr marL="593090" lvl="1" indent="-296545" algn="l">
              <a:lnSpc>
                <a:spcPts val="3571"/>
              </a:lnSpc>
              <a:buFont typeface="Arial"/>
              <a:buChar char="•"/>
            </a:pPr>
            <a:r>
              <a:rPr lang="cs-CZ" sz="2747">
                <a:solidFill>
                  <a:srgbClr val="000000"/>
                </a:solidFill>
                <a:latin typeface="Arial" panose="020B0604020202020204" pitchFamily="34" charset="0"/>
                <a:ea typeface="Neue Haas Grotesk Text Pro Bold"/>
                <a:cs typeface="Arial" panose="020B0604020202020204" pitchFamily="34" charset="0"/>
                <a:sym typeface="Neue Haas Grotesk Text Pro Bold"/>
              </a:rPr>
              <a:t>Tradice a kultura</a:t>
            </a:r>
            <a:endParaRPr lang="en-US" sz="2747">
              <a:solidFill>
                <a:srgbClr val="000000"/>
              </a:solidFill>
              <a:latin typeface="Arial" panose="020B0604020202020204" pitchFamily="34" charset="0"/>
              <a:ea typeface="Neue Haas Grotesk Text Pro Bold"/>
              <a:cs typeface="Arial" panose="020B0604020202020204" pitchFamily="34" charset="0"/>
            </a:endParaRPr>
          </a:p>
        </p:txBody>
      </p:sp>
      <p:sp>
        <p:nvSpPr>
          <p:cNvPr id="19" name="TextBox 19"/>
          <p:cNvSpPr txBox="1"/>
          <p:nvPr/>
        </p:nvSpPr>
        <p:spPr>
          <a:xfrm rot="259453">
            <a:off x="12448531" y="3874666"/>
            <a:ext cx="5983244" cy="5506316"/>
          </a:xfrm>
          <a:prstGeom prst="rect">
            <a:avLst/>
          </a:prstGeom>
        </p:spPr>
        <p:txBody>
          <a:bodyPr wrap="square" lIns="0" tIns="0" rIns="0" bIns="0" rtlCol="0" anchor="t">
            <a:spAutoFit/>
          </a:bodyPr>
          <a:lstStyle/>
          <a:p>
            <a:pPr marL="0" lvl="0" indent="0" algn="l">
              <a:lnSpc>
                <a:spcPts val="3612"/>
              </a:lnSpc>
            </a:pPr>
            <a:r>
              <a:rPr lang="en-US" sz="3600" b="1">
                <a:solidFill>
                  <a:srgbClr val="000000"/>
                </a:solidFill>
                <a:latin typeface="Times New Roman" panose="02020603050405020304" pitchFamily="18" charset="0"/>
                <a:ea typeface="Feature Deck Bold"/>
                <a:cs typeface="Times New Roman" panose="02020603050405020304" pitchFamily="18" charset="0"/>
                <a:sym typeface="Feature Deck Bold"/>
              </a:rPr>
              <a:t>→ </a:t>
            </a:r>
            <a:r>
              <a:rPr lang="cs-CZ" sz="3600" b="1">
                <a:solidFill>
                  <a:srgbClr val="000000"/>
                </a:solidFill>
                <a:latin typeface="Times New Roman" panose="02020603050405020304" pitchFamily="18" charset="0"/>
                <a:ea typeface="Feature Deck Bold"/>
                <a:cs typeface="Times New Roman" panose="02020603050405020304" pitchFamily="18" charset="0"/>
                <a:sym typeface="Feature Deck Bold"/>
              </a:rPr>
              <a:t>Výtvarná výchova, Technologie, Výchova ke zdraví, Kariérní poradenství</a:t>
            </a:r>
            <a:endParaRPr lang="en-US" sz="3600" b="1">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marL="0" lvl="0" indent="0" algn="l">
              <a:lnSpc>
                <a:spcPts val="3612"/>
              </a:lnSpc>
            </a:pPr>
            <a:endParaRPr lang="en-US" sz="280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marL="604524" lvl="1" indent="-302262" algn="l">
              <a:lnSpc>
                <a:spcPts val="3612"/>
              </a:lnSpc>
              <a:buFont typeface="Arial"/>
              <a:buChar char="•"/>
            </a:pPr>
            <a:r>
              <a:rPr lang="cs-CZ"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Praktické kuchařské dovednosti</a:t>
            </a:r>
            <a:endParaRPr lang="en-US" sz="28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604524" lvl="1" indent="-302262" algn="l">
              <a:lnSpc>
                <a:spcPts val="3612"/>
              </a:lnSpc>
              <a:buFont typeface="Arial"/>
              <a:buChar char="•"/>
            </a:pPr>
            <a:r>
              <a:rPr lang="cs-CZ"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Slovní zásoba</a:t>
            </a:r>
            <a:endParaRPr lang="en-US" sz="28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593190" lvl="1" indent="-296595" algn="l">
              <a:lnSpc>
                <a:spcPts val="3571"/>
              </a:lnSpc>
              <a:buFont typeface="Arial"/>
              <a:buChar char="•"/>
            </a:pPr>
            <a:r>
              <a:rPr lang="cs-CZ"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Tradice a kultura</a:t>
            </a:r>
            <a:endParaRPr lang="en-US" sz="28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604524" lvl="1" indent="-302262" algn="l">
              <a:lnSpc>
                <a:spcPts val="3612"/>
              </a:lnSpc>
              <a:buFont typeface="Arial"/>
              <a:buChar char="•"/>
            </a:pPr>
            <a:r>
              <a:rPr lang="cs-CZ"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Spotřebitelská věda</a:t>
            </a:r>
            <a:endParaRPr lang="en-US" sz="280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marL="604524" lvl="1" indent="-302262" algn="l">
              <a:lnSpc>
                <a:spcPts val="3612"/>
              </a:lnSpc>
              <a:buFont typeface="Arial"/>
              <a:buChar char="•"/>
            </a:pPr>
            <a:r>
              <a:rPr lang="cs-CZ"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M</a:t>
            </a:r>
            <a:r>
              <a:rPr lang="en-US" sz="2800" err="1">
                <a:solidFill>
                  <a:srgbClr val="000000"/>
                </a:solidFill>
                <a:latin typeface="Arial" panose="020B0604020202020204" pitchFamily="34" charset="0"/>
                <a:ea typeface="Neue Haas Grotesk Text Pro Bold"/>
                <a:cs typeface="Arial" panose="020B0604020202020204" pitchFamily="34" charset="0"/>
                <a:sym typeface="Neue Haas Grotesk Text Pro Bold"/>
              </a:rPr>
              <a:t>arketing</a:t>
            </a:r>
            <a:r>
              <a:rPr lang="en-US"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 </a:t>
            </a:r>
          </a:p>
          <a:p>
            <a:pPr marL="604524" lvl="1" indent="-302262" algn="l">
              <a:lnSpc>
                <a:spcPts val="3612"/>
              </a:lnSpc>
              <a:buFont typeface="Arial"/>
              <a:buChar char="•"/>
            </a:pPr>
            <a:r>
              <a:rPr lang="cs-CZ"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Kariérní příležitosti v zemědělsko-potravinářském sektoru</a:t>
            </a:r>
            <a:br>
              <a:rPr lang="en-US"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br>
            <a:r>
              <a:rPr lang="en-US" sz="2800">
                <a:solidFill>
                  <a:srgbClr val="000000"/>
                </a:solidFill>
                <a:latin typeface="Arial" panose="020B0604020202020204" pitchFamily="34" charset="0"/>
                <a:ea typeface="Neue Haas Grotesk Text Pro Bold"/>
                <a:cs typeface="Arial" panose="020B0604020202020204" pitchFamily="34" charset="0"/>
                <a:sym typeface="Neue Haas Grotesk Text Pro Bold"/>
              </a:rPr>
              <a:t>…</a:t>
            </a:r>
            <a:r>
              <a:rPr lang="cs-CZ" sz="2800">
                <a:solidFill>
                  <a:srgbClr val="000000"/>
                </a:solidFill>
                <a:latin typeface="Arial" panose="020B0604020202020204" pitchFamily="34" charset="0"/>
                <a:ea typeface="Open Sans Bold"/>
                <a:cs typeface="Arial" panose="020B0604020202020204" pitchFamily="34" charset="0"/>
                <a:sym typeface="Open Sans Bold"/>
              </a:rPr>
              <a:t>a mnoho dalšího</a:t>
            </a:r>
            <a:r>
              <a:rPr lang="en-US" sz="2800">
                <a:solidFill>
                  <a:srgbClr val="000000"/>
                </a:solidFill>
                <a:latin typeface="Arial" panose="020B0604020202020204" pitchFamily="34" charset="0"/>
                <a:ea typeface="Open Sans Bold"/>
                <a:cs typeface="Arial" panose="020B0604020202020204" pitchFamily="34" charset="0"/>
                <a:sym typeface="Open Sans Bold"/>
              </a:rPr>
              <a:t>!</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FB1D-1BD3-9643-E8EB-C2A5960D07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B18C1-A3A3-2850-6424-9F88D2412BF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Obdélník 2">
            <a:extLst>
              <a:ext uri="{FF2B5EF4-FFF2-40B4-BE49-F238E27FC236}">
                <a16:creationId xmlns:a16="http://schemas.microsoft.com/office/drawing/2014/main" id="{03001F54-B916-4806-B64D-995DD2434DA3}"/>
              </a:ext>
            </a:extLst>
          </p:cNvPr>
          <p:cNvSpPr/>
          <p:nvPr/>
        </p:nvSpPr>
        <p:spPr>
          <a:xfrm>
            <a:off x="9022813" y="4958834"/>
            <a:ext cx="242374" cy="369332"/>
          </a:xfrm>
          <a:prstGeom prst="rect">
            <a:avLst/>
          </a:prstGeom>
        </p:spPr>
        <p:txBody>
          <a:bodyPr wrap="none">
            <a:spAutoFit/>
          </a:bodyPr>
          <a:lstStyle/>
          <a:p>
            <a:r>
              <a:rPr lang="cs-CZ" dirty="0">
                <a:solidFill>
                  <a:srgbClr val="000000"/>
                </a:solidFill>
                <a:latin typeface="Times New Roman" panose="02020603050405020304" pitchFamily="18" charset="0"/>
              </a:rPr>
              <a:t> </a:t>
            </a:r>
            <a:endParaRPr lang="cs-CZ" dirty="0"/>
          </a:p>
        </p:txBody>
      </p:sp>
      <p:pic>
        <p:nvPicPr>
          <p:cNvPr id="1030" name="Picture 6">
            <a:extLst>
              <a:ext uri="{FF2B5EF4-FFF2-40B4-BE49-F238E27FC236}">
                <a16:creationId xmlns:a16="http://schemas.microsoft.com/office/drawing/2014/main" id="{D18D1EE0-ADDC-407F-BD68-5EBB528CD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6849" y="6210299"/>
            <a:ext cx="5278228" cy="377666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AAAF0472-FDAB-49A1-B515-AC7F0A6595B3}"/>
              </a:ext>
            </a:extLst>
          </p:cNvPr>
          <p:cNvPicPr>
            <a:picLocks noChangeAspect="1"/>
          </p:cNvPicPr>
          <p:nvPr/>
        </p:nvPicPr>
        <p:blipFill>
          <a:blip r:embed="rId5"/>
          <a:stretch>
            <a:fillRect/>
          </a:stretch>
        </p:blipFill>
        <p:spPr>
          <a:xfrm>
            <a:off x="422677" y="546498"/>
            <a:ext cx="12112360" cy="8540352"/>
          </a:xfrm>
          <a:prstGeom prst="rect">
            <a:avLst/>
          </a:prstGeom>
        </p:spPr>
      </p:pic>
    </p:spTree>
    <p:extLst>
      <p:ext uri="{BB962C8B-B14F-4D97-AF65-F5344CB8AC3E}">
        <p14:creationId xmlns:p14="http://schemas.microsoft.com/office/powerpoint/2010/main" val="19370522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FB1D-1BD3-9643-E8EB-C2A5960D07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B18C1-A3A3-2850-6424-9F88D2412BF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dirty="0">
              <a:latin typeface="Arial" panose="020B0604020202020204" pitchFamily="34" charset="0"/>
            </a:endParaRPr>
          </a:p>
        </p:txBody>
      </p:sp>
      <p:sp>
        <p:nvSpPr>
          <p:cNvPr id="4" name="Obdélník 3">
            <a:extLst>
              <a:ext uri="{FF2B5EF4-FFF2-40B4-BE49-F238E27FC236}">
                <a16:creationId xmlns:a16="http://schemas.microsoft.com/office/drawing/2014/main" id="{3548CFB0-AD8E-47FE-93A7-E2380020F91F}"/>
              </a:ext>
            </a:extLst>
          </p:cNvPr>
          <p:cNvSpPr/>
          <p:nvPr/>
        </p:nvSpPr>
        <p:spPr>
          <a:xfrm>
            <a:off x="677098" y="715446"/>
            <a:ext cx="1547218" cy="923330"/>
          </a:xfrm>
          <a:prstGeom prst="rect">
            <a:avLst/>
          </a:prstGeom>
        </p:spPr>
        <p:txBody>
          <a:bodyPr wrap="none">
            <a:spAutoFit/>
          </a:bodyPr>
          <a:lstStyle/>
          <a:p>
            <a:r>
              <a:rPr lang="cs-CZ" sz="5400" b="1" dirty="0">
                <a:solidFill>
                  <a:srgbClr val="000000"/>
                </a:solidFill>
                <a:latin typeface="+mj-lt"/>
              </a:rPr>
              <a:t>Chuť</a:t>
            </a:r>
            <a:endParaRPr lang="cs-CZ" sz="5400" b="1" dirty="0">
              <a:latin typeface="+mj-lt"/>
            </a:endParaRPr>
          </a:p>
        </p:txBody>
      </p:sp>
      <p:pic>
        <p:nvPicPr>
          <p:cNvPr id="5" name="Obrázek 4">
            <a:extLst>
              <a:ext uri="{FF2B5EF4-FFF2-40B4-BE49-F238E27FC236}">
                <a16:creationId xmlns:a16="http://schemas.microsoft.com/office/drawing/2014/main" id="{A0EF6413-F1AD-47F5-B7FC-CA6B95F1703D}"/>
              </a:ext>
            </a:extLst>
          </p:cNvPr>
          <p:cNvPicPr>
            <a:picLocks noChangeAspect="1"/>
          </p:cNvPicPr>
          <p:nvPr/>
        </p:nvPicPr>
        <p:blipFill>
          <a:blip r:embed="rId4"/>
          <a:stretch>
            <a:fillRect/>
          </a:stretch>
        </p:blipFill>
        <p:spPr>
          <a:xfrm>
            <a:off x="677098" y="2354222"/>
            <a:ext cx="7647120" cy="3289341"/>
          </a:xfrm>
          <a:prstGeom prst="rect">
            <a:avLst/>
          </a:prstGeom>
        </p:spPr>
      </p:pic>
      <p:sp>
        <p:nvSpPr>
          <p:cNvPr id="7" name="Obdélník 6">
            <a:extLst>
              <a:ext uri="{FF2B5EF4-FFF2-40B4-BE49-F238E27FC236}">
                <a16:creationId xmlns:a16="http://schemas.microsoft.com/office/drawing/2014/main" id="{DC80E59F-BF64-4539-BFC4-52D84EEC3CE2}"/>
              </a:ext>
            </a:extLst>
          </p:cNvPr>
          <p:cNvSpPr/>
          <p:nvPr/>
        </p:nvSpPr>
        <p:spPr>
          <a:xfrm>
            <a:off x="677098" y="5900200"/>
            <a:ext cx="5459047" cy="3539430"/>
          </a:xfrm>
          <a:prstGeom prst="rect">
            <a:avLst/>
          </a:prstGeom>
        </p:spPr>
        <p:txBody>
          <a:bodyPr wrap="square">
            <a:spAutoFit/>
          </a:bodyPr>
          <a:lstStyle/>
          <a:p>
            <a:pPr fontAlgn="base"/>
            <a:r>
              <a:rPr lang="cs-CZ" sz="3200" b="1" dirty="0">
                <a:solidFill>
                  <a:srgbClr val="000000"/>
                </a:solidFill>
                <a:latin typeface="+mj-lt"/>
              </a:rPr>
              <a:t>Ostatní chutě</a:t>
            </a:r>
            <a:r>
              <a:rPr lang="en-US" sz="3200" dirty="0">
                <a:solidFill>
                  <a:srgbClr val="000000"/>
                </a:solidFill>
                <a:latin typeface="+mj-lt"/>
              </a:rPr>
              <a:t>​</a:t>
            </a:r>
          </a:p>
          <a:p>
            <a:pPr fontAlgn="base">
              <a:buFont typeface="Arial" panose="020B0604020202020204" pitchFamily="34" charset="0"/>
              <a:buChar char="•"/>
            </a:pPr>
            <a:r>
              <a:rPr lang="cs-CZ" sz="3200" dirty="0">
                <a:solidFill>
                  <a:srgbClr val="000000"/>
                </a:solidFill>
                <a:latin typeface="+mj-lt"/>
              </a:rPr>
              <a:t>Trpkost</a:t>
            </a:r>
            <a:r>
              <a:rPr lang="en-US" sz="3200" dirty="0">
                <a:solidFill>
                  <a:srgbClr val="000000"/>
                </a:solidFill>
                <a:latin typeface="+mj-lt"/>
              </a:rPr>
              <a:t>​</a:t>
            </a:r>
          </a:p>
          <a:p>
            <a:pPr fontAlgn="base">
              <a:buFont typeface="Arial" panose="020B0604020202020204" pitchFamily="34" charset="0"/>
              <a:buChar char="•"/>
            </a:pPr>
            <a:r>
              <a:rPr lang="cs-CZ" sz="3200" dirty="0">
                <a:solidFill>
                  <a:srgbClr val="000000"/>
                </a:solidFill>
                <a:latin typeface="+mj-lt"/>
              </a:rPr>
              <a:t>Kovová chuť</a:t>
            </a:r>
            <a:r>
              <a:rPr lang="en-US" sz="3200" dirty="0">
                <a:solidFill>
                  <a:srgbClr val="000000"/>
                </a:solidFill>
                <a:latin typeface="+mj-lt"/>
              </a:rPr>
              <a:t>​</a:t>
            </a:r>
          </a:p>
          <a:p>
            <a:pPr fontAlgn="base">
              <a:buFont typeface="Arial" panose="020B0604020202020204" pitchFamily="34" charset="0"/>
              <a:buChar char="•"/>
            </a:pPr>
            <a:r>
              <a:rPr lang="cs-CZ" sz="3200" dirty="0">
                <a:solidFill>
                  <a:srgbClr val="000000"/>
                </a:solidFill>
                <a:latin typeface="+mj-lt"/>
              </a:rPr>
              <a:t>Chladivá chuť</a:t>
            </a:r>
            <a:r>
              <a:rPr lang="en-US" sz="3200" dirty="0">
                <a:solidFill>
                  <a:srgbClr val="000000"/>
                </a:solidFill>
                <a:latin typeface="+mj-lt"/>
              </a:rPr>
              <a:t>​</a:t>
            </a:r>
          </a:p>
          <a:p>
            <a:pPr fontAlgn="base">
              <a:buFont typeface="Arial" panose="020B0604020202020204" pitchFamily="34" charset="0"/>
              <a:buChar char="•"/>
            </a:pPr>
            <a:r>
              <a:rPr lang="cs-CZ" sz="3200" dirty="0">
                <a:solidFill>
                  <a:srgbClr val="000000"/>
                </a:solidFill>
                <a:latin typeface="+mj-lt"/>
              </a:rPr>
              <a:t>Alkalická / zásaditá chuť</a:t>
            </a:r>
            <a:r>
              <a:rPr lang="en-US" sz="3200" dirty="0">
                <a:solidFill>
                  <a:srgbClr val="000000"/>
                </a:solidFill>
                <a:latin typeface="+mj-lt"/>
              </a:rPr>
              <a:t>​</a:t>
            </a:r>
          </a:p>
          <a:p>
            <a:pPr fontAlgn="base">
              <a:buFont typeface="Arial" panose="020B0604020202020204" pitchFamily="34" charset="0"/>
              <a:buChar char="•"/>
            </a:pPr>
            <a:r>
              <a:rPr lang="cs-CZ" sz="3200" dirty="0">
                <a:solidFill>
                  <a:srgbClr val="000000"/>
                </a:solidFill>
                <a:latin typeface="+mj-lt"/>
              </a:rPr>
              <a:t>Tuková chuť</a:t>
            </a:r>
            <a:r>
              <a:rPr lang="en-US" sz="3200" dirty="0">
                <a:solidFill>
                  <a:srgbClr val="000000"/>
                </a:solidFill>
                <a:latin typeface="+mj-lt"/>
              </a:rPr>
              <a:t>​</a:t>
            </a:r>
          </a:p>
          <a:p>
            <a:pPr fontAlgn="base">
              <a:buFont typeface="Arial" panose="020B0604020202020204" pitchFamily="34" charset="0"/>
              <a:buChar char="•"/>
            </a:pPr>
            <a:r>
              <a:rPr lang="cs-CZ" sz="3200" dirty="0" err="1">
                <a:solidFill>
                  <a:srgbClr val="000000"/>
                </a:solidFill>
                <a:latin typeface="+mj-lt"/>
              </a:rPr>
              <a:t>Kokumi</a:t>
            </a:r>
            <a:endParaRPr lang="cs-CZ" sz="3200" b="0" i="0" dirty="0">
              <a:solidFill>
                <a:srgbClr val="000000"/>
              </a:solidFill>
              <a:effectLst/>
              <a:latin typeface="+mj-lt"/>
            </a:endParaRPr>
          </a:p>
        </p:txBody>
      </p:sp>
      <p:pic>
        <p:nvPicPr>
          <p:cNvPr id="9" name="Obrázek 8">
            <a:extLst>
              <a:ext uri="{FF2B5EF4-FFF2-40B4-BE49-F238E27FC236}">
                <a16:creationId xmlns:a16="http://schemas.microsoft.com/office/drawing/2014/main" id="{8F595815-CF0C-40D9-BBDF-0A5398F97DF8}"/>
              </a:ext>
            </a:extLst>
          </p:cNvPr>
          <p:cNvPicPr>
            <a:picLocks noChangeAspect="1"/>
          </p:cNvPicPr>
          <p:nvPr/>
        </p:nvPicPr>
        <p:blipFill>
          <a:blip r:embed="rId5"/>
          <a:stretch>
            <a:fillRect/>
          </a:stretch>
        </p:blipFill>
        <p:spPr>
          <a:xfrm>
            <a:off x="9001316" y="406601"/>
            <a:ext cx="7129272" cy="9473797"/>
          </a:xfrm>
          <a:prstGeom prst="rect">
            <a:avLst/>
          </a:prstGeom>
        </p:spPr>
      </p:pic>
    </p:spTree>
    <p:extLst>
      <p:ext uri="{BB962C8B-B14F-4D97-AF65-F5344CB8AC3E}">
        <p14:creationId xmlns:p14="http://schemas.microsoft.com/office/powerpoint/2010/main" val="42813983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FB1D-1BD3-9643-E8EB-C2A5960D07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B18C1-A3A3-2850-6424-9F88D2412BF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dirty="0">
              <a:latin typeface="Arial" panose="020B0604020202020204" pitchFamily="34" charset="0"/>
            </a:endParaRPr>
          </a:p>
        </p:txBody>
      </p:sp>
      <p:sp>
        <p:nvSpPr>
          <p:cNvPr id="4" name="Obdélník 3">
            <a:extLst>
              <a:ext uri="{FF2B5EF4-FFF2-40B4-BE49-F238E27FC236}">
                <a16:creationId xmlns:a16="http://schemas.microsoft.com/office/drawing/2014/main" id="{3548CFB0-AD8E-47FE-93A7-E2380020F91F}"/>
              </a:ext>
            </a:extLst>
          </p:cNvPr>
          <p:cNvSpPr/>
          <p:nvPr/>
        </p:nvSpPr>
        <p:spPr>
          <a:xfrm>
            <a:off x="677098" y="715446"/>
            <a:ext cx="1383712" cy="923330"/>
          </a:xfrm>
          <a:prstGeom prst="rect">
            <a:avLst/>
          </a:prstGeom>
        </p:spPr>
        <p:txBody>
          <a:bodyPr wrap="none">
            <a:spAutoFit/>
          </a:bodyPr>
          <a:lstStyle/>
          <a:p>
            <a:r>
              <a:rPr lang="cs-CZ" sz="5400" b="1" dirty="0">
                <a:solidFill>
                  <a:srgbClr val="000000"/>
                </a:solidFill>
                <a:latin typeface="+mj-lt"/>
              </a:rPr>
              <a:t>Čich</a:t>
            </a:r>
            <a:endParaRPr lang="cs-CZ" sz="5400" b="1" dirty="0">
              <a:latin typeface="+mj-lt"/>
            </a:endParaRPr>
          </a:p>
        </p:txBody>
      </p:sp>
      <p:pic>
        <p:nvPicPr>
          <p:cNvPr id="2050" name="Picture 2">
            <a:extLst>
              <a:ext uri="{FF2B5EF4-FFF2-40B4-BE49-F238E27FC236}">
                <a16:creationId xmlns:a16="http://schemas.microsoft.com/office/drawing/2014/main" id="{F347B8BA-3CB5-48D1-BB47-121062720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098" y="1861586"/>
            <a:ext cx="7752527" cy="686862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Olfactoterapie - terapie čichem | aromaterapie Byliny&amp;Tradice">
            <a:extLst>
              <a:ext uri="{FF2B5EF4-FFF2-40B4-BE49-F238E27FC236}">
                <a16:creationId xmlns:a16="http://schemas.microsoft.com/office/drawing/2014/main" id="{6B2A814B-82DB-48AB-8064-A68E87563651}"/>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 name="Obrázek 9">
            <a:extLst>
              <a:ext uri="{FF2B5EF4-FFF2-40B4-BE49-F238E27FC236}">
                <a16:creationId xmlns:a16="http://schemas.microsoft.com/office/drawing/2014/main" id="{902EC737-CA20-4A57-BE37-C492B74594CB}"/>
              </a:ext>
            </a:extLst>
          </p:cNvPr>
          <p:cNvPicPr>
            <a:picLocks noChangeAspect="1"/>
          </p:cNvPicPr>
          <p:nvPr/>
        </p:nvPicPr>
        <p:blipFill>
          <a:blip r:embed="rId5"/>
          <a:stretch>
            <a:fillRect/>
          </a:stretch>
        </p:blipFill>
        <p:spPr>
          <a:xfrm>
            <a:off x="8991600" y="1798220"/>
            <a:ext cx="8424182" cy="7974430"/>
          </a:xfrm>
          <a:prstGeom prst="rect">
            <a:avLst/>
          </a:prstGeom>
        </p:spPr>
      </p:pic>
    </p:spTree>
    <p:extLst>
      <p:ext uri="{BB962C8B-B14F-4D97-AF65-F5344CB8AC3E}">
        <p14:creationId xmlns:p14="http://schemas.microsoft.com/office/powerpoint/2010/main" val="9818528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FB1D-1BD3-9643-E8EB-C2A5960D07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B18C1-A3A3-2850-6424-9F88D2412BF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7" name="Picture 6">
            <a:extLst>
              <a:ext uri="{FF2B5EF4-FFF2-40B4-BE49-F238E27FC236}">
                <a16:creationId xmlns:a16="http://schemas.microsoft.com/office/drawing/2014/main" id="{4A0794BA-5EB4-9483-94F2-A07C0A1A65E5}"/>
              </a:ext>
            </a:extLst>
          </p:cNvPr>
          <p:cNvPicPr>
            <a:picLocks noChangeAspect="1"/>
          </p:cNvPicPr>
          <p:nvPr/>
        </p:nvPicPr>
        <p:blipFill>
          <a:blip r:embed="rId4"/>
          <a:stretch>
            <a:fillRect/>
          </a:stretch>
        </p:blipFill>
        <p:spPr>
          <a:xfrm>
            <a:off x="2691725" y="1772189"/>
            <a:ext cx="11513542" cy="7255000"/>
          </a:xfrm>
          <a:prstGeom prst="rect">
            <a:avLst/>
          </a:prstGeom>
        </p:spPr>
      </p:pic>
      <p:sp>
        <p:nvSpPr>
          <p:cNvPr id="9" name="TextovéPole 1">
            <a:extLst>
              <a:ext uri="{FF2B5EF4-FFF2-40B4-BE49-F238E27FC236}">
                <a16:creationId xmlns:a16="http://schemas.microsoft.com/office/drawing/2014/main" id="{1F47BE6A-7440-962A-9F66-65C1036E1D9A}"/>
              </a:ext>
            </a:extLst>
          </p:cNvPr>
          <p:cNvSpPr txBox="1"/>
          <p:nvPr/>
        </p:nvSpPr>
        <p:spPr>
          <a:xfrm>
            <a:off x="357996" y="383876"/>
            <a:ext cx="8499770" cy="646331"/>
          </a:xfrm>
          <a:prstGeom prst="rect">
            <a:avLst/>
          </a:prstGeom>
          <a:noFill/>
        </p:spPr>
        <p:txBody>
          <a:bodyPr wrap="square" lIns="91440" tIns="45720" rIns="91440" bIns="45720" rtlCol="0" anchor="t">
            <a:spAutoFit/>
          </a:bodyPr>
          <a:lstStyle/>
          <a:p>
            <a:r>
              <a:rPr lang="cs-CZ" sz="3600" b="1" dirty="0" err="1">
                <a:latin typeface="Arial"/>
                <a:cs typeface="Arial"/>
              </a:rPr>
              <a:t>Experimetální</a:t>
            </a:r>
            <a:r>
              <a:rPr lang="cs-CZ" sz="3600" b="1" dirty="0">
                <a:latin typeface="Arial"/>
                <a:cs typeface="Arial"/>
              </a:rPr>
              <a:t> list pro studenty</a:t>
            </a:r>
            <a:endParaRPr lang="en-US" sz="3600" b="1" dirty="0">
              <a:latin typeface="Arial"/>
              <a:cs typeface="Arial"/>
            </a:endParaRPr>
          </a:p>
        </p:txBody>
      </p:sp>
    </p:spTree>
    <p:extLst>
      <p:ext uri="{BB962C8B-B14F-4D97-AF65-F5344CB8AC3E}">
        <p14:creationId xmlns:p14="http://schemas.microsoft.com/office/powerpoint/2010/main" val="19720100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TextBox 6">
            <a:extLst>
              <a:ext uri="{FF2B5EF4-FFF2-40B4-BE49-F238E27FC236}">
                <a16:creationId xmlns:a16="http://schemas.microsoft.com/office/drawing/2014/main" id="{4885082D-1651-E132-1311-D860ED4C7D62}"/>
              </a:ext>
            </a:extLst>
          </p:cNvPr>
          <p:cNvSpPr txBox="1"/>
          <p:nvPr/>
        </p:nvSpPr>
        <p:spPr>
          <a:xfrm>
            <a:off x="4417571" y="977023"/>
            <a:ext cx="10520264" cy="1482393"/>
          </a:xfrm>
          <a:prstGeom prst="rect">
            <a:avLst/>
          </a:prstGeom>
        </p:spPr>
        <p:txBody>
          <a:bodyPr lIns="0" tIns="0" rIns="0" bIns="0" rtlCol="0" anchor="t">
            <a:spAutoFit/>
          </a:bodyPr>
          <a:lstStyle/>
          <a:p>
            <a:pPr>
              <a:lnSpc>
                <a:spcPts val="12599"/>
              </a:lnSpc>
              <a:spcBef>
                <a:spcPct val="0"/>
              </a:spcBef>
            </a:pPr>
            <a:r>
              <a:rPr lang="cs-CZ" sz="9000" b="1" dirty="0">
                <a:solidFill>
                  <a:srgbClr val="000000"/>
                </a:solidFill>
                <a:latin typeface="Times New Roman" panose="02020603050405020304" pitchFamily="18" charset="0"/>
                <a:ea typeface="Feature Deck"/>
                <a:cs typeface="Times New Roman" panose="02020603050405020304" pitchFamily="18" charset="0"/>
                <a:sym typeface="Feature Deck"/>
              </a:rPr>
              <a:t>Praktické cvičení</a:t>
            </a:r>
            <a:endParaRPr lang="en-US" sz="9000" b="1"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4" name="Obrázek 3">
            <a:extLst>
              <a:ext uri="{FF2B5EF4-FFF2-40B4-BE49-F238E27FC236}">
                <a16:creationId xmlns:a16="http://schemas.microsoft.com/office/drawing/2014/main" id="{CA442088-C1BC-671F-4FF3-07EEC7B50A51}"/>
              </a:ext>
            </a:extLst>
          </p:cNvPr>
          <p:cNvPicPr>
            <a:picLocks noChangeAspect="1"/>
          </p:cNvPicPr>
          <p:nvPr/>
        </p:nvPicPr>
        <p:blipFill>
          <a:blip r:embed="rId4"/>
          <a:stretch>
            <a:fillRect/>
          </a:stretch>
        </p:blipFill>
        <p:spPr>
          <a:xfrm>
            <a:off x="4417571" y="2878765"/>
            <a:ext cx="8879839" cy="5937724"/>
          </a:xfrm>
          <a:prstGeom prst="rect">
            <a:avLst/>
          </a:prstGeom>
        </p:spPr>
      </p:pic>
    </p:spTree>
    <p:extLst>
      <p:ext uri="{BB962C8B-B14F-4D97-AF65-F5344CB8AC3E}">
        <p14:creationId xmlns:p14="http://schemas.microsoft.com/office/powerpoint/2010/main" val="2908993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23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dirty="0">
              <a:latin typeface="Arial" panose="020B0604020202020204" pitchFamily="34" charset="0"/>
            </a:endParaRPr>
          </a:p>
        </p:txBody>
      </p:sp>
      <p:sp>
        <p:nvSpPr>
          <p:cNvPr id="6" name="TextovéPole 5">
            <a:extLst>
              <a:ext uri="{FF2B5EF4-FFF2-40B4-BE49-F238E27FC236}">
                <a16:creationId xmlns:a16="http://schemas.microsoft.com/office/drawing/2014/main" id="{7291A27B-36C5-AC18-75BD-A95AAAA5269C}"/>
              </a:ext>
            </a:extLst>
          </p:cNvPr>
          <p:cNvSpPr txBox="1"/>
          <p:nvPr/>
        </p:nvSpPr>
        <p:spPr>
          <a:xfrm>
            <a:off x="122650" y="1112480"/>
            <a:ext cx="12874647" cy="1824923"/>
          </a:xfrm>
          <a:prstGeom prst="rect">
            <a:avLst/>
          </a:prstGeom>
          <a:noFill/>
        </p:spPr>
        <p:txBody>
          <a:bodyPr wrap="square">
            <a:spAutoFit/>
          </a:bodyPr>
          <a:lstStyle/>
          <a:p>
            <a:pPr marL="1257948" lvl="2" indent="-400374">
              <a:lnSpc>
                <a:spcPct val="150000"/>
              </a:lnSpc>
              <a:buFont typeface="Arial"/>
              <a:buChar char="•"/>
            </a:pPr>
            <a:r>
              <a:rPr lang="cs-CZ" sz="4000" b="1" dirty="0">
                <a:solidFill>
                  <a:srgbClr val="000000"/>
                </a:solidFill>
                <a:latin typeface="Arial" panose="020B0604020202020204" pitchFamily="34" charset="0"/>
                <a:ea typeface="Neue Haas Grotesk Text Pro"/>
                <a:cs typeface="Arial" panose="020B0604020202020204" pitchFamily="34" charset="0"/>
                <a:sym typeface="Neue Haas Grotesk Text Pro"/>
              </a:rPr>
              <a:t>Senzorický test / hodnocení – je součástí lekce</a:t>
            </a:r>
          </a:p>
          <a:p>
            <a:pPr marL="1257948" lvl="2" indent="-400374">
              <a:lnSpc>
                <a:spcPct val="150000"/>
              </a:lnSpc>
              <a:buFont typeface="Arial"/>
              <a:buChar char="•"/>
            </a:pPr>
            <a:r>
              <a:rPr lang="cs-CZ" sz="4000" b="1" dirty="0">
                <a:solidFill>
                  <a:srgbClr val="000000"/>
                </a:solidFill>
                <a:latin typeface="Arial" panose="020B0604020202020204" pitchFamily="34" charset="0"/>
                <a:ea typeface="Neue Haas Grotesk Text Pro"/>
                <a:cs typeface="Arial" panose="020B0604020202020204" pitchFamily="34" charset="0"/>
                <a:sym typeface="Neue Haas Grotesk Text Pro"/>
              </a:rPr>
              <a:t>Čichací fixy</a:t>
            </a:r>
          </a:p>
        </p:txBody>
      </p:sp>
      <p:pic>
        <p:nvPicPr>
          <p:cNvPr id="8" name="Obrázek 7">
            <a:extLst>
              <a:ext uri="{FF2B5EF4-FFF2-40B4-BE49-F238E27FC236}">
                <a16:creationId xmlns:a16="http://schemas.microsoft.com/office/drawing/2014/main" id="{EA99AB8C-E547-5D03-C1DC-E7FD3A120C39}"/>
              </a:ext>
            </a:extLst>
          </p:cNvPr>
          <p:cNvPicPr>
            <a:picLocks noChangeAspect="1"/>
          </p:cNvPicPr>
          <p:nvPr/>
        </p:nvPicPr>
        <p:blipFill>
          <a:blip r:embed="rId4"/>
          <a:stretch>
            <a:fillRect/>
          </a:stretch>
        </p:blipFill>
        <p:spPr>
          <a:xfrm>
            <a:off x="8058856" y="2749120"/>
            <a:ext cx="4799894" cy="6698281"/>
          </a:xfrm>
          <a:prstGeom prst="rect">
            <a:avLst/>
          </a:prstGeom>
        </p:spPr>
      </p:pic>
      <p:pic>
        <p:nvPicPr>
          <p:cNvPr id="10" name="Obrázek 9">
            <a:extLst>
              <a:ext uri="{FF2B5EF4-FFF2-40B4-BE49-F238E27FC236}">
                <a16:creationId xmlns:a16="http://schemas.microsoft.com/office/drawing/2014/main" id="{C54D8D89-6201-2E7B-69D8-A1CAD77429CE}"/>
              </a:ext>
            </a:extLst>
          </p:cNvPr>
          <p:cNvPicPr>
            <a:picLocks noChangeAspect="1"/>
          </p:cNvPicPr>
          <p:nvPr/>
        </p:nvPicPr>
        <p:blipFill>
          <a:blip r:embed="rId5"/>
          <a:stretch>
            <a:fillRect/>
          </a:stretch>
        </p:blipFill>
        <p:spPr>
          <a:xfrm>
            <a:off x="12997297" y="2733096"/>
            <a:ext cx="5041390" cy="6652443"/>
          </a:xfrm>
          <a:prstGeom prst="rect">
            <a:avLst/>
          </a:prstGeom>
        </p:spPr>
      </p:pic>
    </p:spTree>
    <p:extLst>
      <p:ext uri="{BB962C8B-B14F-4D97-AF65-F5344CB8AC3E}">
        <p14:creationId xmlns:p14="http://schemas.microsoft.com/office/powerpoint/2010/main" val="17099018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dirty="0">
              <a:latin typeface="Arial" panose="020B0604020202020204" pitchFamily="34" charset="0"/>
            </a:endParaRPr>
          </a:p>
        </p:txBody>
      </p:sp>
      <p:pic>
        <p:nvPicPr>
          <p:cNvPr id="3" name="Obrázek 2">
            <a:extLst>
              <a:ext uri="{FF2B5EF4-FFF2-40B4-BE49-F238E27FC236}">
                <a16:creationId xmlns:a16="http://schemas.microsoft.com/office/drawing/2014/main" id="{257C6FF2-DF00-4E8C-AD10-8EB243067B54}"/>
              </a:ext>
            </a:extLst>
          </p:cNvPr>
          <p:cNvPicPr>
            <a:picLocks noChangeAspect="1"/>
          </p:cNvPicPr>
          <p:nvPr/>
        </p:nvPicPr>
        <p:blipFill>
          <a:blip r:embed="rId4"/>
          <a:stretch>
            <a:fillRect/>
          </a:stretch>
        </p:blipFill>
        <p:spPr>
          <a:xfrm>
            <a:off x="2135041" y="436485"/>
            <a:ext cx="13652645" cy="9414029"/>
          </a:xfrm>
          <a:prstGeom prst="rect">
            <a:avLst/>
          </a:prstGeom>
        </p:spPr>
      </p:pic>
    </p:spTree>
    <p:extLst>
      <p:ext uri="{BB962C8B-B14F-4D97-AF65-F5344CB8AC3E}">
        <p14:creationId xmlns:p14="http://schemas.microsoft.com/office/powerpoint/2010/main" val="36062002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dirty="0">
              <a:latin typeface="Arial" panose="020B0604020202020204" pitchFamily="34" charset="0"/>
            </a:endParaRPr>
          </a:p>
        </p:txBody>
      </p:sp>
      <p:pic>
        <p:nvPicPr>
          <p:cNvPr id="4" name="Obrázek 3">
            <a:extLst>
              <a:ext uri="{FF2B5EF4-FFF2-40B4-BE49-F238E27FC236}">
                <a16:creationId xmlns:a16="http://schemas.microsoft.com/office/drawing/2014/main" id="{0F7CC73B-84DD-4F32-80EA-E492C637B85B}"/>
              </a:ext>
            </a:extLst>
          </p:cNvPr>
          <p:cNvPicPr>
            <a:picLocks noChangeAspect="1"/>
          </p:cNvPicPr>
          <p:nvPr/>
        </p:nvPicPr>
        <p:blipFill>
          <a:blip r:embed="rId4"/>
          <a:stretch>
            <a:fillRect/>
          </a:stretch>
        </p:blipFill>
        <p:spPr>
          <a:xfrm>
            <a:off x="2401746" y="114300"/>
            <a:ext cx="14086029" cy="9720658"/>
          </a:xfrm>
          <a:prstGeom prst="rect">
            <a:avLst/>
          </a:prstGeom>
        </p:spPr>
      </p:pic>
    </p:spTree>
    <p:extLst>
      <p:ext uri="{BB962C8B-B14F-4D97-AF65-F5344CB8AC3E}">
        <p14:creationId xmlns:p14="http://schemas.microsoft.com/office/powerpoint/2010/main" val="13815150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dirty="0">
              <a:latin typeface="Arial" panose="020B0604020202020204" pitchFamily="34" charset="0"/>
            </a:endParaRPr>
          </a:p>
        </p:txBody>
      </p:sp>
      <p:pic>
        <p:nvPicPr>
          <p:cNvPr id="5" name="Obrázek 4">
            <a:extLst>
              <a:ext uri="{FF2B5EF4-FFF2-40B4-BE49-F238E27FC236}">
                <a16:creationId xmlns:a16="http://schemas.microsoft.com/office/drawing/2014/main" id="{009AA887-59D1-42C1-BE97-9020D5C3063D}"/>
              </a:ext>
            </a:extLst>
          </p:cNvPr>
          <p:cNvPicPr>
            <a:picLocks noChangeAspect="1"/>
          </p:cNvPicPr>
          <p:nvPr/>
        </p:nvPicPr>
        <p:blipFill>
          <a:blip r:embed="rId4"/>
          <a:stretch>
            <a:fillRect/>
          </a:stretch>
        </p:blipFill>
        <p:spPr>
          <a:xfrm>
            <a:off x="2308949" y="290209"/>
            <a:ext cx="13670101" cy="9706581"/>
          </a:xfrm>
          <a:prstGeom prst="rect">
            <a:avLst/>
          </a:prstGeom>
        </p:spPr>
      </p:pic>
    </p:spTree>
    <p:extLst>
      <p:ext uri="{BB962C8B-B14F-4D97-AF65-F5344CB8AC3E}">
        <p14:creationId xmlns:p14="http://schemas.microsoft.com/office/powerpoint/2010/main" val="4445510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a:extLst>
              <a:ext uri="{FF2B5EF4-FFF2-40B4-BE49-F238E27FC236}">
                <a16:creationId xmlns:a16="http://schemas.microsoft.com/office/drawing/2014/main" id="{D24EF504-CBE9-476E-66D4-6A9B1FC8F92D}"/>
              </a:ext>
            </a:extLst>
          </p:cNvPr>
          <p:cNvPicPr>
            <a:picLocks noChangeAspect="1"/>
          </p:cNvPicPr>
          <p:nvPr/>
        </p:nvPicPr>
        <p:blipFill>
          <a:blip r:embed="rId4"/>
          <a:stretch>
            <a:fillRect/>
          </a:stretch>
        </p:blipFill>
        <p:spPr>
          <a:xfrm>
            <a:off x="0" y="0"/>
            <a:ext cx="18313894" cy="10287000"/>
          </a:xfrm>
          <a:prstGeom prst="rect">
            <a:avLst/>
          </a:prstGeom>
        </p:spPr>
      </p:pic>
    </p:spTree>
    <p:extLst>
      <p:ext uri="{BB962C8B-B14F-4D97-AF65-F5344CB8AC3E}">
        <p14:creationId xmlns:p14="http://schemas.microsoft.com/office/powerpoint/2010/main" val="327435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0"/>
            <a:ext cx="18339954" cy="10287000"/>
          </a:xfrm>
          <a:prstGeom prst="rect">
            <a:avLst/>
          </a:prstGeom>
        </p:spPr>
      </p:pic>
    </p:spTree>
    <p:extLst>
      <p:ext uri="{BB962C8B-B14F-4D97-AF65-F5344CB8AC3E}">
        <p14:creationId xmlns:p14="http://schemas.microsoft.com/office/powerpoint/2010/main" val="195496924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0" y="-3748"/>
            <a:ext cx="18288000" cy="10290748"/>
          </a:xfrm>
          <a:prstGeom prst="rect">
            <a:avLst/>
          </a:prstGeom>
        </p:spPr>
      </p:pic>
      <p:sp>
        <p:nvSpPr>
          <p:cNvPr id="4" name="Rectangle: Rounded Corners 3">
            <a:extLst>
              <a:ext uri="{FF2B5EF4-FFF2-40B4-BE49-F238E27FC236}">
                <a16:creationId xmlns:a16="http://schemas.microsoft.com/office/drawing/2014/main" id="{F4060245-FCDE-453A-26B3-7622D8159272}"/>
              </a:ext>
            </a:extLst>
          </p:cNvPr>
          <p:cNvSpPr/>
          <p:nvPr/>
        </p:nvSpPr>
        <p:spPr>
          <a:xfrm>
            <a:off x="3488827" y="3667527"/>
            <a:ext cx="8621573" cy="27335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endParaRPr lang="en-US" sz="2681"/>
          </a:p>
        </p:txBody>
      </p:sp>
      <p:sp>
        <p:nvSpPr>
          <p:cNvPr id="582" name="Google Shape;582;g2a1c794ed9a_1_9"/>
          <p:cNvSpPr txBox="1"/>
          <p:nvPr/>
        </p:nvSpPr>
        <p:spPr>
          <a:xfrm>
            <a:off x="4069436" y="4480173"/>
            <a:ext cx="7911000" cy="925704"/>
          </a:xfrm>
          <a:prstGeom prst="rect">
            <a:avLst/>
          </a:prstGeom>
          <a:noFill/>
          <a:ln>
            <a:noFill/>
          </a:ln>
        </p:spPr>
        <p:txBody>
          <a:bodyPr spcFirstLastPara="1" wrap="square" lIns="104813" tIns="52388" rIns="104813" bIns="5238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nSpc>
                <a:spcPct val="110740"/>
              </a:lnSpc>
            </a:pPr>
            <a:r>
              <a:rPr lang="cs-CZ" sz="4800" b="1" dirty="0">
                <a:solidFill>
                  <a:schemeClr val="tx1"/>
                </a:solidFill>
                <a:latin typeface="Neue Haas Grotesk Text Pro"/>
              </a:rPr>
              <a:t>Děkujeme za pozornost!</a:t>
            </a:r>
            <a:endParaRPr lang="en-US" sz="2681" dirty="0">
              <a:solidFill>
                <a:schemeClr val="tx1"/>
              </a:solidFill>
            </a:endParaRPr>
          </a:p>
        </p:txBody>
      </p:sp>
      <p:sp>
        <p:nvSpPr>
          <p:cNvPr id="5" name="Google Shape;565;g2a1c794ed9a_1_1"/>
          <p:cNvSpPr/>
          <p:nvPr/>
        </p:nvSpPr>
        <p:spPr>
          <a:xfrm>
            <a:off x="14920785" y="9429852"/>
            <a:ext cx="2905572" cy="526323"/>
          </a:xfrm>
          <a:custGeom>
            <a:avLst/>
            <a:gdLst/>
            <a:ahLst/>
            <a:cxnLst/>
            <a:rect l="l" t="t" r="r" b="b"/>
            <a:pathLst>
              <a:path w="9833970" h="1659516" extrusionOk="0">
                <a:moveTo>
                  <a:pt x="0" y="0"/>
                </a:moveTo>
                <a:lnTo>
                  <a:pt x="9833970" y="0"/>
                </a:lnTo>
                <a:lnTo>
                  <a:pt x="9833970" y="1659516"/>
                </a:lnTo>
                <a:lnTo>
                  <a:pt x="0" y="1659516"/>
                </a:lnTo>
                <a:lnTo>
                  <a:pt x="0" y="0"/>
                </a:lnTo>
                <a:close/>
              </a:path>
            </a:pathLst>
          </a:custGeom>
          <a:blipFill rotWithShape="1">
            <a:blip r:embed="rId4">
              <a:alphaModFix/>
            </a:blip>
            <a:stretch>
              <a:fillRect/>
            </a:stretch>
          </a:blipFill>
          <a:ln>
            <a:noFill/>
          </a:ln>
        </p:spPr>
        <p:txBody>
          <a:bodyPr spcFirstLastPara="1" wrap="square" lIns="104813" tIns="52388" rIns="104813" bIns="5238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buSzPts val="1376"/>
            </a:pPr>
            <a:endParaRPr sz="2064">
              <a:latin typeface="Calibri"/>
              <a:ea typeface="Calibri"/>
              <a:cs typeface="Calibri"/>
              <a:sym typeface="Calibri"/>
            </a:endParaRPr>
          </a:p>
        </p:txBody>
      </p:sp>
      <p:pic>
        <p:nvPicPr>
          <p:cNvPr id="6" name="Obrázek 5"/>
          <p:cNvPicPr>
            <a:picLocks noChangeAspect="1"/>
          </p:cNvPicPr>
          <p:nvPr/>
        </p:nvPicPr>
        <p:blipFill>
          <a:blip r:embed="rId5"/>
          <a:stretch>
            <a:fillRect/>
          </a:stretch>
        </p:blipFill>
        <p:spPr>
          <a:xfrm>
            <a:off x="11312081" y="9358520"/>
            <a:ext cx="3113481" cy="668987"/>
          </a:xfrm>
          <a:prstGeom prst="rect">
            <a:avLst/>
          </a:prstGeom>
        </p:spPr>
      </p:pic>
      <p:grpSp>
        <p:nvGrpSpPr>
          <p:cNvPr id="7" name="Skupina 6"/>
          <p:cNvGrpSpPr/>
          <p:nvPr/>
        </p:nvGrpSpPr>
        <p:grpSpPr>
          <a:xfrm>
            <a:off x="13011661" y="640242"/>
            <a:ext cx="4668252" cy="8182482"/>
            <a:chOff x="5387917" y="232759"/>
            <a:chExt cx="2281395" cy="3941035"/>
          </a:xfrm>
        </p:grpSpPr>
        <p:sp>
          <p:nvSpPr>
            <p:cNvPr id="8" name="Zaoblený obdélník 7"/>
            <p:cNvSpPr/>
            <p:nvPr/>
          </p:nvSpPr>
          <p:spPr>
            <a:xfrm>
              <a:off x="5387917" y="232759"/>
              <a:ext cx="2281395" cy="3941035"/>
            </a:xfrm>
            <a:prstGeom prst="round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dirty="0">
                <a:latin typeface="Calibri" panose="020F0502020204030204" pitchFamily="34" charset="0"/>
                <a:cs typeface="Calibri" panose="020F0502020204030204" pitchFamily="34" charset="0"/>
              </a:endParaRPr>
            </a:p>
          </p:txBody>
        </p:sp>
        <p:pic>
          <p:nvPicPr>
            <p:cNvPr id="9" name="Picture 1">
              <a:extLst>
                <a:ext uri="{FF2B5EF4-FFF2-40B4-BE49-F238E27FC236}">
                  <a16:creationId xmlns:a16="http://schemas.microsoft.com/office/drawing/2014/main" id="{0FE1E741-8C73-66A3-D4B6-F4512BD31B30}"/>
                </a:ext>
              </a:extLst>
            </p:cNvPr>
            <p:cNvPicPr>
              <a:picLocks noChangeAspect="1"/>
            </p:cNvPicPr>
            <p:nvPr/>
          </p:nvPicPr>
          <p:blipFill>
            <a:blip r:embed="rId6"/>
            <a:stretch>
              <a:fillRect/>
            </a:stretch>
          </p:blipFill>
          <p:spPr>
            <a:xfrm>
              <a:off x="5588546" y="463976"/>
              <a:ext cx="1880135" cy="227704"/>
            </a:xfrm>
            <a:prstGeom prst="rect">
              <a:avLst/>
            </a:prstGeom>
          </p:spPr>
        </p:pic>
        <p:pic>
          <p:nvPicPr>
            <p:cNvPr id="10" name="Obrázek 9"/>
            <p:cNvPicPr>
              <a:picLocks noChangeAspect="1"/>
            </p:cNvPicPr>
            <p:nvPr/>
          </p:nvPicPr>
          <p:blipFill>
            <a:blip r:embed="rId7"/>
            <a:stretch>
              <a:fillRect/>
            </a:stretch>
          </p:blipFill>
          <p:spPr>
            <a:xfrm>
              <a:off x="6067150" y="1067663"/>
              <a:ext cx="922925" cy="922925"/>
            </a:xfrm>
            <a:prstGeom prst="rect">
              <a:avLst/>
            </a:prstGeom>
          </p:spPr>
        </p:pic>
        <p:sp>
          <p:nvSpPr>
            <p:cNvPr id="11" name="TextovéPole 10"/>
            <p:cNvSpPr txBox="1"/>
            <p:nvPr/>
          </p:nvSpPr>
          <p:spPr>
            <a:xfrm>
              <a:off x="5619287" y="2290212"/>
              <a:ext cx="1792814" cy="511422"/>
            </a:xfrm>
            <a:prstGeom prst="rect">
              <a:avLst/>
            </a:prstGeom>
            <a:noFill/>
          </p:spPr>
          <p:txBody>
            <a:bodyPr wrap="none" rtlCol="0">
              <a:spAutoFit/>
            </a:bodyPr>
            <a:lstStyle/>
            <a:p>
              <a:pPr algn="ctr"/>
              <a:r>
                <a:rPr lang="cs-CZ" sz="3600" b="1" dirty="0">
                  <a:solidFill>
                    <a:srgbClr val="000099"/>
                  </a:solidFill>
                  <a:latin typeface="Calibri" panose="020F0502020204030204" pitchFamily="34" charset="0"/>
                  <a:cs typeface="Calibri" panose="020F0502020204030204" pitchFamily="34" charset="0"/>
                </a:rPr>
                <a:t>Kontakt:</a:t>
              </a:r>
            </a:p>
            <a:p>
              <a:pPr algn="ctr"/>
              <a:r>
                <a:rPr lang="cs-CZ" sz="2700" dirty="0">
                  <a:latin typeface="Calibri" panose="020F0502020204030204" pitchFamily="34" charset="0"/>
                  <a:cs typeface="Calibri" panose="020F0502020204030204" pitchFamily="34" charset="0"/>
                </a:rPr>
                <a:t>FoodEducators@vscht.cz</a:t>
              </a:r>
            </a:p>
          </p:txBody>
        </p:sp>
        <p:pic>
          <p:nvPicPr>
            <p:cNvPr id="12" name="Obrázek 11"/>
            <p:cNvPicPr>
              <a:picLocks noChangeAspect="1"/>
            </p:cNvPicPr>
            <p:nvPr/>
          </p:nvPicPr>
          <p:blipFill>
            <a:blip r:embed="rId8"/>
            <a:stretch>
              <a:fillRect/>
            </a:stretch>
          </p:blipFill>
          <p:spPr>
            <a:xfrm>
              <a:off x="6067149" y="2968210"/>
              <a:ext cx="922925" cy="922925"/>
            </a:xfrm>
            <a:prstGeom prst="rect">
              <a:avLst/>
            </a:prstGeom>
          </p:spPr>
        </p:pic>
        <p:sp>
          <p:nvSpPr>
            <p:cNvPr id="13" name="Obdélník 12"/>
            <p:cNvSpPr/>
            <p:nvPr/>
          </p:nvSpPr>
          <p:spPr>
            <a:xfrm>
              <a:off x="5478223" y="756887"/>
              <a:ext cx="2160727" cy="222358"/>
            </a:xfrm>
            <a:prstGeom prst="rect">
              <a:avLst/>
            </a:prstGeom>
          </p:spPr>
          <p:txBody>
            <a:bodyPr wrap="none">
              <a:spAutoFit/>
            </a:bodyPr>
            <a:lstStyle/>
            <a:p>
              <a:r>
                <a:rPr lang="cs-CZ" sz="2400" dirty="0">
                  <a:latin typeface="Calibri" panose="020F0502020204030204" pitchFamily="34" charset="0"/>
                  <a:cs typeface="Calibri" panose="020F0502020204030204" pitchFamily="34" charset="0"/>
                </a:rPr>
                <a:t>https://www.foodeducators.eu/cz</a:t>
              </a:r>
            </a:p>
          </p:txBody>
        </p:sp>
      </p:grpSp>
    </p:spTree>
    <p:extLst>
      <p:ext uri="{BB962C8B-B14F-4D97-AF65-F5344CB8AC3E}">
        <p14:creationId xmlns:p14="http://schemas.microsoft.com/office/powerpoint/2010/main" val="4233989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grpSp>
        <p:nvGrpSpPr>
          <p:cNvPr id="3" name="Group 3"/>
          <p:cNvGrpSpPr/>
          <p:nvPr/>
        </p:nvGrpSpPr>
        <p:grpSpPr>
          <a:xfrm rot="-170921">
            <a:off x="2144399" y="583491"/>
            <a:ext cx="7448420" cy="7684152"/>
            <a:chOff x="0" y="-9525"/>
            <a:chExt cx="1763577" cy="1762504"/>
          </a:xfrm>
        </p:grpSpPr>
        <p:sp>
          <p:nvSpPr>
            <p:cNvPr id="4" name="Freeform 4"/>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5" name="TextBox 5"/>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grpSp>
        <p:nvGrpSpPr>
          <p:cNvPr id="6" name="Group 6"/>
          <p:cNvGrpSpPr/>
          <p:nvPr/>
        </p:nvGrpSpPr>
        <p:grpSpPr>
          <a:xfrm rot="263277">
            <a:off x="10267704" y="1854865"/>
            <a:ext cx="7438869" cy="7151670"/>
            <a:chOff x="0" y="-9525"/>
            <a:chExt cx="1763577" cy="1762504"/>
          </a:xfrm>
        </p:grpSpPr>
        <p:sp>
          <p:nvSpPr>
            <p:cNvPr id="7" name="Freeform 7"/>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8" name="TextBox 8"/>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sp>
        <p:nvSpPr>
          <p:cNvPr id="9" name="TextBox 9"/>
          <p:cNvSpPr txBox="1"/>
          <p:nvPr/>
        </p:nvSpPr>
        <p:spPr>
          <a:xfrm rot="21446108">
            <a:off x="2934699" y="1091691"/>
            <a:ext cx="6361728" cy="7078861"/>
          </a:xfrm>
          <a:prstGeom prst="rect">
            <a:avLst/>
          </a:prstGeom>
        </p:spPr>
        <p:txBody>
          <a:bodyPr wrap="square" lIns="0" tIns="0" rIns="0" bIns="0" rtlCol="0" anchor="t">
            <a:spAutoFit/>
          </a:bodyPr>
          <a:lstStyle/>
          <a:p>
            <a:pPr algn="l">
              <a:lnSpc>
                <a:spcPts val="5849"/>
              </a:lnSpc>
            </a:pPr>
            <a:r>
              <a:rPr lang="cs-CZ" sz="4499" b="1" dirty="0">
                <a:solidFill>
                  <a:srgbClr val="000000"/>
                </a:solidFill>
                <a:latin typeface="Times New Roman" panose="02020603050405020304" pitchFamily="18" charset="0"/>
                <a:ea typeface="Feature Deck Bold"/>
                <a:cs typeface="Times New Roman" panose="02020603050405020304" pitchFamily="18" charset="0"/>
                <a:sym typeface="Feature Deck Bold"/>
              </a:rPr>
              <a:t>Naše mise</a:t>
            </a:r>
          </a:p>
          <a:p>
            <a:pPr algn="l">
              <a:lnSpc>
                <a:spcPts val="5849"/>
              </a:lnSpc>
            </a:pPr>
            <a:endParaRPr lang="cs-CZ" sz="4499"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r>
              <a:rPr lang="cs-CZ" sz="4500" b="1" dirty="0">
                <a:latin typeface="Times New Roman"/>
                <a:cs typeface="Times New Roman"/>
              </a:rPr>
              <a:t>Podporovat učitele </a:t>
            </a:r>
            <a:r>
              <a:rPr lang="cs-CZ" sz="4500" dirty="0">
                <a:latin typeface="Times New Roman"/>
                <a:cs typeface="Times New Roman"/>
              </a:rPr>
              <a:t>v tom, aby vzdělávali, zapojovali a inspirovali mladé lidi k tomu, aby přemýšleli o potravinách a zvažovali kariéru v zemědělství a potravinářství.</a:t>
            </a:r>
          </a:p>
          <a:p>
            <a:pPr algn="l">
              <a:lnSpc>
                <a:spcPts val="5849"/>
              </a:lnSpc>
            </a:pPr>
            <a:endParaRPr lang="cs-CZ" sz="4499"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
        <p:nvSpPr>
          <p:cNvPr id="10" name="TextBox 10"/>
          <p:cNvSpPr txBox="1"/>
          <p:nvPr/>
        </p:nvSpPr>
        <p:spPr>
          <a:xfrm rot="300000">
            <a:off x="10607759" y="2112344"/>
            <a:ext cx="6761869" cy="6643485"/>
          </a:xfrm>
          <a:prstGeom prst="rect">
            <a:avLst/>
          </a:prstGeom>
        </p:spPr>
        <p:txBody>
          <a:bodyPr wrap="square" lIns="0" tIns="0" rIns="0" bIns="0" rtlCol="0" anchor="t">
            <a:spAutoFit/>
          </a:bodyPr>
          <a:lstStyle/>
          <a:p>
            <a:pPr algn="l">
              <a:lnSpc>
                <a:spcPts val="5849"/>
              </a:lnSpc>
            </a:pPr>
            <a:r>
              <a:rPr lang="cs-CZ" sz="4499" b="1" dirty="0">
                <a:solidFill>
                  <a:srgbClr val="000000"/>
                </a:solidFill>
                <a:latin typeface="Times New Roman" panose="02020603050405020304" pitchFamily="18" charset="0"/>
                <a:ea typeface="Feature Deck Bold"/>
                <a:cs typeface="Times New Roman" panose="02020603050405020304" pitchFamily="18" charset="0"/>
                <a:sym typeface="Feature Deck Bold"/>
              </a:rPr>
              <a:t>Naše vize</a:t>
            </a:r>
          </a:p>
          <a:p>
            <a:pPr algn="l">
              <a:lnSpc>
                <a:spcPts val="5849"/>
              </a:lnSpc>
            </a:pPr>
            <a:endParaRPr lang="cs-CZ" sz="3200" dirty="0">
              <a:solidFill>
                <a:srgbClr val="000000"/>
              </a:solidFill>
              <a:latin typeface="Times New Roman" panose="02020603050405020304" pitchFamily="18" charset="0"/>
              <a:ea typeface="Feature Deck Bold"/>
              <a:cs typeface="Times New Roman" panose="02020603050405020304" pitchFamily="18" charset="0"/>
            </a:endParaRPr>
          </a:p>
          <a:p>
            <a:pPr algn="l">
              <a:lnSpc>
                <a:spcPts val="5849"/>
              </a:lnSpc>
            </a:pPr>
            <a:r>
              <a:rPr lang="cs-CZ" sz="4500" dirty="0">
                <a:latin typeface="Times New Roman"/>
                <a:cs typeface="Times New Roman"/>
              </a:rPr>
              <a:t>Svět, kde mají </a:t>
            </a:r>
            <a:r>
              <a:rPr lang="cs-CZ" sz="4500" b="1" dirty="0">
                <a:latin typeface="Times New Roman"/>
                <a:cs typeface="Times New Roman"/>
              </a:rPr>
              <a:t>mladí lidé přístup ke vzdělávání o potravinách </a:t>
            </a:r>
            <a:r>
              <a:rPr lang="cs-CZ" sz="4500" dirty="0">
                <a:latin typeface="Times New Roman"/>
                <a:cs typeface="Times New Roman"/>
              </a:rPr>
              <a:t>a jsou si vědomi zajímavých a inovativních pracovních příležitostí a kariér v zemědělství a potravinářství.</a:t>
            </a:r>
            <a:endParaRPr lang="cs-CZ" sz="4500" dirty="0">
              <a:solidFill>
                <a:srgbClr val="000000"/>
              </a:solidFill>
              <a:latin typeface="Times New Roman"/>
              <a:ea typeface="Feature Deck Bold"/>
              <a:cs typeface="Times New Roman"/>
              <a:sym typeface="Feature Deck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Freeform 3"/>
          <p:cNvSpPr/>
          <p:nvPr/>
        </p:nvSpPr>
        <p:spPr>
          <a:xfrm>
            <a:off x="3026567" y="1549508"/>
            <a:ext cx="12234866" cy="7187984"/>
          </a:xfrm>
          <a:custGeom>
            <a:avLst/>
            <a:gdLst/>
            <a:ahLst/>
            <a:cxnLst/>
            <a:rect l="l" t="t" r="r" b="b"/>
            <a:pathLst>
              <a:path w="12234866" h="7187984">
                <a:moveTo>
                  <a:pt x="0" y="0"/>
                </a:moveTo>
                <a:lnTo>
                  <a:pt x="12234866" y="0"/>
                </a:lnTo>
                <a:lnTo>
                  <a:pt x="12234866" y="7187984"/>
                </a:lnTo>
                <a:lnTo>
                  <a:pt x="0" y="718798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4" name="TextBox 4"/>
          <p:cNvSpPr txBox="1"/>
          <p:nvPr/>
        </p:nvSpPr>
        <p:spPr>
          <a:xfrm>
            <a:off x="3245288" y="9058275"/>
            <a:ext cx="12565112" cy="390525"/>
          </a:xfrm>
          <a:prstGeom prst="rect">
            <a:avLst/>
          </a:prstGeom>
        </p:spPr>
        <p:txBody>
          <a:bodyPr lIns="0" tIns="0" rIns="0" bIns="0" rtlCol="0" anchor="t">
            <a:spAutoFit/>
          </a:bodyPr>
          <a:lstStyle/>
          <a:p>
            <a:pPr marL="0" lvl="0" indent="0" algn="ctr">
              <a:lnSpc>
                <a:spcPts val="3000"/>
              </a:lnSpc>
              <a:spcBef>
                <a:spcPct val="0"/>
              </a:spcBef>
            </a:pPr>
            <a:r>
              <a:rPr lang="en-US" sz="2500" u="sng">
                <a:solidFill>
                  <a:srgbClr val="000000"/>
                </a:solidFill>
                <a:latin typeface="Arial" panose="020B0604020202020204" pitchFamily="34" charset="0"/>
                <a:ea typeface="Neue Haas Grotesk Text Pro"/>
                <a:cs typeface="Arial" panose="020B0604020202020204" pitchFamily="34" charset="0"/>
                <a:sym typeface="Neue Haas Grotesk Text Pro"/>
                <a:hlinkClick r:id="rId4" tooltip="https://www.youtube.com/watch?v=Vp1LMkb0tRI"/>
              </a:rPr>
              <a:t>FoodEducators : Inspiring healthy and sustainable food choices and agrifood careers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3" name="TextBox 3"/>
          <p:cNvSpPr txBox="1"/>
          <p:nvPr/>
        </p:nvSpPr>
        <p:spPr>
          <a:xfrm>
            <a:off x="900363" y="752272"/>
            <a:ext cx="6157466" cy="628377"/>
          </a:xfrm>
          <a:prstGeom prst="rect">
            <a:avLst/>
          </a:prstGeom>
        </p:spPr>
        <p:txBody>
          <a:bodyPr lIns="0" tIns="0" rIns="0" bIns="0" rtlCol="0" anchor="t">
            <a:spAutoFit/>
          </a:bodyPr>
          <a:lstStyle/>
          <a:p>
            <a:pPr algn="just">
              <a:lnSpc>
                <a:spcPts val="4949"/>
              </a:lnSpc>
              <a:spcBef>
                <a:spcPct val="0"/>
              </a:spcBef>
            </a:pPr>
            <a:r>
              <a:rPr lang="cs-CZ" sz="4499" dirty="0">
                <a:solidFill>
                  <a:srgbClr val="000000"/>
                </a:solidFill>
                <a:latin typeface="Times New Roman" panose="02020603050405020304" pitchFamily="18" charset="0"/>
                <a:ea typeface="Feature Deck"/>
                <a:cs typeface="Times New Roman" panose="02020603050405020304" pitchFamily="18" charset="0"/>
                <a:sym typeface="Feature Deck"/>
              </a:rPr>
              <a:t>Hlavní </a:t>
            </a:r>
            <a:r>
              <a:rPr lang="cs-CZ" sz="4499" b="1" dirty="0">
                <a:solidFill>
                  <a:srgbClr val="000000"/>
                </a:solidFill>
                <a:latin typeface="Times New Roman" panose="02020603050405020304" pitchFamily="18" charset="0"/>
                <a:ea typeface="Feature Deck"/>
                <a:cs typeface="Times New Roman" panose="02020603050405020304" pitchFamily="18" charset="0"/>
                <a:sym typeface="Feature Deck"/>
              </a:rPr>
              <a:t>vzdělávací cíle</a:t>
            </a:r>
            <a:endParaRPr lang="cs-CZ" sz="4499" b="1"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p:txBody>
      </p:sp>
      <p:grpSp>
        <p:nvGrpSpPr>
          <p:cNvPr id="4" name="Group 4"/>
          <p:cNvGrpSpPr/>
          <p:nvPr/>
        </p:nvGrpSpPr>
        <p:grpSpPr>
          <a:xfrm rot="-170921">
            <a:off x="789216" y="1980621"/>
            <a:ext cx="6696081" cy="6692009"/>
            <a:chOff x="0" y="-9525"/>
            <a:chExt cx="1763577" cy="1762504"/>
          </a:xfrm>
        </p:grpSpPr>
        <p:sp>
          <p:nvSpPr>
            <p:cNvPr id="5" name="Freeform 5"/>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6" name="TextBox 6"/>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grpSp>
        <p:nvGrpSpPr>
          <p:cNvPr id="7" name="Group 7"/>
          <p:cNvGrpSpPr/>
          <p:nvPr/>
        </p:nvGrpSpPr>
        <p:grpSpPr>
          <a:xfrm rot="283849">
            <a:off x="4806388" y="2867494"/>
            <a:ext cx="5979617" cy="6649446"/>
            <a:chOff x="0" y="-9525"/>
            <a:chExt cx="1763577" cy="1762504"/>
          </a:xfrm>
        </p:grpSpPr>
        <p:sp>
          <p:nvSpPr>
            <p:cNvPr id="8" name="Freeform 8"/>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9" name="TextBox 9"/>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grpSp>
        <p:nvGrpSpPr>
          <p:cNvPr id="10" name="Group 10"/>
          <p:cNvGrpSpPr/>
          <p:nvPr/>
        </p:nvGrpSpPr>
        <p:grpSpPr>
          <a:xfrm rot="-97041">
            <a:off x="8797280" y="1530094"/>
            <a:ext cx="6696081" cy="6692009"/>
            <a:chOff x="0" y="-9525"/>
            <a:chExt cx="1763577" cy="1762504"/>
          </a:xfrm>
        </p:grpSpPr>
        <p:sp>
          <p:nvSpPr>
            <p:cNvPr id="11" name="Freeform 11"/>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12" name="TextBox 12"/>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grpSp>
        <p:nvGrpSpPr>
          <p:cNvPr id="13" name="Group 13"/>
          <p:cNvGrpSpPr/>
          <p:nvPr/>
        </p:nvGrpSpPr>
        <p:grpSpPr>
          <a:xfrm rot="250632">
            <a:off x="12384612" y="2492146"/>
            <a:ext cx="5570973" cy="6692009"/>
            <a:chOff x="0" y="-9525"/>
            <a:chExt cx="1763577" cy="1762504"/>
          </a:xfrm>
        </p:grpSpPr>
        <p:sp>
          <p:nvSpPr>
            <p:cNvPr id="14" name="Freeform 14"/>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15" name="TextBox 15"/>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sp>
        <p:nvSpPr>
          <p:cNvPr id="16" name="TextBox 16"/>
          <p:cNvSpPr txBox="1"/>
          <p:nvPr/>
        </p:nvSpPr>
        <p:spPr>
          <a:xfrm rot="-146620">
            <a:off x="1201914" y="2539769"/>
            <a:ext cx="3386582" cy="6195350"/>
          </a:xfrm>
          <a:prstGeom prst="rect">
            <a:avLst/>
          </a:prstGeom>
        </p:spPr>
        <p:txBody>
          <a:bodyPr wrap="square" lIns="0" tIns="0" rIns="0" bIns="0" rtlCol="0" anchor="t">
            <a:spAutoFit/>
          </a:bodyPr>
          <a:lstStyle/>
          <a:p>
            <a:pPr algn="l">
              <a:lnSpc>
                <a:spcPts val="4550"/>
              </a:lnSpc>
            </a:pPr>
            <a:r>
              <a:rPr lang="cs-CZ" sz="3500" b="1" dirty="0">
                <a:solidFill>
                  <a:srgbClr val="000000"/>
                </a:solidFill>
                <a:latin typeface="Times New Roman" panose="02020603050405020304" pitchFamily="18" charset="0"/>
                <a:ea typeface="Feature Deck Bold"/>
                <a:cs typeface="Times New Roman" panose="02020603050405020304" pitchFamily="18" charset="0"/>
                <a:sym typeface="Feature Deck Bold"/>
              </a:rPr>
              <a:t>→ Systémové myšlení</a:t>
            </a:r>
          </a:p>
          <a:p>
            <a:pPr algn="l">
              <a:lnSpc>
                <a:spcPts val="4550"/>
              </a:lnSpc>
            </a:pPr>
            <a:endParaRPr lang="cs-CZ" sz="3500"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r>
              <a:rPr lang="cs-CZ" sz="3600" dirty="0">
                <a:latin typeface="Times New Roman" panose="02020603050405020304" pitchFamily="18" charset="0"/>
                <a:cs typeface="Times New Roman" panose="02020603050405020304" pitchFamily="18" charset="0"/>
              </a:rPr>
              <a:t>Rozšířit způsob uvažování, umět rozpoznat různé prvky a porozumět jejich vzájemným souvislostem.</a:t>
            </a:r>
          </a:p>
          <a:p>
            <a:pPr algn="l">
              <a:lnSpc>
                <a:spcPts val="4550"/>
              </a:lnSpc>
            </a:pPr>
            <a:endParaRPr lang="cs-CZ" sz="3500"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
        <p:nvSpPr>
          <p:cNvPr id="17" name="TextBox 17"/>
          <p:cNvSpPr txBox="1"/>
          <p:nvPr/>
        </p:nvSpPr>
        <p:spPr>
          <a:xfrm rot="285239">
            <a:off x="5191134" y="2910509"/>
            <a:ext cx="3122063" cy="5856796"/>
          </a:xfrm>
          <a:prstGeom prst="rect">
            <a:avLst/>
          </a:prstGeom>
        </p:spPr>
        <p:txBody>
          <a:bodyPr wrap="square" lIns="0" tIns="0" rIns="0" bIns="0" rtlCol="0" anchor="t">
            <a:spAutoFit/>
          </a:bodyPr>
          <a:lstStyle/>
          <a:p>
            <a:pPr algn="l">
              <a:lnSpc>
                <a:spcPts val="4550"/>
              </a:lnSpc>
            </a:pPr>
            <a:r>
              <a:rPr lang="cs-CZ" sz="3500" b="1" dirty="0">
                <a:solidFill>
                  <a:srgbClr val="000000"/>
                </a:solidFill>
                <a:latin typeface="Times New Roman" panose="02020603050405020304" pitchFamily="18" charset="0"/>
                <a:ea typeface="Feature Deck Bold"/>
                <a:cs typeface="Times New Roman" panose="02020603050405020304" pitchFamily="18" charset="0"/>
                <a:sym typeface="Feature Deck Bold"/>
              </a:rPr>
              <a:t>→ Udržitelný životní styl</a:t>
            </a:r>
          </a:p>
          <a:p>
            <a:pPr algn="l">
              <a:lnSpc>
                <a:spcPts val="4550"/>
              </a:lnSpc>
            </a:pPr>
            <a:endParaRPr lang="cs-CZ" sz="3500"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algn="l">
              <a:lnSpc>
                <a:spcPts val="4550"/>
              </a:lnSpc>
            </a:pPr>
            <a:r>
              <a:rPr lang="cs-CZ" sz="3500" dirty="0">
                <a:solidFill>
                  <a:srgbClr val="000000"/>
                </a:solidFill>
                <a:latin typeface="Times New Roman" panose="02020603050405020304" pitchFamily="18" charset="0"/>
                <a:ea typeface="Feature Deck"/>
                <a:cs typeface="Times New Roman" panose="02020603050405020304" pitchFamily="18" charset="0"/>
                <a:sym typeface="Feature Deck"/>
              </a:rPr>
              <a:t>Porozumět udržitelnosti – od farmy až na vidličku a následnou likvidaci / odpad.</a:t>
            </a:r>
          </a:p>
          <a:p>
            <a:pPr algn="l">
              <a:lnSpc>
                <a:spcPts val="4550"/>
              </a:lnSpc>
            </a:pPr>
            <a:endParaRPr lang="cs-CZ" sz="3500"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
        <p:nvSpPr>
          <p:cNvPr id="18" name="TextBox 18"/>
          <p:cNvSpPr txBox="1"/>
          <p:nvPr/>
        </p:nvSpPr>
        <p:spPr>
          <a:xfrm rot="21463207">
            <a:off x="9128855" y="2240628"/>
            <a:ext cx="3122063" cy="5266891"/>
          </a:xfrm>
          <a:prstGeom prst="rect">
            <a:avLst/>
          </a:prstGeom>
        </p:spPr>
        <p:txBody>
          <a:bodyPr wrap="square" lIns="0" tIns="0" rIns="0" bIns="0" rtlCol="0" anchor="t">
            <a:spAutoFit/>
          </a:bodyPr>
          <a:lstStyle/>
          <a:p>
            <a:pPr algn="l">
              <a:lnSpc>
                <a:spcPts val="4550"/>
              </a:lnSpc>
            </a:pPr>
            <a:r>
              <a:rPr lang="cs-CZ" sz="3500" b="1" dirty="0">
                <a:solidFill>
                  <a:srgbClr val="000000"/>
                </a:solidFill>
                <a:latin typeface="Times New Roman" panose="02020603050405020304" pitchFamily="18" charset="0"/>
                <a:ea typeface="Feature Deck Bold"/>
                <a:cs typeface="Times New Roman" panose="02020603050405020304" pitchFamily="18" charset="0"/>
                <a:sym typeface="Feature Deck Bold"/>
              </a:rPr>
              <a:t>→ Mapování systémů</a:t>
            </a:r>
          </a:p>
          <a:p>
            <a:pPr algn="l">
              <a:lnSpc>
                <a:spcPts val="4550"/>
              </a:lnSpc>
            </a:pPr>
            <a:endParaRPr lang="cs-CZ" sz="3500"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algn="l">
              <a:lnSpc>
                <a:spcPts val="4550"/>
              </a:lnSpc>
            </a:pPr>
            <a:r>
              <a:rPr lang="cs-CZ" sz="3500" dirty="0">
                <a:solidFill>
                  <a:srgbClr val="000000"/>
                </a:solidFill>
                <a:latin typeface="Times New Roman" panose="02020603050405020304" pitchFamily="18" charset="0"/>
                <a:ea typeface="Feature Deck"/>
                <a:cs typeface="Times New Roman" panose="02020603050405020304" pitchFamily="18" charset="0"/>
                <a:sym typeface="Feature Deck"/>
              </a:rPr>
              <a:t>Prozkoumat rozmanitost profesí v rámci potravinových systémů</a:t>
            </a:r>
          </a:p>
          <a:p>
            <a:pPr algn="l">
              <a:lnSpc>
                <a:spcPts val="4550"/>
              </a:lnSpc>
            </a:pPr>
            <a:endParaRPr lang="cs-CZ" sz="3500"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
        <p:nvSpPr>
          <p:cNvPr id="19" name="TextBox 19"/>
          <p:cNvSpPr txBox="1"/>
          <p:nvPr/>
        </p:nvSpPr>
        <p:spPr>
          <a:xfrm rot="213895">
            <a:off x="12840951" y="3568365"/>
            <a:ext cx="4445906" cy="4000519"/>
          </a:xfrm>
          <a:prstGeom prst="rect">
            <a:avLst/>
          </a:prstGeom>
        </p:spPr>
        <p:txBody>
          <a:bodyPr wrap="square" lIns="0" tIns="0" rIns="0" bIns="0" rtlCol="0" anchor="t">
            <a:spAutoFit/>
          </a:bodyPr>
          <a:lstStyle/>
          <a:p>
            <a:pPr algn="l">
              <a:lnSpc>
                <a:spcPts val="4515"/>
              </a:lnSpc>
            </a:pPr>
            <a:r>
              <a:rPr lang="cs-CZ" sz="3500" b="1" dirty="0">
                <a:solidFill>
                  <a:srgbClr val="000000"/>
                </a:solidFill>
                <a:latin typeface="Times New Roman" panose="02020603050405020304" pitchFamily="18" charset="0"/>
                <a:ea typeface="Feature Deck Bold"/>
                <a:cs typeface="Times New Roman" panose="02020603050405020304" pitchFamily="18" charset="0"/>
                <a:sym typeface="Feature Deck Bold"/>
              </a:rPr>
              <a:t>→ Zdravé stravovací chování</a:t>
            </a:r>
          </a:p>
          <a:p>
            <a:pPr algn="l">
              <a:lnSpc>
                <a:spcPts val="4515"/>
              </a:lnSpc>
            </a:pPr>
            <a:endParaRPr lang="cs-CZ" sz="3500"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algn="l">
              <a:lnSpc>
                <a:spcPts val="4515"/>
              </a:lnSpc>
            </a:pPr>
            <a:r>
              <a:rPr lang="cs-CZ" sz="3500" dirty="0">
                <a:solidFill>
                  <a:srgbClr val="000000"/>
                </a:solidFill>
                <a:latin typeface="Times New Roman" panose="02020603050405020304" pitchFamily="18" charset="0"/>
                <a:ea typeface="Feature Deck"/>
                <a:cs typeface="Times New Roman" panose="02020603050405020304" pitchFamily="18" charset="0"/>
                <a:sym typeface="Feature Deck"/>
              </a:rPr>
              <a:t>Rozpoznat charakteristiky zdravých stravovacích návyků</a:t>
            </a:r>
          </a:p>
          <a:p>
            <a:pPr algn="l">
              <a:lnSpc>
                <a:spcPts val="4515"/>
              </a:lnSpc>
            </a:pPr>
            <a:endParaRPr lang="cs-CZ" sz="3500"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4" name="TextBox 4"/>
          <p:cNvSpPr txBox="1"/>
          <p:nvPr/>
        </p:nvSpPr>
        <p:spPr>
          <a:xfrm>
            <a:off x="875526" y="268336"/>
            <a:ext cx="16533161" cy="1779911"/>
          </a:xfrm>
          <a:prstGeom prst="rect">
            <a:avLst/>
          </a:prstGeom>
        </p:spPr>
        <p:txBody>
          <a:bodyPr wrap="square" lIns="0" tIns="0" rIns="0" bIns="0" rtlCol="0" anchor="t">
            <a:spAutoFit/>
          </a:bodyPr>
          <a:lstStyle/>
          <a:p>
            <a:pPr marL="0" lvl="0" indent="0" algn="l">
              <a:lnSpc>
                <a:spcPts val="4600"/>
              </a:lnSpc>
            </a:pPr>
            <a:endParaRPr lang="en-US" sz="4800">
              <a:latin typeface="Calibri"/>
              <a:ea typeface="Calibri"/>
              <a:cs typeface="Calibri"/>
            </a:endParaRPr>
          </a:p>
          <a:p>
            <a:pPr>
              <a:lnSpc>
                <a:spcPts val="4600"/>
              </a:lnSpc>
            </a:pPr>
            <a:r>
              <a:rPr lang="en-US" sz="4800" b="1">
                <a:latin typeface="Calibri"/>
                <a:ea typeface="Calibri"/>
                <a:cs typeface="Calibri"/>
              </a:rPr>
              <a:t>EIT Food</a:t>
            </a:r>
            <a:r>
              <a:rPr lang="en-US" sz="4800">
                <a:latin typeface="Calibri"/>
                <a:ea typeface="Calibri"/>
                <a:cs typeface="Calibri"/>
              </a:rPr>
              <a:t> </a:t>
            </a:r>
            <a:r>
              <a:rPr lang="en-US" sz="4800">
                <a:ea typeface="+mn-lt"/>
                <a:cs typeface="+mn-lt"/>
              </a:rPr>
              <a:t>je jednou ze znalostní a inovační komunity (KIC) </a:t>
            </a:r>
            <a:r>
              <a:rPr lang="en-US" sz="4800" b="1">
                <a:ea typeface="+mn-lt"/>
                <a:cs typeface="+mn-lt"/>
              </a:rPr>
              <a:t>Evropského inovačního a technologického institutu (EIT).</a:t>
            </a:r>
            <a:endParaRPr lang="en-US" sz="4800" b="1">
              <a:latin typeface="Arial" panose="020B0604020202020204" pitchFamily="34" charset="0"/>
              <a:ea typeface="Open Sans"/>
              <a:cs typeface="Arial" panose="020B0604020202020204" pitchFamily="34" charset="0"/>
            </a:endParaRPr>
          </a:p>
        </p:txBody>
      </p:sp>
      <p:pic>
        <p:nvPicPr>
          <p:cNvPr id="6" name="object 3">
            <a:extLst>
              <a:ext uri="{FF2B5EF4-FFF2-40B4-BE49-F238E27FC236}">
                <a16:creationId xmlns:a16="http://schemas.microsoft.com/office/drawing/2014/main" id="{BF5B1E39-F7C4-F824-7737-94C177D0EEF9}"/>
              </a:ext>
            </a:extLst>
          </p:cNvPr>
          <p:cNvPicPr/>
          <p:nvPr/>
        </p:nvPicPr>
        <p:blipFill>
          <a:blip r:embed="rId3" cstate="print"/>
          <a:stretch>
            <a:fillRect/>
          </a:stretch>
        </p:blipFill>
        <p:spPr>
          <a:xfrm>
            <a:off x="1507959" y="3657676"/>
            <a:ext cx="16780041" cy="6801852"/>
          </a:xfrm>
          <a:prstGeom prst="rect">
            <a:avLst/>
          </a:prstGeom>
        </p:spPr>
      </p:pic>
      <p:sp>
        <p:nvSpPr>
          <p:cNvPr id="7" name="Freeform 3">
            <a:extLst>
              <a:ext uri="{FF2B5EF4-FFF2-40B4-BE49-F238E27FC236}">
                <a16:creationId xmlns:a16="http://schemas.microsoft.com/office/drawing/2014/main" id="{191A6AB4-3134-E7DD-0824-5DD1F9C00E9A}"/>
              </a:ext>
            </a:extLst>
          </p:cNvPr>
          <p:cNvSpPr/>
          <p:nvPr/>
        </p:nvSpPr>
        <p:spPr>
          <a:xfrm>
            <a:off x="529390" y="2121569"/>
            <a:ext cx="4989094" cy="2454441"/>
          </a:xfrm>
          <a:custGeom>
            <a:avLst/>
            <a:gdLst/>
            <a:ahLst/>
            <a:cxnLst/>
            <a:rect l="l" t="t" r="r" b="b"/>
            <a:pathLst>
              <a:path w="15613810" h="7884974">
                <a:moveTo>
                  <a:pt x="0" y="0"/>
                </a:moveTo>
                <a:lnTo>
                  <a:pt x="15613810" y="0"/>
                </a:lnTo>
                <a:lnTo>
                  <a:pt x="15613810" y="7884974"/>
                </a:lnTo>
                <a:lnTo>
                  <a:pt x="0" y="7884974"/>
                </a:lnTo>
                <a:lnTo>
                  <a:pt x="0" y="0"/>
                </a:lnTo>
                <a:close/>
              </a:path>
            </a:pathLst>
          </a:custGeom>
          <a:blipFill>
            <a:blip r:embed="rId4"/>
            <a:stretch>
              <a:fillRect l="-11856" t="-34116" r="-200577" b="-189792"/>
            </a:stretch>
          </a:blipFill>
        </p:spPr>
        <p:txBody>
          <a:bodyPr/>
          <a:lstStyle/>
          <a:p>
            <a:endParaRPr lang="en-IT" dirty="0">
              <a:latin typeface="Arial" panose="020B0604020202020204" pitchFamily="34" charset="0"/>
            </a:endParaRPr>
          </a:p>
        </p:txBody>
      </p:sp>
      <p:sp>
        <p:nvSpPr>
          <p:cNvPr id="8" name="Freeform 3">
            <a:extLst>
              <a:ext uri="{FF2B5EF4-FFF2-40B4-BE49-F238E27FC236}">
                <a16:creationId xmlns:a16="http://schemas.microsoft.com/office/drawing/2014/main" id="{8578B4AF-7496-48D9-B5F0-0129D4F2076E}"/>
              </a:ext>
            </a:extLst>
          </p:cNvPr>
          <p:cNvSpPr/>
          <p:nvPr/>
        </p:nvSpPr>
        <p:spPr>
          <a:xfrm>
            <a:off x="724619" y="4939758"/>
            <a:ext cx="2398144" cy="3117313"/>
          </a:xfrm>
          <a:custGeom>
            <a:avLst/>
            <a:gdLst/>
            <a:ahLst/>
            <a:cxnLst/>
            <a:rect l="l" t="t" r="r" b="b"/>
            <a:pathLst>
              <a:path w="15613810" h="7884974">
                <a:moveTo>
                  <a:pt x="0" y="0"/>
                </a:moveTo>
                <a:lnTo>
                  <a:pt x="15613810" y="0"/>
                </a:lnTo>
                <a:lnTo>
                  <a:pt x="15613810" y="7884974"/>
                </a:lnTo>
                <a:lnTo>
                  <a:pt x="0" y="7884974"/>
                </a:lnTo>
                <a:lnTo>
                  <a:pt x="0" y="0"/>
                </a:lnTo>
                <a:close/>
              </a:path>
            </a:pathLst>
          </a:custGeom>
          <a:blipFill>
            <a:blip r:embed="rId4"/>
            <a:stretch>
              <a:fillRect l="-34841" t="-149678" r="-795312" b="-81322"/>
            </a:stretch>
          </a:blipFill>
        </p:spPr>
        <p:txBody>
          <a:bodyPr/>
          <a:lstStyle/>
          <a:p>
            <a:endParaRPr lang="en-IT" dirty="0">
              <a:latin typeface="Arial" panose="020B0604020202020204" pitchFamily="34" charset="0"/>
            </a:endParaRPr>
          </a:p>
        </p:txBody>
      </p:sp>
    </p:spTree>
    <p:extLst>
      <p:ext uri="{BB962C8B-B14F-4D97-AF65-F5344CB8AC3E}">
        <p14:creationId xmlns:p14="http://schemas.microsoft.com/office/powerpoint/2010/main" val="2292514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7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cs-CZ" b="1" dirty="0">
              <a:latin typeface="Arial" panose="020B0604020202020204" pitchFamily="34" charset="0"/>
            </a:endParaRPr>
          </a:p>
        </p:txBody>
      </p:sp>
      <p:sp>
        <p:nvSpPr>
          <p:cNvPr id="3" name="Freeform 3"/>
          <p:cNvSpPr/>
          <p:nvPr/>
        </p:nvSpPr>
        <p:spPr>
          <a:xfrm rot="863239">
            <a:off x="-1221001" y="6404560"/>
            <a:ext cx="5500812" cy="6610786"/>
          </a:xfrm>
          <a:custGeom>
            <a:avLst/>
            <a:gdLst/>
            <a:ahLst/>
            <a:cxnLst/>
            <a:rect l="l" t="t" r="r" b="b"/>
            <a:pathLst>
              <a:path w="5500812" h="6610786">
                <a:moveTo>
                  <a:pt x="0" y="0"/>
                </a:moveTo>
                <a:lnTo>
                  <a:pt x="5500812" y="0"/>
                </a:lnTo>
                <a:lnTo>
                  <a:pt x="5500812" y="6610787"/>
                </a:lnTo>
                <a:lnTo>
                  <a:pt x="0" y="661078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4" name="Freeform 4"/>
          <p:cNvSpPr/>
          <p:nvPr/>
        </p:nvSpPr>
        <p:spPr>
          <a:xfrm rot="420602">
            <a:off x="12913813" y="-1035513"/>
            <a:ext cx="6623144" cy="4128426"/>
          </a:xfrm>
          <a:custGeom>
            <a:avLst/>
            <a:gdLst/>
            <a:ahLst/>
            <a:cxnLst/>
            <a:rect l="l" t="t" r="r" b="b"/>
            <a:pathLst>
              <a:path w="6623144" h="4128426">
                <a:moveTo>
                  <a:pt x="0" y="0"/>
                </a:moveTo>
                <a:lnTo>
                  <a:pt x="6623143" y="0"/>
                </a:lnTo>
                <a:lnTo>
                  <a:pt x="6623143" y="4128426"/>
                </a:lnTo>
                <a:lnTo>
                  <a:pt x="0" y="412842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5" name="Freeform 5"/>
          <p:cNvSpPr/>
          <p:nvPr/>
        </p:nvSpPr>
        <p:spPr>
          <a:xfrm rot="-387536">
            <a:off x="9363286" y="6506054"/>
            <a:ext cx="7029962" cy="4730578"/>
          </a:xfrm>
          <a:custGeom>
            <a:avLst/>
            <a:gdLst/>
            <a:ahLst/>
            <a:cxnLst/>
            <a:rect l="l" t="t" r="r" b="b"/>
            <a:pathLst>
              <a:path w="7029962" h="4730578">
                <a:moveTo>
                  <a:pt x="0" y="0"/>
                </a:moveTo>
                <a:lnTo>
                  <a:pt x="7029961" y="0"/>
                </a:lnTo>
                <a:lnTo>
                  <a:pt x="7029961" y="4730579"/>
                </a:lnTo>
                <a:lnTo>
                  <a:pt x="0" y="473057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6" name="TextBox 6"/>
          <p:cNvSpPr txBox="1"/>
          <p:nvPr/>
        </p:nvSpPr>
        <p:spPr>
          <a:xfrm>
            <a:off x="1028700" y="3449138"/>
            <a:ext cx="3587517" cy="1923604"/>
          </a:xfrm>
          <a:prstGeom prst="rect">
            <a:avLst/>
          </a:prstGeom>
        </p:spPr>
        <p:txBody>
          <a:bodyPr lIns="0" tIns="0" rIns="0" bIns="0" rtlCol="0" anchor="t">
            <a:spAutoFit/>
          </a:bodyPr>
          <a:lstStyle/>
          <a:p>
            <a:pPr algn="l">
              <a:lnSpc>
                <a:spcPts val="3000"/>
              </a:lnSpc>
            </a:pPr>
            <a:r>
              <a:rPr lang="cs-CZ" sz="2500" b="1" dirty="0">
                <a:solidFill>
                  <a:srgbClr val="000000"/>
                </a:solidFill>
                <a:latin typeface="Arial"/>
                <a:ea typeface="Neue Haas Grotesk Text Pro Bold"/>
                <a:cs typeface="Arial"/>
                <a:sym typeface="Neue Haas Grotesk Text Pro Bold"/>
              </a:rPr>
              <a:t>→ Plány lekcí</a:t>
            </a:r>
          </a:p>
          <a:p>
            <a:pPr algn="l">
              <a:lnSpc>
                <a:spcPts val="3000"/>
              </a:lnSpc>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a:lnSpc>
                <a:spcPts val="3000"/>
              </a:lnSpc>
            </a:pPr>
            <a:r>
              <a:rPr lang="cs-CZ" sz="2500" dirty="0">
                <a:solidFill>
                  <a:srgbClr val="000000"/>
                </a:solidFill>
                <a:latin typeface="Arial"/>
                <a:cs typeface="Arial"/>
              </a:rPr>
              <a:t>Vzdělávací materiály rozdělené do 4 témat a dostupné v 16 jazycích.</a:t>
            </a:r>
            <a:endParaRPr lang="cs-CZ" sz="2500" dirty="0">
              <a:solidFill>
                <a:srgbClr val="000000"/>
              </a:solidFill>
              <a:latin typeface="Arial"/>
              <a:cs typeface="Arial"/>
              <a:sym typeface="Neue Haas Grotesk Text Pro"/>
            </a:endParaRPr>
          </a:p>
        </p:txBody>
      </p:sp>
      <p:sp>
        <p:nvSpPr>
          <p:cNvPr id="7" name="TextBox 7"/>
          <p:cNvSpPr txBox="1"/>
          <p:nvPr/>
        </p:nvSpPr>
        <p:spPr>
          <a:xfrm>
            <a:off x="5159142" y="3449138"/>
            <a:ext cx="3570790" cy="5386090"/>
          </a:xfrm>
          <a:prstGeom prst="rect">
            <a:avLst/>
          </a:prstGeom>
        </p:spPr>
        <p:txBody>
          <a:bodyPr wrap="square" lIns="0" tIns="0" rIns="0" bIns="0" rtlCol="0" anchor="t">
            <a:spAutoFit/>
          </a:bodyPr>
          <a:lstStyle/>
          <a:p>
            <a:pPr algn="l">
              <a:lnSpc>
                <a:spcPts val="3000"/>
              </a:lnSpc>
            </a:pPr>
            <a:r>
              <a:rPr lang="cs-CZ" sz="2500" b="1" dirty="0">
                <a:solidFill>
                  <a:srgbClr val="000000"/>
                </a:solidFill>
                <a:latin typeface="Arial"/>
                <a:ea typeface="Neue Haas Grotesk Text Pro Bold"/>
                <a:cs typeface="Arial"/>
                <a:sym typeface="Neue Haas Grotesk Text Pro Bold"/>
              </a:rPr>
              <a:t>→ Kariérní dny</a:t>
            </a:r>
          </a:p>
          <a:p>
            <a:pPr algn="l">
              <a:lnSpc>
                <a:spcPts val="3000"/>
              </a:lnSpc>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algn="l">
              <a:lnSpc>
                <a:spcPts val="3000"/>
              </a:lnSpc>
            </a:pPr>
            <a:r>
              <a:rPr lang="cs-CZ" sz="2500" dirty="0">
                <a:solidFill>
                  <a:srgbClr val="000000"/>
                </a:solidFill>
                <a:latin typeface="Arial"/>
                <a:cs typeface="Arial"/>
              </a:rPr>
              <a:t>Kariérní dny zaměřené na zemědělství a potravinářství pro studenty středních škol. </a:t>
            </a:r>
          </a:p>
          <a:p>
            <a:pPr algn="l">
              <a:lnSpc>
                <a:spcPts val="3000"/>
              </a:lnSpc>
            </a:pPr>
            <a:endParaRPr lang="cs-CZ" sz="2500" b="1" dirty="0">
              <a:solidFill>
                <a:srgbClr val="000000"/>
              </a:solidFill>
              <a:latin typeface="Arial" panose="020B0604020202020204" pitchFamily="34" charset="0"/>
              <a:cs typeface="Arial" panose="020B0604020202020204" pitchFamily="34" charset="0"/>
            </a:endParaRPr>
          </a:p>
          <a:p>
            <a:pPr algn="l">
              <a:lnSpc>
                <a:spcPts val="3000"/>
              </a:lnSpc>
            </a:pPr>
            <a:r>
              <a:rPr lang="cs-CZ" sz="2500" b="1" dirty="0">
                <a:solidFill>
                  <a:srgbClr val="000000"/>
                </a:solidFill>
                <a:latin typeface="Arial"/>
                <a:ea typeface="Neue Haas Grotesk Text Pro Bold"/>
                <a:cs typeface="Arial"/>
                <a:sym typeface="Neue Haas Grotesk Text Pro Bold"/>
              </a:rPr>
              <a:t>→ Týdny aktivit</a:t>
            </a:r>
          </a:p>
          <a:p>
            <a:pPr algn="l">
              <a:lnSpc>
                <a:spcPts val="3000"/>
              </a:lnSpc>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algn="l">
              <a:lnSpc>
                <a:spcPts val="3000"/>
              </a:lnSpc>
            </a:pPr>
            <a:r>
              <a:rPr lang="cs-CZ" sz="2500" dirty="0">
                <a:solidFill>
                  <a:srgbClr val="000000"/>
                </a:solidFill>
                <a:latin typeface="Arial"/>
                <a:ea typeface="Neue Haas Grotesk Text Pro"/>
                <a:cs typeface="Arial"/>
                <a:sym typeface="Neue Haas Grotesk Text Pro"/>
              </a:rPr>
              <a:t>Nabízíme aktivity související s potravinami u příležitosti Světového dne výživy.</a:t>
            </a:r>
          </a:p>
          <a:p>
            <a:pPr algn="l">
              <a:lnSpc>
                <a:spcPts val="3000"/>
              </a:lnSpc>
            </a:pPr>
            <a:endParaRPr lang="cs-CZ" sz="25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8" name="TextBox 8"/>
          <p:cNvSpPr txBox="1"/>
          <p:nvPr/>
        </p:nvSpPr>
        <p:spPr>
          <a:xfrm>
            <a:off x="9289197" y="3449138"/>
            <a:ext cx="3589070" cy="3112327"/>
          </a:xfrm>
          <a:prstGeom prst="rect">
            <a:avLst/>
          </a:prstGeom>
        </p:spPr>
        <p:txBody>
          <a:bodyPr lIns="0" tIns="0" rIns="0" bIns="0" rtlCol="0" anchor="t">
            <a:spAutoFit/>
          </a:bodyPr>
          <a:lstStyle/>
          <a:p>
            <a:pPr algn="l">
              <a:lnSpc>
                <a:spcPts val="3000"/>
              </a:lnSpc>
            </a:pPr>
            <a:r>
              <a:rPr lang="cs-CZ" sz="2500" b="1" dirty="0">
                <a:solidFill>
                  <a:srgbClr val="000000"/>
                </a:solidFill>
                <a:latin typeface="Arial"/>
                <a:ea typeface="Neue Haas Grotesk Text Pro Bold"/>
                <a:cs typeface="Arial"/>
                <a:sym typeface="Neue Haas Grotesk Text Pro Bold"/>
              </a:rPr>
              <a:t>→ Mezinárodní síť škol</a:t>
            </a:r>
            <a:endParaRPr lang="cs-CZ" sz="2500" b="1" dirty="0">
              <a:solidFill>
                <a:srgbClr val="000000"/>
              </a:solidFill>
              <a:latin typeface="Arial"/>
              <a:ea typeface="Neue Haas Grotesk Text Pro Bold"/>
              <a:cs typeface="Arial"/>
            </a:endParaRPr>
          </a:p>
          <a:p>
            <a:pPr algn="l">
              <a:lnSpc>
                <a:spcPts val="3000"/>
              </a:lnSpc>
            </a:pPr>
            <a:r>
              <a:rPr lang="cs-CZ" sz="2500" b="1" dirty="0">
                <a:solidFill>
                  <a:srgbClr val="000000"/>
                </a:solidFill>
                <a:latin typeface="Arial"/>
                <a:ea typeface="Neue Haas Grotesk Text Pro Bold"/>
                <a:cs typeface="Arial"/>
                <a:sym typeface="Neue Haas Grotesk Text Pro Bold"/>
              </a:rPr>
              <a:t>     </a:t>
            </a:r>
            <a:r>
              <a:rPr lang="cs-CZ" sz="2500" b="1" dirty="0" err="1">
                <a:solidFill>
                  <a:srgbClr val="000000"/>
                </a:solidFill>
                <a:latin typeface="Arial"/>
                <a:ea typeface="Neue Haas Grotesk Text Pro Bold"/>
                <a:cs typeface="Arial"/>
                <a:sym typeface="Neue Haas Grotesk Text Pro Bold"/>
              </a:rPr>
              <a:t>FoodEducators</a:t>
            </a:r>
            <a:r>
              <a:rPr lang="cs-CZ" sz="2500" b="1" dirty="0">
                <a:solidFill>
                  <a:srgbClr val="000000"/>
                </a:solidFill>
                <a:latin typeface="Arial"/>
                <a:ea typeface="Neue Haas Grotesk Text Pro Bold"/>
                <a:cs typeface="Arial"/>
                <a:sym typeface="Neue Haas Grotesk Text Pro Bold"/>
              </a:rPr>
              <a:t>  </a:t>
            </a:r>
            <a:endParaRPr lang="cs-CZ" sz="2500" b="1" dirty="0">
              <a:solidFill>
                <a:srgbClr val="000000"/>
              </a:solidFill>
              <a:latin typeface="Arial"/>
              <a:ea typeface="Neue Haas Grotesk Text Pro Bold"/>
              <a:cs typeface="Arial"/>
            </a:endParaRPr>
          </a:p>
          <a:p>
            <a:pPr algn="l">
              <a:lnSpc>
                <a:spcPts val="3000"/>
              </a:lnSpc>
            </a:pPr>
            <a:r>
              <a:rPr lang="cs-CZ" sz="2500" b="1" dirty="0">
                <a:solidFill>
                  <a:srgbClr val="000000"/>
                </a:solidFill>
                <a:latin typeface="Arial"/>
                <a:ea typeface="Neue Haas Grotesk Text Pro Bold"/>
                <a:cs typeface="Arial"/>
                <a:sym typeface="Neue Haas Grotesk Text Pro Bold"/>
              </a:rPr>
              <a:t>     </a:t>
            </a:r>
            <a:r>
              <a:rPr lang="cs-CZ" sz="2500" b="1" dirty="0" err="1">
                <a:solidFill>
                  <a:srgbClr val="000000"/>
                </a:solidFill>
                <a:latin typeface="Arial"/>
                <a:ea typeface="Neue Haas Grotesk Text Pro Bold"/>
                <a:cs typeface="Arial"/>
                <a:sym typeface="Neue Haas Grotesk Text Pro Bold"/>
              </a:rPr>
              <a:t>School</a:t>
            </a:r>
            <a:r>
              <a:rPr lang="cs-CZ" sz="2500" b="1" dirty="0">
                <a:solidFill>
                  <a:srgbClr val="000000"/>
                </a:solidFill>
                <a:latin typeface="Arial"/>
                <a:ea typeface="Neue Haas Grotesk Text Pro Bold"/>
                <a:cs typeface="Arial"/>
                <a:sym typeface="Neue Haas Grotesk Text Pro Bold"/>
              </a:rPr>
              <a:t> Network</a:t>
            </a:r>
            <a:endParaRPr lang="cs-CZ" sz="2500" b="1" dirty="0">
              <a:solidFill>
                <a:srgbClr val="000000"/>
              </a:solidFill>
              <a:latin typeface="Arial"/>
              <a:ea typeface="Neue Haas Grotesk Text Pro Bold"/>
              <a:cs typeface="Arial"/>
            </a:endParaRPr>
          </a:p>
          <a:p>
            <a:pPr algn="l">
              <a:lnSpc>
                <a:spcPts val="3000"/>
              </a:lnSpc>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algn="l">
              <a:lnSpc>
                <a:spcPts val="3000"/>
              </a:lnSpc>
            </a:pPr>
            <a:r>
              <a:rPr lang="cs-CZ" sz="2500" dirty="0">
                <a:solidFill>
                  <a:srgbClr val="000000"/>
                </a:solidFill>
                <a:latin typeface="Arial"/>
                <a:ea typeface="Neue Haas Grotesk Text Pro"/>
                <a:cs typeface="Arial"/>
                <a:sym typeface="Neue Haas Grotesk Text Pro"/>
              </a:rPr>
              <a:t>Síť škol se zájmem o stav vzdělávání o potravinách</a:t>
            </a:r>
          </a:p>
          <a:p>
            <a:pPr algn="l">
              <a:lnSpc>
                <a:spcPts val="3600"/>
              </a:lnSpc>
            </a:pPr>
            <a:endParaRPr lang="cs-CZ" sz="25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9" name="TextBox 9"/>
          <p:cNvSpPr txBox="1"/>
          <p:nvPr/>
        </p:nvSpPr>
        <p:spPr>
          <a:xfrm>
            <a:off x="13419251" y="3449138"/>
            <a:ext cx="3605802" cy="2308324"/>
          </a:xfrm>
          <a:prstGeom prst="rect">
            <a:avLst/>
          </a:prstGeom>
        </p:spPr>
        <p:txBody>
          <a:bodyPr lIns="0" tIns="0" rIns="0" bIns="0" rtlCol="0" anchor="t">
            <a:spAutoFit/>
          </a:bodyPr>
          <a:lstStyle/>
          <a:p>
            <a:pPr algn="l">
              <a:lnSpc>
                <a:spcPts val="3000"/>
              </a:lnSpc>
            </a:pPr>
            <a:r>
              <a:rPr lang="cs-CZ" sz="2500" b="1" dirty="0">
                <a:solidFill>
                  <a:srgbClr val="000000"/>
                </a:solidFill>
                <a:latin typeface="Arial"/>
                <a:ea typeface="Neue Haas Grotesk Text Pro Bold"/>
                <a:cs typeface="Arial"/>
                <a:sym typeface="Neue Haas Grotesk Text Pro Bold"/>
              </a:rPr>
              <a:t>→ Národní kontaktní body</a:t>
            </a:r>
          </a:p>
          <a:p>
            <a:pPr algn="l">
              <a:lnSpc>
                <a:spcPts val="3000"/>
              </a:lnSpc>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algn="l">
              <a:lnSpc>
                <a:spcPts val="3000"/>
              </a:lnSpc>
            </a:pPr>
            <a:r>
              <a:rPr lang="cs-CZ" sz="2500" dirty="0">
                <a:solidFill>
                  <a:srgbClr val="000000"/>
                </a:solidFill>
                <a:latin typeface="Arial"/>
                <a:ea typeface="Neue Haas Grotesk Text Pro"/>
                <a:cs typeface="Arial"/>
                <a:sym typeface="Neue Haas Grotesk Text Pro"/>
              </a:rPr>
              <a:t>Podpora učitelů v jejich jazyce v 15 zemích.</a:t>
            </a:r>
          </a:p>
          <a:p>
            <a:pPr algn="l">
              <a:lnSpc>
                <a:spcPts val="3000"/>
              </a:lnSpc>
            </a:pPr>
            <a:endParaRPr lang="cs-CZ" sz="25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10" name="TextBox 10"/>
          <p:cNvSpPr txBox="1"/>
          <p:nvPr/>
        </p:nvSpPr>
        <p:spPr>
          <a:xfrm>
            <a:off x="1028700" y="1076325"/>
            <a:ext cx="10919460" cy="1885131"/>
          </a:xfrm>
          <a:prstGeom prst="rect">
            <a:avLst/>
          </a:prstGeom>
        </p:spPr>
        <p:txBody>
          <a:bodyPr wrap="square" lIns="0" tIns="0" rIns="0" bIns="0" rtlCol="0" anchor="t">
            <a:spAutoFit/>
          </a:bodyPr>
          <a:lstStyle/>
          <a:p>
            <a:pPr algn="just">
              <a:lnSpc>
                <a:spcPts val="4949"/>
              </a:lnSpc>
            </a:pPr>
            <a:r>
              <a:rPr lang="cs-CZ" sz="4499" b="1" dirty="0">
                <a:solidFill>
                  <a:srgbClr val="000000"/>
                </a:solidFill>
                <a:latin typeface="Times New Roman" panose="02020603050405020304" pitchFamily="18" charset="0"/>
                <a:ea typeface="Feature Deck Bold"/>
                <a:cs typeface="Times New Roman" panose="02020603050405020304" pitchFamily="18" charset="0"/>
                <a:sym typeface="Feature Deck Bold"/>
              </a:rPr>
              <a:t>Naše nabídka pro učitele a pedagogy po celé Evropě</a:t>
            </a:r>
            <a:endParaRPr lang="cs-CZ" sz="4499" b="1" dirty="0">
              <a:solidFill>
                <a:srgbClr val="000000"/>
              </a:solidFill>
              <a:latin typeface="Times New Roman" panose="02020603050405020304" pitchFamily="18" charset="0"/>
              <a:ea typeface="Feature Deck"/>
              <a:cs typeface="Times New Roman" panose="02020603050405020304" pitchFamily="18" charset="0"/>
              <a:sym typeface="Feature Deck"/>
            </a:endParaRPr>
          </a:p>
          <a:p>
            <a:pPr algn="just">
              <a:lnSpc>
                <a:spcPts val="4949"/>
              </a:lnSpc>
              <a:spcBef>
                <a:spcPct val="0"/>
              </a:spcBef>
            </a:pPr>
            <a:endParaRPr lang="cs-CZ" sz="4499" b="1"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0FBE9A-6DD8-4850-A2D8-168F5B3D4735}"/>
              </a:ext>
            </a:extLst>
          </p:cNvPr>
          <p:cNvSpPr>
            <a:spLocks noGrp="1"/>
          </p:cNvSpPr>
          <p:nvPr>
            <p:ph type="title"/>
          </p:nvPr>
        </p:nvSpPr>
        <p:spPr>
          <a:xfrm>
            <a:off x="736979" y="547688"/>
            <a:ext cx="16293722" cy="1438062"/>
          </a:xfrm>
        </p:spPr>
        <p:txBody>
          <a:bodyPr>
            <a:normAutofit/>
          </a:bodyPr>
          <a:lstStyle/>
          <a:p>
            <a:r>
              <a:rPr lang="cs-CZ" sz="6000" b="1" dirty="0">
                <a:solidFill>
                  <a:srgbClr val="008000"/>
                </a:solidFill>
                <a:latin typeface="+mn-lt"/>
              </a:rPr>
              <a:t>AKTIVITY SPOJENÉ SE SVĚTOVÝM DNEM VÝŽIVY</a:t>
            </a:r>
            <a:endParaRPr lang="en-US" sz="6000" b="1" dirty="0">
              <a:solidFill>
                <a:srgbClr val="008000"/>
              </a:solidFill>
              <a:latin typeface="+mn-lt"/>
            </a:endParaRPr>
          </a:p>
        </p:txBody>
      </p:sp>
      <p:sp>
        <p:nvSpPr>
          <p:cNvPr id="7" name="Zástupný symbol pro text 2">
            <a:extLst>
              <a:ext uri="{FF2B5EF4-FFF2-40B4-BE49-F238E27FC236}">
                <a16:creationId xmlns:a16="http://schemas.microsoft.com/office/drawing/2014/main" id="{BE28A1EA-C4EF-41C0-8949-BDFBE45F1493}"/>
              </a:ext>
            </a:extLst>
          </p:cNvPr>
          <p:cNvSpPr>
            <a:spLocks noGrp="1"/>
          </p:cNvSpPr>
          <p:nvPr>
            <p:ph type="body" idx="1"/>
          </p:nvPr>
        </p:nvSpPr>
        <p:spPr>
          <a:xfrm>
            <a:off x="10366745" y="2190467"/>
            <a:ext cx="7423112" cy="5849190"/>
          </a:xfrm>
        </p:spPr>
        <p:txBody>
          <a:bodyPr>
            <a:noAutofit/>
          </a:bodyPr>
          <a:lstStyle/>
          <a:p>
            <a:pPr marL="514350" indent="-438150">
              <a:lnSpc>
                <a:spcPct val="150000"/>
              </a:lnSpc>
              <a:buSzPts val="1600"/>
              <a:buFont typeface="Noto Sans Symbols"/>
              <a:buChar char="✔"/>
            </a:pPr>
            <a:r>
              <a:rPr lang="cs-CZ" sz="2700" b="1" dirty="0">
                <a:latin typeface="+mn-lt"/>
              </a:rPr>
              <a:t>16.10.2025 – Světový den výživy (FAO)</a:t>
            </a:r>
            <a:endParaRPr lang="en-US" sz="2700" b="1" dirty="0">
              <a:latin typeface="+mn-lt"/>
            </a:endParaRPr>
          </a:p>
          <a:p>
            <a:pPr marL="514350" indent="-438150">
              <a:lnSpc>
                <a:spcPct val="150000"/>
              </a:lnSpc>
              <a:buSzPts val="1600"/>
              <a:buFont typeface="Noto Sans Symbols"/>
              <a:buChar char="✔"/>
            </a:pPr>
            <a:r>
              <a:rPr lang="cs-CZ" sz="2700" dirty="0">
                <a:latin typeface="+mn-lt"/>
              </a:rPr>
              <a:t>Připravené sady návrhů aktivit pro školy</a:t>
            </a:r>
            <a:endParaRPr lang="en-US" sz="2700" dirty="0">
              <a:latin typeface="+mn-lt"/>
            </a:endParaRPr>
          </a:p>
          <a:p>
            <a:pPr marL="514350" indent="-438150">
              <a:lnSpc>
                <a:spcPct val="150000"/>
              </a:lnSpc>
              <a:buSzPts val="1600"/>
              <a:buFont typeface="Noto Sans Symbols"/>
              <a:buChar char="✔"/>
            </a:pPr>
            <a:r>
              <a:rPr lang="cs-CZ" sz="2700" dirty="0">
                <a:latin typeface="+mn-lt"/>
              </a:rPr>
              <a:t>Webové stránka a brožura a lekce pro výuku</a:t>
            </a:r>
          </a:p>
          <a:p>
            <a:pPr marL="514350" indent="-438150">
              <a:lnSpc>
                <a:spcPct val="150000"/>
              </a:lnSpc>
              <a:spcBef>
                <a:spcPts val="0"/>
              </a:spcBef>
              <a:buSzPts val="1600"/>
              <a:buFont typeface="Noto Sans Symbols"/>
              <a:buChar char="✔"/>
            </a:pPr>
            <a:r>
              <a:rPr lang="cs-CZ" sz="2700" dirty="0">
                <a:latin typeface="+mn-lt"/>
              </a:rPr>
              <a:t>Certifikáty a nálepky  pro zapojené školy / třídy</a:t>
            </a:r>
          </a:p>
          <a:p>
            <a:pPr marL="514350" indent="-438150">
              <a:lnSpc>
                <a:spcPct val="150000"/>
              </a:lnSpc>
              <a:buSzPts val="1600"/>
              <a:buFont typeface="Noto Sans Symbols"/>
              <a:buChar char="✔"/>
            </a:pPr>
            <a:r>
              <a:rPr lang="cs-CZ" sz="2700" dirty="0">
                <a:latin typeface="+mn-lt"/>
              </a:rPr>
              <a:t>Webinář pro pedagogy (v angličtině)  - 1</a:t>
            </a:r>
            <a:r>
              <a:rPr lang="en-US" sz="2700" dirty="0">
                <a:latin typeface="+mn-lt"/>
              </a:rPr>
              <a:t>3. </a:t>
            </a:r>
            <a:r>
              <a:rPr lang="en-US" sz="2700" dirty="0" err="1">
                <a:latin typeface="+mn-lt"/>
              </a:rPr>
              <a:t>října</a:t>
            </a:r>
            <a:r>
              <a:rPr lang="en-US" sz="2700" dirty="0">
                <a:latin typeface="+mn-lt"/>
              </a:rPr>
              <a:t> 2025, 18:00</a:t>
            </a:r>
            <a:br>
              <a:rPr lang="en-US" sz="2700" dirty="0">
                <a:latin typeface="+mn-lt"/>
              </a:rPr>
            </a:br>
            <a:endParaRPr lang="cs-CZ" sz="2700" dirty="0">
              <a:latin typeface="+mn-lt"/>
            </a:endParaRPr>
          </a:p>
          <a:p>
            <a:pPr marL="514350" indent="-438150">
              <a:lnSpc>
                <a:spcPct val="150000"/>
              </a:lnSpc>
              <a:buSzPts val="1600"/>
              <a:buFont typeface="Noto Sans Symbols"/>
              <a:buChar char="✔"/>
            </a:pPr>
            <a:endParaRPr lang="cs-CZ" sz="2700" dirty="0">
              <a:latin typeface="+mn-lt"/>
            </a:endParaRPr>
          </a:p>
        </p:txBody>
      </p:sp>
      <p:sp>
        <p:nvSpPr>
          <p:cNvPr id="10" name="Obdélník 9">
            <a:extLst>
              <a:ext uri="{FF2B5EF4-FFF2-40B4-BE49-F238E27FC236}">
                <a16:creationId xmlns:a16="http://schemas.microsoft.com/office/drawing/2014/main" id="{10C6D0EB-F7AD-4163-9AC5-BD1F0ED4940A}"/>
              </a:ext>
            </a:extLst>
          </p:cNvPr>
          <p:cNvSpPr/>
          <p:nvPr/>
        </p:nvSpPr>
        <p:spPr>
          <a:xfrm>
            <a:off x="1867494" y="8698844"/>
            <a:ext cx="7750070" cy="784830"/>
          </a:xfrm>
          <a:prstGeom prst="rect">
            <a:avLst/>
          </a:prstGeom>
        </p:spPr>
        <p:txBody>
          <a:bodyPr wrap="none">
            <a:spAutoFit/>
          </a:bodyPr>
          <a:lstStyle/>
          <a:p>
            <a:pPr marL="76200">
              <a:lnSpc>
                <a:spcPct val="150000"/>
              </a:lnSpc>
              <a:buSzPts val="1600"/>
            </a:pPr>
            <a:r>
              <a:rPr lang="cs-CZ" sz="3000" u="sng" dirty="0">
                <a:hlinkClick r:id="rId2"/>
              </a:rPr>
              <a:t>https://www.foodeducators.eu/cz/tydny-aktivit</a:t>
            </a:r>
            <a:r>
              <a:rPr lang="cs-CZ" sz="3000" u="sng" dirty="0"/>
              <a:t> </a:t>
            </a:r>
          </a:p>
        </p:txBody>
      </p:sp>
      <p:pic>
        <p:nvPicPr>
          <p:cNvPr id="5" name="Obrázek 4">
            <a:extLst>
              <a:ext uri="{FF2B5EF4-FFF2-40B4-BE49-F238E27FC236}">
                <a16:creationId xmlns:a16="http://schemas.microsoft.com/office/drawing/2014/main" id="{A022F81E-DBC5-0FEB-0B1D-76C311F22BFE}"/>
              </a:ext>
            </a:extLst>
          </p:cNvPr>
          <p:cNvPicPr>
            <a:picLocks noChangeAspect="1"/>
          </p:cNvPicPr>
          <p:nvPr/>
        </p:nvPicPr>
        <p:blipFill>
          <a:blip r:embed="rId3"/>
          <a:stretch>
            <a:fillRect/>
          </a:stretch>
        </p:blipFill>
        <p:spPr>
          <a:xfrm>
            <a:off x="797369" y="2153094"/>
            <a:ext cx="9156993" cy="5615280"/>
          </a:xfrm>
          <a:prstGeom prst="rect">
            <a:avLst/>
          </a:prstGeom>
        </p:spPr>
      </p:pic>
      <p:pic>
        <p:nvPicPr>
          <p:cNvPr id="11" name="Obrázek 10">
            <a:extLst>
              <a:ext uri="{FF2B5EF4-FFF2-40B4-BE49-F238E27FC236}">
                <a16:creationId xmlns:a16="http://schemas.microsoft.com/office/drawing/2014/main" id="{01DBA94A-0685-8DF1-4D01-70B5262BB49C}"/>
              </a:ext>
            </a:extLst>
          </p:cNvPr>
          <p:cNvPicPr>
            <a:picLocks noChangeAspect="1"/>
          </p:cNvPicPr>
          <p:nvPr/>
        </p:nvPicPr>
        <p:blipFill>
          <a:blip r:embed="rId4"/>
          <a:stretch>
            <a:fillRect/>
          </a:stretch>
        </p:blipFill>
        <p:spPr>
          <a:xfrm>
            <a:off x="13145506" y="6570921"/>
            <a:ext cx="4091699" cy="2879691"/>
          </a:xfrm>
          <a:prstGeom prst="rect">
            <a:avLst/>
          </a:prstGeom>
        </p:spPr>
      </p:pic>
    </p:spTree>
    <p:extLst>
      <p:ext uri="{BB962C8B-B14F-4D97-AF65-F5344CB8AC3E}">
        <p14:creationId xmlns:p14="http://schemas.microsoft.com/office/powerpoint/2010/main" val="1615878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0FBE9A-6DD8-4850-A2D8-168F5B3D4735}"/>
              </a:ext>
            </a:extLst>
          </p:cNvPr>
          <p:cNvSpPr>
            <a:spLocks noGrp="1"/>
          </p:cNvSpPr>
          <p:nvPr>
            <p:ph type="title"/>
          </p:nvPr>
        </p:nvSpPr>
        <p:spPr>
          <a:xfrm>
            <a:off x="1371599" y="547688"/>
            <a:ext cx="16533746" cy="1438062"/>
          </a:xfrm>
        </p:spPr>
        <p:txBody>
          <a:bodyPr>
            <a:noAutofit/>
          </a:bodyPr>
          <a:lstStyle/>
          <a:p>
            <a:r>
              <a:rPr lang="cs-CZ" sz="4500" b="1" dirty="0">
                <a:solidFill>
                  <a:srgbClr val="008000"/>
                </a:solidFill>
                <a:latin typeface="+mn-lt"/>
              </a:rPr>
              <a:t>BROŽURA S AKTIVITAMI  pro rok  2025</a:t>
            </a:r>
            <a:endParaRPr lang="en-US" sz="4500" b="1" dirty="0">
              <a:solidFill>
                <a:srgbClr val="008000"/>
              </a:solidFill>
              <a:latin typeface="+mn-lt"/>
            </a:endParaRPr>
          </a:p>
        </p:txBody>
      </p:sp>
      <p:sp>
        <p:nvSpPr>
          <p:cNvPr id="7" name="Zástupný symbol pro text 2">
            <a:extLst>
              <a:ext uri="{FF2B5EF4-FFF2-40B4-BE49-F238E27FC236}">
                <a16:creationId xmlns:a16="http://schemas.microsoft.com/office/drawing/2014/main" id="{BE28A1EA-C4EF-41C0-8949-BDFBE45F1493}"/>
              </a:ext>
            </a:extLst>
          </p:cNvPr>
          <p:cNvSpPr>
            <a:spLocks noGrp="1"/>
          </p:cNvSpPr>
          <p:nvPr>
            <p:ph type="body" idx="1"/>
          </p:nvPr>
        </p:nvSpPr>
        <p:spPr>
          <a:xfrm>
            <a:off x="12014200" y="2338690"/>
            <a:ext cx="5516267" cy="5337401"/>
          </a:xfrm>
        </p:spPr>
        <p:txBody>
          <a:bodyPr>
            <a:noAutofit/>
          </a:bodyPr>
          <a:lstStyle/>
          <a:p>
            <a:pPr marL="76200" indent="0">
              <a:lnSpc>
                <a:spcPct val="150000"/>
              </a:lnSpc>
              <a:buSzPts val="1600"/>
              <a:buNone/>
            </a:pPr>
            <a:r>
              <a:rPr lang="cs-CZ" sz="3000" u="sng" dirty="0">
                <a:latin typeface="+mn-lt"/>
              </a:rPr>
              <a:t>Připravené návrhy aktivit:</a:t>
            </a:r>
          </a:p>
          <a:p>
            <a:pPr marL="514350" indent="-438150">
              <a:lnSpc>
                <a:spcPct val="150000"/>
              </a:lnSpc>
              <a:buSzPts val="1600"/>
              <a:buFont typeface="Noto Sans Symbols"/>
              <a:buChar char="✔"/>
            </a:pPr>
            <a:r>
              <a:rPr lang="cs-CZ" sz="3000" dirty="0">
                <a:latin typeface="+mn-lt"/>
              </a:rPr>
              <a:t>Odkud pochází vaše potraviny?</a:t>
            </a:r>
          </a:p>
          <a:p>
            <a:pPr marL="514350" indent="-438150">
              <a:lnSpc>
                <a:spcPct val="150000"/>
              </a:lnSpc>
              <a:buSzPts val="1600"/>
              <a:buFont typeface="Noto Sans Symbols"/>
              <a:buChar char="✔"/>
            </a:pPr>
            <a:r>
              <a:rPr lang="cs-CZ" sz="3000" dirty="0">
                <a:latin typeface="+mn-lt"/>
              </a:rPr>
              <a:t>Potraviny: Skutečnost nebo mýtus?</a:t>
            </a:r>
            <a:endParaRPr lang="en-US" sz="3000" dirty="0">
              <a:latin typeface="+mn-lt"/>
            </a:endParaRPr>
          </a:p>
          <a:p>
            <a:pPr marL="514350" indent="-438150">
              <a:lnSpc>
                <a:spcPct val="150000"/>
              </a:lnSpc>
              <a:buClr>
                <a:srgbClr val="000000"/>
              </a:buClr>
              <a:buSzPts val="1600"/>
              <a:buFont typeface="Noto Sans Symbols"/>
              <a:buChar char="✔"/>
            </a:pPr>
            <a:r>
              <a:rPr lang="cs-CZ" sz="3000" dirty="0">
                <a:latin typeface="+mn-lt"/>
              </a:rPr>
              <a:t>Vytvořte si vlastní potravinové kvarteto</a:t>
            </a:r>
            <a:endParaRPr lang="en-US" sz="3000" dirty="0">
              <a:latin typeface="+mn-lt"/>
            </a:endParaRPr>
          </a:p>
        </p:txBody>
      </p:sp>
      <p:pic>
        <p:nvPicPr>
          <p:cNvPr id="4" name="Obrázek 3">
            <a:extLst>
              <a:ext uri="{FF2B5EF4-FFF2-40B4-BE49-F238E27FC236}">
                <a16:creationId xmlns:a16="http://schemas.microsoft.com/office/drawing/2014/main" id="{5CB6B6DC-A0EC-B1AC-5086-2309FA376145}"/>
              </a:ext>
            </a:extLst>
          </p:cNvPr>
          <p:cNvPicPr>
            <a:picLocks noChangeAspect="1"/>
          </p:cNvPicPr>
          <p:nvPr/>
        </p:nvPicPr>
        <p:blipFill>
          <a:blip r:embed="rId2"/>
          <a:stretch>
            <a:fillRect/>
          </a:stretch>
        </p:blipFill>
        <p:spPr>
          <a:xfrm>
            <a:off x="1086974" y="1693176"/>
            <a:ext cx="10289319" cy="7239272"/>
          </a:xfrm>
          <a:prstGeom prst="rect">
            <a:avLst/>
          </a:prstGeom>
        </p:spPr>
      </p:pic>
      <p:sp>
        <p:nvSpPr>
          <p:cNvPr id="6" name="TextovéPole 5">
            <a:extLst>
              <a:ext uri="{FF2B5EF4-FFF2-40B4-BE49-F238E27FC236}">
                <a16:creationId xmlns:a16="http://schemas.microsoft.com/office/drawing/2014/main" id="{99A117D9-1697-32BF-765E-9C062A82E38E}"/>
              </a:ext>
            </a:extLst>
          </p:cNvPr>
          <p:cNvSpPr txBox="1"/>
          <p:nvPr/>
        </p:nvSpPr>
        <p:spPr>
          <a:xfrm>
            <a:off x="2229539" y="9046748"/>
            <a:ext cx="9146754" cy="553998"/>
          </a:xfrm>
          <a:prstGeom prst="rect">
            <a:avLst/>
          </a:prstGeom>
          <a:noFill/>
        </p:spPr>
        <p:txBody>
          <a:bodyPr wrap="square">
            <a:spAutoFit/>
          </a:bodyPr>
          <a:lstStyle/>
          <a:p>
            <a:r>
              <a:rPr lang="en-US" sz="3000" dirty="0">
                <a:hlinkClick r:id="rId3"/>
              </a:rPr>
              <a:t>https://www.foodeducators.eu/cz/tydny-aktivit/</a:t>
            </a:r>
            <a:r>
              <a:rPr lang="cs-CZ" sz="3000" dirty="0"/>
              <a:t> </a:t>
            </a:r>
            <a:endParaRPr lang="en-US" sz="3000" dirty="0"/>
          </a:p>
        </p:txBody>
      </p:sp>
    </p:spTree>
    <p:extLst>
      <p:ext uri="{BB962C8B-B14F-4D97-AF65-F5344CB8AC3E}">
        <p14:creationId xmlns:p14="http://schemas.microsoft.com/office/powerpoint/2010/main" val="2579564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CDDDE219-04CF-0736-47BC-06CF2BA21E88}"/>
              </a:ext>
            </a:extLst>
          </p:cNvPr>
          <p:cNvPicPr>
            <a:picLocks noChangeAspect="1"/>
          </p:cNvPicPr>
          <p:nvPr/>
        </p:nvPicPr>
        <p:blipFill>
          <a:blip r:embed="rId2"/>
          <a:stretch>
            <a:fillRect/>
          </a:stretch>
        </p:blipFill>
        <p:spPr>
          <a:xfrm>
            <a:off x="1572320" y="239234"/>
            <a:ext cx="14615751" cy="9814958"/>
          </a:xfrm>
          <a:prstGeom prst="rect">
            <a:avLst/>
          </a:prstGeom>
        </p:spPr>
      </p:pic>
    </p:spTree>
    <p:extLst>
      <p:ext uri="{BB962C8B-B14F-4D97-AF65-F5344CB8AC3E}">
        <p14:creationId xmlns:p14="http://schemas.microsoft.com/office/powerpoint/2010/main" val="2275843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6B3126D5-2745-9FBD-5411-23F49FD03779}"/>
              </a:ext>
            </a:extLst>
          </p:cNvPr>
          <p:cNvPicPr>
            <a:picLocks noChangeAspect="1"/>
          </p:cNvPicPr>
          <p:nvPr/>
        </p:nvPicPr>
        <p:blipFill>
          <a:blip r:embed="rId2"/>
          <a:stretch>
            <a:fillRect/>
          </a:stretch>
        </p:blipFill>
        <p:spPr>
          <a:xfrm>
            <a:off x="1642730" y="303511"/>
            <a:ext cx="14736725" cy="9653231"/>
          </a:xfrm>
          <a:prstGeom prst="rect">
            <a:avLst/>
          </a:prstGeom>
        </p:spPr>
      </p:pic>
    </p:spTree>
    <p:extLst>
      <p:ext uri="{BB962C8B-B14F-4D97-AF65-F5344CB8AC3E}">
        <p14:creationId xmlns:p14="http://schemas.microsoft.com/office/powerpoint/2010/main" val="3235929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9E1C16E-4055-89D4-B043-BA325BE095A8}"/>
              </a:ext>
            </a:extLst>
          </p:cNvPr>
          <p:cNvPicPr>
            <a:picLocks noChangeAspect="1"/>
          </p:cNvPicPr>
          <p:nvPr/>
        </p:nvPicPr>
        <p:blipFill>
          <a:blip r:embed="rId2"/>
          <a:srcRect t="1427"/>
          <a:stretch/>
        </p:blipFill>
        <p:spPr>
          <a:xfrm>
            <a:off x="1437703" y="16005"/>
            <a:ext cx="15335477" cy="10270995"/>
          </a:xfrm>
          <a:prstGeom prst="rect">
            <a:avLst/>
          </a:prstGeom>
        </p:spPr>
      </p:pic>
    </p:spTree>
    <p:extLst>
      <p:ext uri="{BB962C8B-B14F-4D97-AF65-F5344CB8AC3E}">
        <p14:creationId xmlns:p14="http://schemas.microsoft.com/office/powerpoint/2010/main" val="2041666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7C37CAE-564B-6652-3A2D-23ECBC684B38}"/>
              </a:ext>
            </a:extLst>
          </p:cNvPr>
          <p:cNvPicPr>
            <a:picLocks noChangeAspect="1"/>
          </p:cNvPicPr>
          <p:nvPr/>
        </p:nvPicPr>
        <p:blipFill>
          <a:blip r:embed="rId2"/>
          <a:stretch>
            <a:fillRect/>
          </a:stretch>
        </p:blipFill>
        <p:spPr>
          <a:xfrm>
            <a:off x="1553381" y="0"/>
            <a:ext cx="15241791" cy="10390218"/>
          </a:xfrm>
          <a:prstGeom prst="rect">
            <a:avLst/>
          </a:prstGeom>
        </p:spPr>
      </p:pic>
    </p:spTree>
    <p:extLst>
      <p:ext uri="{BB962C8B-B14F-4D97-AF65-F5344CB8AC3E}">
        <p14:creationId xmlns:p14="http://schemas.microsoft.com/office/powerpoint/2010/main" val="3546088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0FBE9A-6DD8-4850-A2D8-168F5B3D4735}"/>
              </a:ext>
            </a:extLst>
          </p:cNvPr>
          <p:cNvSpPr>
            <a:spLocks noGrp="1"/>
          </p:cNvSpPr>
          <p:nvPr>
            <p:ph type="title"/>
          </p:nvPr>
        </p:nvSpPr>
        <p:spPr>
          <a:xfrm>
            <a:off x="581441" y="547688"/>
            <a:ext cx="17323905" cy="1438062"/>
          </a:xfrm>
        </p:spPr>
        <p:txBody>
          <a:bodyPr>
            <a:noAutofit/>
          </a:bodyPr>
          <a:lstStyle/>
          <a:p>
            <a:r>
              <a:rPr lang="cs-CZ" sz="4000" b="1">
                <a:solidFill>
                  <a:schemeClr val="tx1"/>
                </a:solidFill>
                <a:latin typeface="Times New Roman" panose="02020603050405020304" pitchFamily="18" charset="0"/>
                <a:cs typeface="Times New Roman" panose="02020603050405020304" pitchFamily="18" charset="0"/>
              </a:rPr>
              <a:t>UKÁZKY AKTIVIT SPOJENÝCH SE SVĚTOVÝM DNEM VÝŽIVY (2024)</a:t>
            </a:r>
            <a:endParaRPr lang="en-US" sz="4000" b="1">
              <a:solidFill>
                <a:schemeClr val="tx1"/>
              </a:solidFill>
              <a:latin typeface="Times New Roman" panose="02020603050405020304" pitchFamily="18" charset="0"/>
              <a:cs typeface="Times New Roman" panose="02020603050405020304" pitchFamily="18" charset="0"/>
            </a:endParaRPr>
          </a:p>
        </p:txBody>
      </p:sp>
      <p:sp>
        <p:nvSpPr>
          <p:cNvPr id="7" name="Zástupný symbol pro text 2">
            <a:extLst>
              <a:ext uri="{FF2B5EF4-FFF2-40B4-BE49-F238E27FC236}">
                <a16:creationId xmlns:a16="http://schemas.microsoft.com/office/drawing/2014/main" id="{BE28A1EA-C4EF-41C0-8949-BDFBE45F1493}"/>
              </a:ext>
            </a:extLst>
          </p:cNvPr>
          <p:cNvSpPr>
            <a:spLocks noGrp="1"/>
          </p:cNvSpPr>
          <p:nvPr>
            <p:ph type="body" idx="1"/>
          </p:nvPr>
        </p:nvSpPr>
        <p:spPr>
          <a:xfrm>
            <a:off x="12494442" y="2338690"/>
            <a:ext cx="5036025" cy="5337401"/>
          </a:xfrm>
        </p:spPr>
        <p:txBody>
          <a:bodyPr>
            <a:noAutofit/>
          </a:bodyPr>
          <a:lstStyle/>
          <a:p>
            <a:pPr marL="76200" indent="0">
              <a:lnSpc>
                <a:spcPct val="150000"/>
              </a:lnSpc>
              <a:buSzPts val="1600"/>
              <a:buNone/>
            </a:pPr>
            <a:r>
              <a:rPr lang="cs-CZ" sz="3000" u="sng">
                <a:latin typeface="Arial" panose="020B0604020202020204" pitchFamily="34" charset="0"/>
                <a:cs typeface="Arial" panose="020B0604020202020204" pitchFamily="34" charset="0"/>
              </a:rPr>
              <a:t>Připravené návrhy aktivit:</a:t>
            </a:r>
          </a:p>
          <a:p>
            <a:pPr marL="514350" indent="-438150">
              <a:lnSpc>
                <a:spcPct val="150000"/>
              </a:lnSpc>
              <a:buSzPts val="1600"/>
              <a:buFont typeface="Noto Sans Symbols"/>
              <a:buChar char="✔"/>
            </a:pPr>
            <a:r>
              <a:rPr lang="en-US" sz="3000" err="1">
                <a:latin typeface="Arial" panose="020B0604020202020204" pitchFamily="34" charset="0"/>
                <a:cs typeface="Arial" panose="020B0604020202020204" pitchFamily="34" charset="0"/>
              </a:rPr>
              <a:t>Kuchařka</a:t>
            </a:r>
            <a:r>
              <a:rPr lang="en-US" sz="300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třídních</a:t>
            </a:r>
            <a:r>
              <a:rPr lang="en-US" sz="300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receptů</a:t>
            </a:r>
            <a:r>
              <a:rPr lang="en-US" sz="3000">
                <a:latin typeface="Arial" panose="020B0604020202020204" pitchFamily="34" charset="0"/>
                <a:cs typeface="Arial" panose="020B0604020202020204" pitchFamily="34" charset="0"/>
              </a:rPr>
              <a:t> pro </a:t>
            </a:r>
            <a:r>
              <a:rPr lang="en-US" sz="3000" err="1">
                <a:latin typeface="Arial" panose="020B0604020202020204" pitchFamily="34" charset="0"/>
                <a:cs typeface="Arial" panose="020B0604020202020204" pitchFamily="34" charset="0"/>
              </a:rPr>
              <a:t>využití</a:t>
            </a:r>
            <a:r>
              <a:rPr lang="en-US" sz="300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potravinových</a:t>
            </a:r>
            <a:r>
              <a:rPr lang="en-US" sz="300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zbytků</a:t>
            </a:r>
            <a:r>
              <a:rPr lang="en-US" sz="3000">
                <a:latin typeface="Arial" panose="020B0604020202020204" pitchFamily="34" charset="0"/>
                <a:cs typeface="Arial" panose="020B0604020202020204" pitchFamily="34" charset="0"/>
              </a:rPr>
              <a:t> </a:t>
            </a:r>
            <a:endParaRPr lang="cs-CZ" sz="3000">
              <a:latin typeface="Arial" panose="020B0604020202020204" pitchFamily="34" charset="0"/>
              <a:cs typeface="Arial" panose="020B0604020202020204" pitchFamily="34" charset="0"/>
            </a:endParaRPr>
          </a:p>
          <a:p>
            <a:pPr marL="514350" indent="-438150">
              <a:lnSpc>
                <a:spcPct val="150000"/>
              </a:lnSpc>
              <a:buSzPts val="1600"/>
              <a:buFont typeface="Noto Sans Symbols"/>
              <a:buChar char="✔"/>
            </a:pPr>
            <a:r>
              <a:rPr lang="en-US" sz="3000" err="1">
                <a:latin typeface="Arial" panose="020B0604020202020204" pitchFamily="34" charset="0"/>
                <a:cs typeface="Arial" panose="020B0604020202020204" pitchFamily="34" charset="0"/>
              </a:rPr>
              <a:t>Staň</a:t>
            </a:r>
            <a:r>
              <a:rPr lang="en-US" sz="3000">
                <a:latin typeface="Arial" panose="020B0604020202020204" pitchFamily="34" charset="0"/>
                <a:cs typeface="Arial" panose="020B0604020202020204" pitchFamily="34" charset="0"/>
              </a:rPr>
              <a:t> se </a:t>
            </a:r>
            <a:r>
              <a:rPr lang="en-US" sz="3000" err="1">
                <a:latin typeface="Arial" panose="020B0604020202020204" pitchFamily="34" charset="0"/>
                <a:cs typeface="Arial" panose="020B0604020202020204" pitchFamily="34" charset="0"/>
              </a:rPr>
              <a:t>potravinovým</a:t>
            </a:r>
            <a:r>
              <a:rPr lang="en-US" sz="300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influencerem</a:t>
            </a:r>
            <a:r>
              <a:rPr lang="en-US" sz="3000">
                <a:latin typeface="Arial" panose="020B0604020202020204" pitchFamily="34" charset="0"/>
                <a:cs typeface="Arial" panose="020B0604020202020204" pitchFamily="34" charset="0"/>
              </a:rPr>
              <a:t> </a:t>
            </a:r>
          </a:p>
          <a:p>
            <a:pPr marL="514350" indent="-438150">
              <a:lnSpc>
                <a:spcPct val="150000"/>
              </a:lnSpc>
              <a:buClr>
                <a:srgbClr val="000000"/>
              </a:buClr>
              <a:buSzPts val="1600"/>
              <a:buFont typeface="Noto Sans Symbols"/>
              <a:buChar char="✔"/>
            </a:pPr>
            <a:r>
              <a:rPr lang="en-US" sz="3000" err="1">
                <a:latin typeface="Arial" panose="020B0604020202020204" pitchFamily="34" charset="0"/>
                <a:cs typeface="Arial" panose="020B0604020202020204" pitchFamily="34" charset="0"/>
              </a:rPr>
              <a:t>Zdravý</a:t>
            </a:r>
            <a:r>
              <a:rPr lang="en-US" sz="3000">
                <a:latin typeface="Arial" panose="020B0604020202020204" pitchFamily="34" charset="0"/>
                <a:cs typeface="Arial" panose="020B0604020202020204" pitchFamily="34" charset="0"/>
              </a:rPr>
              <a:t> a </a:t>
            </a:r>
            <a:r>
              <a:rPr lang="en-US" sz="3000" err="1">
                <a:latin typeface="Arial" panose="020B0604020202020204" pitchFamily="34" charset="0"/>
                <a:cs typeface="Arial" panose="020B0604020202020204" pitchFamily="34" charset="0"/>
              </a:rPr>
              <a:t>udržitelný</a:t>
            </a:r>
            <a:r>
              <a:rPr lang="en-US" sz="300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školní</a:t>
            </a:r>
            <a:r>
              <a:rPr lang="en-US" sz="3000">
                <a:latin typeface="Arial" panose="020B0604020202020204" pitchFamily="34" charset="0"/>
                <a:cs typeface="Arial" panose="020B0604020202020204" pitchFamily="34" charset="0"/>
              </a:rPr>
              <a:t> </a:t>
            </a:r>
            <a:r>
              <a:rPr lang="en-US" sz="3000" err="1">
                <a:latin typeface="Arial" panose="020B0604020202020204" pitchFamily="34" charset="0"/>
                <a:cs typeface="Arial" panose="020B0604020202020204" pitchFamily="34" charset="0"/>
              </a:rPr>
              <a:t>piknik</a:t>
            </a:r>
            <a:endParaRPr lang="en-US" sz="300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BEF50256-7B35-4AD5-B1AD-5E1798D59DCA}"/>
              </a:ext>
            </a:extLst>
          </p:cNvPr>
          <p:cNvPicPr>
            <a:picLocks noChangeAspect="1"/>
          </p:cNvPicPr>
          <p:nvPr/>
        </p:nvPicPr>
        <p:blipFill>
          <a:blip r:embed="rId2"/>
          <a:stretch>
            <a:fillRect/>
          </a:stretch>
        </p:blipFill>
        <p:spPr>
          <a:xfrm>
            <a:off x="743848" y="1819882"/>
            <a:ext cx="4924679" cy="6925031"/>
          </a:xfrm>
          <a:prstGeom prst="rect">
            <a:avLst/>
          </a:prstGeom>
        </p:spPr>
      </p:pic>
      <p:pic>
        <p:nvPicPr>
          <p:cNvPr id="8" name="Obrázek 7">
            <a:extLst>
              <a:ext uri="{FF2B5EF4-FFF2-40B4-BE49-F238E27FC236}">
                <a16:creationId xmlns:a16="http://schemas.microsoft.com/office/drawing/2014/main" id="{0F4590A6-E559-4DF4-A34F-1293314330DC}"/>
              </a:ext>
            </a:extLst>
          </p:cNvPr>
          <p:cNvPicPr>
            <a:picLocks noChangeAspect="1"/>
          </p:cNvPicPr>
          <p:nvPr/>
        </p:nvPicPr>
        <p:blipFill>
          <a:blip r:embed="rId3"/>
          <a:stretch>
            <a:fillRect/>
          </a:stretch>
        </p:blipFill>
        <p:spPr>
          <a:xfrm>
            <a:off x="3504107" y="2467039"/>
            <a:ext cx="5029458" cy="6915506"/>
          </a:xfrm>
          <a:prstGeom prst="rect">
            <a:avLst/>
          </a:prstGeom>
        </p:spPr>
      </p:pic>
      <p:pic>
        <p:nvPicPr>
          <p:cNvPr id="9" name="Obrázek 8">
            <a:extLst>
              <a:ext uri="{FF2B5EF4-FFF2-40B4-BE49-F238E27FC236}">
                <a16:creationId xmlns:a16="http://schemas.microsoft.com/office/drawing/2014/main" id="{265A852A-36B8-4861-9520-91F20B448516}"/>
              </a:ext>
            </a:extLst>
          </p:cNvPr>
          <p:cNvPicPr>
            <a:picLocks noChangeAspect="1"/>
          </p:cNvPicPr>
          <p:nvPr/>
        </p:nvPicPr>
        <p:blipFill>
          <a:blip r:embed="rId4"/>
          <a:stretch>
            <a:fillRect/>
          </a:stretch>
        </p:blipFill>
        <p:spPr>
          <a:xfrm>
            <a:off x="6818565" y="2760504"/>
            <a:ext cx="5067561" cy="6953607"/>
          </a:xfrm>
          <a:prstGeom prst="rect">
            <a:avLst/>
          </a:prstGeom>
        </p:spPr>
      </p:pic>
    </p:spTree>
    <p:extLst>
      <p:ext uri="{BB962C8B-B14F-4D97-AF65-F5344CB8AC3E}">
        <p14:creationId xmlns:p14="http://schemas.microsoft.com/office/powerpoint/2010/main" val="3193775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F61175E7-000B-4E5C-A0FB-2E678043BD04}"/>
              </a:ext>
            </a:extLst>
          </p:cNvPr>
          <p:cNvSpPr/>
          <p:nvPr/>
        </p:nvSpPr>
        <p:spPr>
          <a:xfrm>
            <a:off x="0" y="-2819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2" name="TextBox 2">
            <a:extLst>
              <a:ext uri="{FF2B5EF4-FFF2-40B4-BE49-F238E27FC236}">
                <a16:creationId xmlns:a16="http://schemas.microsoft.com/office/drawing/2014/main" id="{62C3C7B8-357A-A4D5-008A-BC5C1440DC80}"/>
              </a:ext>
            </a:extLst>
          </p:cNvPr>
          <p:cNvSpPr txBox="1"/>
          <p:nvPr/>
        </p:nvSpPr>
        <p:spPr>
          <a:xfrm>
            <a:off x="706410" y="518718"/>
            <a:ext cx="17357303" cy="923330"/>
          </a:xfrm>
          <a:prstGeom prst="rect">
            <a:avLst/>
          </a:prstGeom>
          <a:noFill/>
        </p:spPr>
        <p:txBody>
          <a:bodyPr wrap="square">
            <a:spAutoFit/>
          </a:bodyPr>
          <a:lstStyle/>
          <a:p>
            <a:r>
              <a:rPr lang="cs-CZ" sz="5400" b="1" dirty="0">
                <a:effectLst/>
                <a:latin typeface="Times New Roman" panose="02020603050405020304" pitchFamily="18" charset="0"/>
                <a:cs typeface="Times New Roman" panose="02020603050405020304" pitchFamily="18" charset="0"/>
              </a:rPr>
              <a:t>Kariérní den – </a:t>
            </a:r>
            <a:r>
              <a:rPr lang="cs-CZ" sz="5400" b="1" dirty="0">
                <a:effectLst/>
                <a:latin typeface="Times New Roman" panose="02020603050405020304" pitchFamily="18" charset="0"/>
                <a:cs typeface="Times New Roman" panose="02020603050405020304" pitchFamily="18" charset="0"/>
                <a:hlinkClick r:id="rId3"/>
              </a:rPr>
              <a:t>Poznej vědu v akci</a:t>
            </a:r>
            <a:endParaRPr lang="en-GB" sz="5400" dirty="0">
              <a:effectLst/>
              <a:latin typeface="Times New Roman" panose="02020603050405020304" pitchFamily="18" charset="0"/>
              <a:cs typeface="Times New Roman" panose="02020603050405020304" pitchFamily="18" charset="0"/>
            </a:endParaRPr>
          </a:p>
        </p:txBody>
      </p:sp>
      <p:pic>
        <p:nvPicPr>
          <p:cNvPr id="5" name="Obrázek 4">
            <a:extLst>
              <a:ext uri="{FF2B5EF4-FFF2-40B4-BE49-F238E27FC236}">
                <a16:creationId xmlns:a16="http://schemas.microsoft.com/office/drawing/2014/main" id="{88749AFB-0807-DFD3-8C0A-3924D40ADB78}"/>
              </a:ext>
            </a:extLst>
          </p:cNvPr>
          <p:cNvPicPr>
            <a:picLocks noChangeAspect="1"/>
          </p:cNvPicPr>
          <p:nvPr/>
        </p:nvPicPr>
        <p:blipFill>
          <a:blip r:embed="rId4"/>
          <a:stretch>
            <a:fillRect/>
          </a:stretch>
        </p:blipFill>
        <p:spPr>
          <a:xfrm>
            <a:off x="743041" y="1771944"/>
            <a:ext cx="5516551" cy="7751618"/>
          </a:xfrm>
          <a:prstGeom prst="rect">
            <a:avLst/>
          </a:prstGeom>
        </p:spPr>
      </p:pic>
      <p:pic>
        <p:nvPicPr>
          <p:cNvPr id="7" name="Obrázek 6">
            <a:extLst>
              <a:ext uri="{FF2B5EF4-FFF2-40B4-BE49-F238E27FC236}">
                <a16:creationId xmlns:a16="http://schemas.microsoft.com/office/drawing/2014/main" id="{D845F868-0ABE-EA2A-FD7E-9B24B7127885}"/>
              </a:ext>
            </a:extLst>
          </p:cNvPr>
          <p:cNvPicPr>
            <a:picLocks noChangeAspect="1"/>
          </p:cNvPicPr>
          <p:nvPr/>
        </p:nvPicPr>
        <p:blipFill>
          <a:blip r:embed="rId5"/>
          <a:stretch>
            <a:fillRect/>
          </a:stretch>
        </p:blipFill>
        <p:spPr>
          <a:xfrm>
            <a:off x="6892569" y="1696228"/>
            <a:ext cx="5092962" cy="3867349"/>
          </a:xfrm>
          <a:prstGeom prst="rect">
            <a:avLst/>
          </a:prstGeom>
        </p:spPr>
      </p:pic>
      <p:pic>
        <p:nvPicPr>
          <p:cNvPr id="9" name="Obrázek 8">
            <a:extLst>
              <a:ext uri="{FF2B5EF4-FFF2-40B4-BE49-F238E27FC236}">
                <a16:creationId xmlns:a16="http://schemas.microsoft.com/office/drawing/2014/main" id="{A5C01458-6768-36D3-4E34-E41750E84697}"/>
              </a:ext>
            </a:extLst>
          </p:cNvPr>
          <p:cNvPicPr>
            <a:picLocks noChangeAspect="1"/>
          </p:cNvPicPr>
          <p:nvPr/>
        </p:nvPicPr>
        <p:blipFill>
          <a:blip r:embed="rId6"/>
          <a:stretch>
            <a:fillRect/>
          </a:stretch>
        </p:blipFill>
        <p:spPr>
          <a:xfrm>
            <a:off x="6892569" y="5817758"/>
            <a:ext cx="6883754" cy="3930852"/>
          </a:xfrm>
          <a:prstGeom prst="rect">
            <a:avLst/>
          </a:prstGeom>
        </p:spPr>
      </p:pic>
      <p:pic>
        <p:nvPicPr>
          <p:cNvPr id="11" name="Obrázek 10">
            <a:extLst>
              <a:ext uri="{FF2B5EF4-FFF2-40B4-BE49-F238E27FC236}">
                <a16:creationId xmlns:a16="http://schemas.microsoft.com/office/drawing/2014/main" id="{A2A13752-0C81-7869-5493-DBD290691BD6}"/>
              </a:ext>
            </a:extLst>
          </p:cNvPr>
          <p:cNvPicPr>
            <a:picLocks noChangeAspect="1"/>
          </p:cNvPicPr>
          <p:nvPr/>
        </p:nvPicPr>
        <p:blipFill>
          <a:blip r:embed="rId7"/>
          <a:stretch>
            <a:fillRect/>
          </a:stretch>
        </p:blipFill>
        <p:spPr>
          <a:xfrm>
            <a:off x="14279935" y="5886769"/>
            <a:ext cx="2978303" cy="3930852"/>
          </a:xfrm>
          <a:prstGeom prst="rect">
            <a:avLst/>
          </a:prstGeom>
        </p:spPr>
      </p:pic>
      <p:pic>
        <p:nvPicPr>
          <p:cNvPr id="3" name="Obrázek 2">
            <a:extLst>
              <a:ext uri="{FF2B5EF4-FFF2-40B4-BE49-F238E27FC236}">
                <a16:creationId xmlns:a16="http://schemas.microsoft.com/office/drawing/2014/main" id="{7483FEEF-D1F1-4413-A9BE-9774037130EE}"/>
              </a:ext>
            </a:extLst>
          </p:cNvPr>
          <p:cNvPicPr>
            <a:picLocks noChangeAspect="1"/>
          </p:cNvPicPr>
          <p:nvPr/>
        </p:nvPicPr>
        <p:blipFill>
          <a:blip r:embed="rId8"/>
          <a:stretch>
            <a:fillRect/>
          </a:stretch>
        </p:blipFill>
        <p:spPr>
          <a:xfrm>
            <a:off x="12090666" y="1696228"/>
            <a:ext cx="5097609" cy="3930852"/>
          </a:xfrm>
          <a:prstGeom prst="rect">
            <a:avLst/>
          </a:prstGeom>
        </p:spPr>
      </p:pic>
    </p:spTree>
    <p:extLst>
      <p:ext uri="{BB962C8B-B14F-4D97-AF65-F5344CB8AC3E}">
        <p14:creationId xmlns:p14="http://schemas.microsoft.com/office/powerpoint/2010/main" val="209865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11" name="TextovéPole 10">
            <a:extLst>
              <a:ext uri="{FF2B5EF4-FFF2-40B4-BE49-F238E27FC236}">
                <a16:creationId xmlns:a16="http://schemas.microsoft.com/office/drawing/2014/main" id="{6B4873A9-3729-EBFD-7C3D-4A4A960B8109}"/>
              </a:ext>
            </a:extLst>
          </p:cNvPr>
          <p:cNvSpPr txBox="1"/>
          <p:nvPr/>
        </p:nvSpPr>
        <p:spPr>
          <a:xfrm>
            <a:off x="3191774" y="8855817"/>
            <a:ext cx="9144000" cy="830997"/>
          </a:xfrm>
          <a:prstGeom prst="rect">
            <a:avLst/>
          </a:prstGeom>
          <a:noFill/>
        </p:spPr>
        <p:txBody>
          <a:bodyPr wrap="square">
            <a:spAutoFit/>
          </a:bodyPr>
          <a:lstStyle/>
          <a:p>
            <a:r>
              <a:rPr lang="en-US" sz="4800" b="1">
                <a:hlinkClick r:id="rId3"/>
              </a:rPr>
              <a:t>https://www.foodeducators.eu/cz/</a:t>
            </a:r>
            <a:r>
              <a:rPr lang="cs-CZ" sz="4800" b="1"/>
              <a:t> </a:t>
            </a:r>
            <a:endParaRPr lang="en-US" sz="4800" b="1"/>
          </a:p>
        </p:txBody>
      </p:sp>
      <p:pic>
        <p:nvPicPr>
          <p:cNvPr id="13" name="Obrázek 12" descr="Obsah obrázku text, Grafika, vzor, snímek obrazovky&#10;&#10;Obsah vygenerovaný umělou inteligencí může být nesprávný.">
            <a:extLst>
              <a:ext uri="{FF2B5EF4-FFF2-40B4-BE49-F238E27FC236}">
                <a16:creationId xmlns:a16="http://schemas.microsoft.com/office/drawing/2014/main" id="{5E9142DB-0B14-B785-1941-41802A1751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7923" y="6521569"/>
            <a:ext cx="2987616" cy="2987616"/>
          </a:xfrm>
          <a:prstGeom prst="rect">
            <a:avLst/>
          </a:prstGeom>
        </p:spPr>
      </p:pic>
      <p:pic>
        <p:nvPicPr>
          <p:cNvPr id="3" name="Obrázek 2"/>
          <p:cNvPicPr>
            <a:picLocks noChangeAspect="1"/>
          </p:cNvPicPr>
          <p:nvPr/>
        </p:nvPicPr>
        <p:blipFill>
          <a:blip r:embed="rId5"/>
          <a:stretch>
            <a:fillRect/>
          </a:stretch>
        </p:blipFill>
        <p:spPr>
          <a:xfrm>
            <a:off x="896776" y="260945"/>
            <a:ext cx="13146335" cy="77544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a:ln cap="sq">
            <a:noFill/>
            <a:prstDash val="solid"/>
            <a:miter/>
          </a:ln>
        </p:spPr>
        <p:txBody>
          <a:bodyPr/>
          <a:lstStyle/>
          <a:p>
            <a:endParaRPr lang="cs-CZ" dirty="0">
              <a:latin typeface="Arial" panose="020B0604020202020204" pitchFamily="34" charset="0"/>
            </a:endParaRPr>
          </a:p>
        </p:txBody>
      </p:sp>
      <p:grpSp>
        <p:nvGrpSpPr>
          <p:cNvPr id="3" name="Group 3"/>
          <p:cNvGrpSpPr/>
          <p:nvPr/>
        </p:nvGrpSpPr>
        <p:grpSpPr>
          <a:xfrm rot="-170921">
            <a:off x="2510344" y="1619855"/>
            <a:ext cx="6696081" cy="6692009"/>
            <a:chOff x="0" y="-9525"/>
            <a:chExt cx="1763577" cy="1762504"/>
          </a:xfrm>
        </p:grpSpPr>
        <p:sp>
          <p:nvSpPr>
            <p:cNvPr id="4" name="Freeform 4"/>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5" name="TextBox 5"/>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grpSp>
        <p:nvGrpSpPr>
          <p:cNvPr id="6" name="Group 6"/>
          <p:cNvGrpSpPr/>
          <p:nvPr/>
        </p:nvGrpSpPr>
        <p:grpSpPr>
          <a:xfrm rot="249144">
            <a:off x="9313507" y="1691295"/>
            <a:ext cx="6696081" cy="6692009"/>
            <a:chOff x="0" y="-9525"/>
            <a:chExt cx="1763577" cy="1762504"/>
          </a:xfrm>
        </p:grpSpPr>
        <p:sp>
          <p:nvSpPr>
            <p:cNvPr id="7" name="Freeform 7"/>
            <p:cNvSpPr/>
            <p:nvPr/>
          </p:nvSpPr>
          <p:spPr>
            <a:xfrm>
              <a:off x="0" y="0"/>
              <a:ext cx="1763577" cy="1752979"/>
            </a:xfrm>
            <a:custGeom>
              <a:avLst/>
              <a:gdLst/>
              <a:ahLst/>
              <a:cxnLst/>
              <a:rect l="l" t="t" r="r" b="b"/>
              <a:pathLst>
                <a:path w="1763577" h="1752979">
                  <a:moveTo>
                    <a:pt x="34686" y="0"/>
                  </a:moveTo>
                  <a:lnTo>
                    <a:pt x="1728891" y="0"/>
                  </a:lnTo>
                  <a:cubicBezTo>
                    <a:pt x="1738091" y="0"/>
                    <a:pt x="1746913" y="3654"/>
                    <a:pt x="1753418" y="10159"/>
                  </a:cubicBezTo>
                  <a:cubicBezTo>
                    <a:pt x="1759923" y="16664"/>
                    <a:pt x="1763577" y="25486"/>
                    <a:pt x="1763577" y="34686"/>
                  </a:cubicBezTo>
                  <a:lnTo>
                    <a:pt x="1763577" y="1718294"/>
                  </a:lnTo>
                  <a:cubicBezTo>
                    <a:pt x="1763577" y="1727493"/>
                    <a:pt x="1759923" y="1736316"/>
                    <a:pt x="1753418" y="1742820"/>
                  </a:cubicBezTo>
                  <a:cubicBezTo>
                    <a:pt x="1746913" y="1749325"/>
                    <a:pt x="1738091" y="1752979"/>
                    <a:pt x="1728891" y="1752979"/>
                  </a:cubicBezTo>
                  <a:lnTo>
                    <a:pt x="34686" y="1752979"/>
                  </a:lnTo>
                  <a:cubicBezTo>
                    <a:pt x="25486" y="1752979"/>
                    <a:pt x="16664" y="1749325"/>
                    <a:pt x="10159" y="1742820"/>
                  </a:cubicBezTo>
                  <a:cubicBezTo>
                    <a:pt x="3654" y="1736316"/>
                    <a:pt x="0" y="1727493"/>
                    <a:pt x="0" y="1718294"/>
                  </a:cubicBezTo>
                  <a:lnTo>
                    <a:pt x="0" y="34686"/>
                  </a:lnTo>
                  <a:cubicBezTo>
                    <a:pt x="0" y="25486"/>
                    <a:pt x="3654" y="16664"/>
                    <a:pt x="10159" y="10159"/>
                  </a:cubicBezTo>
                  <a:cubicBezTo>
                    <a:pt x="16664" y="3654"/>
                    <a:pt x="25486" y="0"/>
                    <a:pt x="34686" y="0"/>
                  </a:cubicBezTo>
                  <a:close/>
                </a:path>
              </a:pathLst>
            </a:custGeom>
            <a:solidFill>
              <a:srgbClr val="FFFFFF"/>
            </a:solidFill>
            <a:ln w="19050" cap="rnd">
              <a:solidFill>
                <a:srgbClr val="000000"/>
              </a:solidFill>
              <a:prstDash val="solid"/>
              <a:round/>
            </a:ln>
          </p:spPr>
          <p:txBody>
            <a:bodyPr/>
            <a:lstStyle/>
            <a:p>
              <a:endParaRPr lang="cs-CZ" dirty="0">
                <a:latin typeface="Arial" panose="020B0604020202020204" pitchFamily="34" charset="0"/>
              </a:endParaRPr>
            </a:p>
          </p:txBody>
        </p:sp>
        <p:sp>
          <p:nvSpPr>
            <p:cNvPr id="8" name="TextBox 8"/>
            <p:cNvSpPr txBox="1"/>
            <p:nvPr/>
          </p:nvSpPr>
          <p:spPr>
            <a:xfrm>
              <a:off x="0" y="-9525"/>
              <a:ext cx="1763577" cy="1762504"/>
            </a:xfrm>
            <a:prstGeom prst="rect">
              <a:avLst/>
            </a:prstGeom>
          </p:spPr>
          <p:txBody>
            <a:bodyPr lIns="50800" tIns="50800" rIns="50800" bIns="50800" rtlCol="0" anchor="ctr"/>
            <a:lstStyle/>
            <a:p>
              <a:pPr algn="ctr">
                <a:lnSpc>
                  <a:spcPts val="3000"/>
                </a:lnSpc>
              </a:pPr>
              <a:endParaRPr lang="cs-CZ" dirty="0">
                <a:latin typeface="Arial" panose="020B0604020202020204" pitchFamily="34" charset="0"/>
              </a:endParaRPr>
            </a:p>
          </p:txBody>
        </p:sp>
      </p:grpSp>
      <p:sp>
        <p:nvSpPr>
          <p:cNvPr id="9" name="Freeform 9"/>
          <p:cNvSpPr/>
          <p:nvPr/>
        </p:nvSpPr>
        <p:spPr>
          <a:xfrm rot="21424903">
            <a:off x="2932103" y="2071373"/>
            <a:ext cx="5840347" cy="1016469"/>
          </a:xfrm>
          <a:custGeom>
            <a:avLst/>
            <a:gdLst/>
            <a:ahLst/>
            <a:cxnLst/>
            <a:rect l="l" t="t" r="r" b="b"/>
            <a:pathLst>
              <a:path w="13376856" h="2257390">
                <a:moveTo>
                  <a:pt x="0" y="0"/>
                </a:moveTo>
                <a:lnTo>
                  <a:pt x="13376856" y="0"/>
                </a:lnTo>
                <a:lnTo>
                  <a:pt x="13376856" y="2257390"/>
                </a:lnTo>
                <a:lnTo>
                  <a:pt x="0" y="225739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10" name="TextBox 10"/>
          <p:cNvSpPr txBox="1"/>
          <p:nvPr/>
        </p:nvSpPr>
        <p:spPr>
          <a:xfrm rot="21425981">
            <a:off x="3328037" y="3378511"/>
            <a:ext cx="5055585" cy="4616648"/>
          </a:xfrm>
          <a:prstGeom prst="rect">
            <a:avLst/>
          </a:prstGeom>
        </p:spPr>
        <p:txBody>
          <a:bodyPr lIns="0" tIns="0" rIns="0" bIns="0" rtlCol="0" anchor="t">
            <a:spAutoFit/>
          </a:bodyPr>
          <a:lstStyle/>
          <a:p>
            <a:pPr marL="0" lvl="0" indent="0" algn="l">
              <a:lnSpc>
                <a:spcPts val="4032"/>
              </a:lnSpc>
              <a:spcBef>
                <a:spcPct val="0"/>
              </a:spcBef>
            </a:pPr>
            <a:r>
              <a:rPr lang="cs-CZ" sz="3600" b="1" dirty="0">
                <a:latin typeface="Arial" panose="020B0604020202020204" pitchFamily="34" charset="0"/>
                <a:cs typeface="Arial" panose="020B0604020202020204" pitchFamily="34" charset="0"/>
              </a:rPr>
              <a:t>EIT Food je přední evropská iniciativa pro inovace v oblasti potravin, která usiluje o to, aby byl potravinový systém udržitelnější, zdravější a více důvěryhodný pro spotřebitele.</a:t>
            </a:r>
            <a:endParaRPr lang="cs-CZ" sz="3600" b="1" dirty="0">
              <a:solidFill>
                <a:srgbClr val="000000"/>
              </a:solidFill>
              <a:latin typeface="Arial" panose="020B0604020202020204" pitchFamily="34" charset="0"/>
              <a:ea typeface="Open Sans Bold"/>
              <a:cs typeface="Arial" panose="020B0604020202020204" pitchFamily="34" charset="0"/>
              <a:sym typeface="Open Sans Bold"/>
            </a:endParaRPr>
          </a:p>
        </p:txBody>
      </p:sp>
      <p:sp>
        <p:nvSpPr>
          <p:cNvPr id="11" name="TextBox 11"/>
          <p:cNvSpPr txBox="1"/>
          <p:nvPr/>
        </p:nvSpPr>
        <p:spPr>
          <a:xfrm rot="242605">
            <a:off x="9720924" y="2157362"/>
            <a:ext cx="5894898" cy="5755422"/>
          </a:xfrm>
          <a:prstGeom prst="rect">
            <a:avLst/>
          </a:prstGeom>
        </p:spPr>
        <p:txBody>
          <a:bodyPr wrap="square" lIns="0" tIns="0" rIns="0" bIns="0" rtlCol="0" anchor="t">
            <a:spAutoFit/>
          </a:bodyPr>
          <a:lstStyle/>
          <a:p>
            <a:r>
              <a:rPr lang="cs-CZ" sz="3400" dirty="0">
                <a:latin typeface="Arial"/>
                <a:cs typeface="Arial"/>
              </a:rPr>
              <a:t>Kromě podnikání, inovací a zapojení veřejné správy se EIT Food zaměřuje také na vzdělávání. </a:t>
            </a:r>
            <a:endParaRPr lang="cs-CZ" sz="3400" dirty="0">
              <a:latin typeface="Arial"/>
              <a:ea typeface="Open Sans"/>
              <a:cs typeface="Arial"/>
            </a:endParaRPr>
          </a:p>
          <a:p>
            <a:r>
              <a:rPr lang="cs-CZ" sz="3400" dirty="0">
                <a:latin typeface="Arial"/>
                <a:cs typeface="Arial"/>
              </a:rPr>
              <a:t>V současnosti vyvíjí snadno použitelné výukové materiály pro učitele, které se věnují tématům potravinové gramotnosti a kariérních možností v oblasti zemědělství a potravinářství.</a:t>
            </a:r>
            <a:endParaRPr lang="cs-CZ" sz="3400" dirty="0">
              <a:solidFill>
                <a:srgbClr val="000000"/>
              </a:solidFill>
              <a:latin typeface="Arial"/>
              <a:ea typeface="Open Sans"/>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10629783" y="722440"/>
            <a:ext cx="7239145" cy="4512400"/>
          </a:xfrm>
          <a:custGeom>
            <a:avLst/>
            <a:gdLst/>
            <a:ahLst/>
            <a:cxnLst/>
            <a:rect l="l" t="t" r="r" b="b"/>
            <a:pathLst>
              <a:path w="7239145" h="4512400">
                <a:moveTo>
                  <a:pt x="0" y="0"/>
                </a:moveTo>
                <a:lnTo>
                  <a:pt x="7239145" y="0"/>
                </a:lnTo>
                <a:lnTo>
                  <a:pt x="7239145" y="4512400"/>
                </a:lnTo>
                <a:lnTo>
                  <a:pt x="0" y="45124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4" name="Freeform 4"/>
          <p:cNvSpPr/>
          <p:nvPr/>
        </p:nvSpPr>
        <p:spPr>
          <a:xfrm>
            <a:off x="10629783" y="5234840"/>
            <a:ext cx="7239145" cy="4512400"/>
          </a:xfrm>
          <a:custGeom>
            <a:avLst/>
            <a:gdLst/>
            <a:ahLst/>
            <a:cxnLst/>
            <a:rect l="l" t="t" r="r" b="b"/>
            <a:pathLst>
              <a:path w="7239145" h="4512400">
                <a:moveTo>
                  <a:pt x="0" y="0"/>
                </a:moveTo>
                <a:lnTo>
                  <a:pt x="7239145" y="0"/>
                </a:lnTo>
                <a:lnTo>
                  <a:pt x="7239145" y="4512401"/>
                </a:lnTo>
                <a:lnTo>
                  <a:pt x="0" y="451240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5" name="Freeform 5"/>
          <p:cNvSpPr/>
          <p:nvPr/>
        </p:nvSpPr>
        <p:spPr>
          <a:xfrm>
            <a:off x="5647004" y="3886127"/>
            <a:ext cx="4952903" cy="5952319"/>
          </a:xfrm>
          <a:custGeom>
            <a:avLst/>
            <a:gdLst/>
            <a:ahLst/>
            <a:cxnLst/>
            <a:rect l="l" t="t" r="r" b="b"/>
            <a:pathLst>
              <a:path w="4952903" h="5952319">
                <a:moveTo>
                  <a:pt x="0" y="0"/>
                </a:moveTo>
                <a:lnTo>
                  <a:pt x="4952904" y="0"/>
                </a:lnTo>
                <a:lnTo>
                  <a:pt x="4952904" y="5952319"/>
                </a:lnTo>
                <a:lnTo>
                  <a:pt x="0" y="595231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6" name="Freeform 6"/>
          <p:cNvSpPr/>
          <p:nvPr/>
        </p:nvSpPr>
        <p:spPr>
          <a:xfrm>
            <a:off x="694101" y="3972374"/>
            <a:ext cx="4952903" cy="5952319"/>
          </a:xfrm>
          <a:custGeom>
            <a:avLst/>
            <a:gdLst/>
            <a:ahLst/>
            <a:cxnLst/>
            <a:rect l="l" t="t" r="r" b="b"/>
            <a:pathLst>
              <a:path w="4952903" h="5952319">
                <a:moveTo>
                  <a:pt x="0" y="0"/>
                </a:moveTo>
                <a:lnTo>
                  <a:pt x="4952903" y="0"/>
                </a:lnTo>
                <a:lnTo>
                  <a:pt x="4952903" y="5952319"/>
                </a:lnTo>
                <a:lnTo>
                  <a:pt x="0" y="595231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7" name="TextBox 7"/>
          <p:cNvSpPr txBox="1"/>
          <p:nvPr/>
        </p:nvSpPr>
        <p:spPr>
          <a:xfrm>
            <a:off x="924507" y="722440"/>
            <a:ext cx="7694911" cy="1692771"/>
          </a:xfrm>
          <a:prstGeom prst="rect">
            <a:avLst/>
          </a:prstGeom>
        </p:spPr>
        <p:txBody>
          <a:bodyPr lIns="0" tIns="0" rIns="0" bIns="0" rtlCol="0" anchor="t">
            <a:spAutoFit/>
          </a:bodyPr>
          <a:lstStyle/>
          <a:p>
            <a:pPr marL="0" lvl="0" indent="0" algn="just">
              <a:lnSpc>
                <a:spcPts val="6599"/>
              </a:lnSpc>
            </a:pPr>
            <a:r>
              <a:rPr lang="en-US" sz="5999" b="1" err="1">
                <a:solidFill>
                  <a:srgbClr val="000000"/>
                </a:solidFill>
                <a:latin typeface="Times New Roman" panose="02020603050405020304" pitchFamily="18" charset="0"/>
                <a:ea typeface="Feature Deck Bold"/>
                <a:cs typeface="Times New Roman" panose="02020603050405020304" pitchFamily="18" charset="0"/>
                <a:sym typeface="Feature Deck Bold"/>
              </a:rPr>
              <a:t>FoodEducators</a:t>
            </a:r>
            <a:r>
              <a:rPr lang="en-US" sz="5999" b="1">
                <a:solidFill>
                  <a:srgbClr val="000000"/>
                </a:solidFill>
                <a:latin typeface="Times New Roman" panose="02020603050405020304" pitchFamily="18" charset="0"/>
                <a:ea typeface="Feature Deck Bold"/>
                <a:cs typeface="Times New Roman" panose="02020603050405020304" pitchFamily="18" charset="0"/>
                <a:sym typeface="Feature Deck Bold"/>
              </a:rPr>
              <a:t> </a:t>
            </a:r>
            <a:endParaRPr lang="cs-CZ" sz="5999" b="1">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marL="0" lvl="0" indent="0" algn="just">
              <a:lnSpc>
                <a:spcPts val="6599"/>
              </a:lnSpc>
            </a:pPr>
            <a:r>
              <a:rPr lang="cs-CZ" sz="5999" b="1">
                <a:solidFill>
                  <a:srgbClr val="000000"/>
                </a:solidFill>
                <a:latin typeface="Times New Roman" panose="02020603050405020304" pitchFamily="18" charset="0"/>
                <a:ea typeface="Feature Deck Bold"/>
                <a:cs typeface="Times New Roman" panose="02020603050405020304" pitchFamily="18" charset="0"/>
                <a:sym typeface="Feature Deck Bold"/>
              </a:rPr>
              <a:t>zdroje</a:t>
            </a:r>
            <a:endParaRPr lang="en-US" sz="5999" b="1">
              <a:solidFill>
                <a:srgbClr val="000000"/>
              </a:solidFill>
              <a:latin typeface="Times New Roman" panose="02020603050405020304" pitchFamily="18" charset="0"/>
              <a:ea typeface="Feature Deck Bold"/>
              <a:cs typeface="Times New Roman" panose="02020603050405020304" pitchFamily="18" charset="0"/>
              <a:sym typeface="Feature Deck Bold"/>
            </a:endParaRPr>
          </a:p>
        </p:txBody>
      </p:sp>
      <p:sp>
        <p:nvSpPr>
          <p:cNvPr id="8" name="TextBox 8"/>
          <p:cNvSpPr txBox="1"/>
          <p:nvPr/>
        </p:nvSpPr>
        <p:spPr>
          <a:xfrm>
            <a:off x="694101" y="2462176"/>
            <a:ext cx="6550422" cy="390525"/>
          </a:xfrm>
          <a:prstGeom prst="rect">
            <a:avLst/>
          </a:prstGeom>
        </p:spPr>
        <p:txBody>
          <a:bodyPr lIns="0" tIns="0" rIns="0" bIns="0" rtlCol="0" anchor="t">
            <a:spAutoFit/>
          </a:bodyPr>
          <a:lstStyle/>
          <a:p>
            <a:pPr marL="0" lvl="0" indent="0" algn="ctr">
              <a:lnSpc>
                <a:spcPts val="3000"/>
              </a:lnSpc>
              <a:spcBef>
                <a:spcPct val="0"/>
              </a:spcBef>
            </a:pPr>
            <a:r>
              <a:rPr lang="en-US" sz="2500" u="sng">
                <a:solidFill>
                  <a:srgbClr val="000000"/>
                </a:solidFill>
                <a:latin typeface="Arial" panose="020B0604020202020204" pitchFamily="34" charset="0"/>
                <a:ea typeface="Neue Haas Grotesk Text Pro"/>
                <a:cs typeface="Arial" panose="020B0604020202020204" pitchFamily="34" charset="0"/>
                <a:sym typeface="Neue Haas Grotesk Text Pro"/>
                <a:hlinkClick r:id="rId7" tooltip="https://www.foodeducators.eu/pl/materialy/"/>
              </a:rPr>
              <a:t>https://www.foodeducators.eu/cz/zdroje-cz/</a:t>
            </a:r>
            <a:r>
              <a:rPr lang="cs-CZ" sz="2500" u="sng">
                <a:solidFill>
                  <a:srgbClr val="000000"/>
                </a:solidFill>
                <a:latin typeface="Arial" panose="020B0604020202020204" pitchFamily="34" charset="0"/>
                <a:ea typeface="Neue Haas Grotesk Text Pro"/>
                <a:cs typeface="Arial" panose="020B0604020202020204" pitchFamily="34" charset="0"/>
                <a:sym typeface="Neue Haas Grotesk Text Pro"/>
                <a:hlinkClick r:id="rId7" tooltip="https://www.foodeducators.eu/pl/materialy/"/>
              </a:rPr>
              <a:t> </a:t>
            </a:r>
            <a:endParaRPr lang="en-US" sz="2500" u="sng">
              <a:solidFill>
                <a:srgbClr val="000000"/>
              </a:solidFill>
              <a:latin typeface="Arial" panose="020B0604020202020204" pitchFamily="34" charset="0"/>
              <a:ea typeface="Neue Haas Grotesk Text Pro"/>
              <a:cs typeface="Arial" panose="020B0604020202020204" pitchFamily="34" charset="0"/>
              <a:sym typeface="Neue Haas Grotesk Text Pro"/>
              <a:hlinkClick r:id="rId7" tooltip="https://www.foodeducators.eu/pl/materialy/"/>
            </a:endParaRPr>
          </a:p>
        </p:txBody>
      </p:sp>
      <p:pic>
        <p:nvPicPr>
          <p:cNvPr id="10" name="Obrázek 9">
            <a:extLst>
              <a:ext uri="{FF2B5EF4-FFF2-40B4-BE49-F238E27FC236}">
                <a16:creationId xmlns:a16="http://schemas.microsoft.com/office/drawing/2014/main" id="{7669F308-7D34-FD9E-3D3D-60A25F1A78B6}"/>
              </a:ext>
            </a:extLst>
          </p:cNvPr>
          <p:cNvPicPr>
            <a:picLocks noChangeAspect="1"/>
          </p:cNvPicPr>
          <p:nvPr/>
        </p:nvPicPr>
        <p:blipFill>
          <a:blip r:embed="rId8"/>
          <a:stretch>
            <a:fillRect/>
          </a:stretch>
        </p:blipFill>
        <p:spPr>
          <a:xfrm>
            <a:off x="7354699" y="793630"/>
            <a:ext cx="2802225" cy="28022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3" name="Freeform 3"/>
          <p:cNvSpPr/>
          <p:nvPr/>
        </p:nvSpPr>
        <p:spPr>
          <a:xfrm rot="207274">
            <a:off x="10711620" y="1046884"/>
            <a:ext cx="6289802" cy="8748912"/>
          </a:xfrm>
          <a:custGeom>
            <a:avLst/>
            <a:gdLst/>
            <a:ahLst/>
            <a:cxnLst/>
            <a:rect l="l" t="t" r="r" b="b"/>
            <a:pathLst>
              <a:path w="6289802" h="8748912">
                <a:moveTo>
                  <a:pt x="0" y="0"/>
                </a:moveTo>
                <a:lnTo>
                  <a:pt x="6289802" y="0"/>
                </a:lnTo>
                <a:lnTo>
                  <a:pt x="6289802" y="8748913"/>
                </a:lnTo>
                <a:lnTo>
                  <a:pt x="0" y="874891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4" name="Freeform 4"/>
          <p:cNvSpPr/>
          <p:nvPr/>
        </p:nvSpPr>
        <p:spPr>
          <a:xfrm rot="-229124">
            <a:off x="7455353" y="885656"/>
            <a:ext cx="6289802" cy="8748912"/>
          </a:xfrm>
          <a:custGeom>
            <a:avLst/>
            <a:gdLst/>
            <a:ahLst/>
            <a:cxnLst/>
            <a:rect l="l" t="t" r="r" b="b"/>
            <a:pathLst>
              <a:path w="6289802" h="8748912">
                <a:moveTo>
                  <a:pt x="0" y="0"/>
                </a:moveTo>
                <a:lnTo>
                  <a:pt x="6289802" y="0"/>
                </a:lnTo>
                <a:lnTo>
                  <a:pt x="6289802" y="8748913"/>
                </a:lnTo>
                <a:lnTo>
                  <a:pt x="0" y="874891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5" name="TextBox 5"/>
          <p:cNvSpPr txBox="1"/>
          <p:nvPr/>
        </p:nvSpPr>
        <p:spPr>
          <a:xfrm>
            <a:off x="1028700" y="1076325"/>
            <a:ext cx="5641479" cy="1885131"/>
          </a:xfrm>
          <a:prstGeom prst="rect">
            <a:avLst/>
          </a:prstGeom>
        </p:spPr>
        <p:txBody>
          <a:bodyPr lIns="0" tIns="0" rIns="0" bIns="0" rtlCol="0" anchor="t">
            <a:spAutoFit/>
          </a:bodyPr>
          <a:lstStyle/>
          <a:p>
            <a:pPr>
              <a:lnSpc>
                <a:spcPts val="4949"/>
              </a:lnSpc>
            </a:pPr>
            <a:r>
              <a:rPr lang="cs-CZ" sz="4499" dirty="0">
                <a:solidFill>
                  <a:srgbClr val="000000"/>
                </a:solidFill>
                <a:latin typeface="Times New Roman" panose="02020603050405020304" pitchFamily="18" charset="0"/>
                <a:ea typeface="Feature Deck"/>
                <a:cs typeface="Times New Roman" panose="02020603050405020304" pitchFamily="18" charset="0"/>
                <a:sym typeface="Feature Deck"/>
              </a:rPr>
              <a:t>O našich </a:t>
            </a:r>
            <a:r>
              <a:rPr lang="cs-CZ" sz="4499" b="1" dirty="0">
                <a:solidFill>
                  <a:srgbClr val="000000"/>
                </a:solidFill>
                <a:latin typeface="Times New Roman" panose="02020603050405020304" pitchFamily="18" charset="0"/>
                <a:ea typeface="Feature Deck"/>
                <a:cs typeface="Times New Roman" panose="02020603050405020304" pitchFamily="18" charset="0"/>
                <a:sym typeface="Feature Deck"/>
              </a:rPr>
              <a:t>výukových plánech lekcí</a:t>
            </a:r>
            <a:endParaRPr lang="cs-CZ" sz="4499" b="1"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a:lnSpc>
                <a:spcPts val="4949"/>
              </a:lnSpc>
              <a:spcBef>
                <a:spcPct val="0"/>
              </a:spcBef>
            </a:pPr>
            <a:endParaRPr lang="cs-CZ" sz="4499"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p:txBody>
      </p:sp>
      <p:sp>
        <p:nvSpPr>
          <p:cNvPr id="6" name="TextBox 6"/>
          <p:cNvSpPr txBox="1"/>
          <p:nvPr/>
        </p:nvSpPr>
        <p:spPr>
          <a:xfrm>
            <a:off x="1183975" y="2899554"/>
            <a:ext cx="5368454" cy="6104235"/>
          </a:xfrm>
          <a:prstGeom prst="rect">
            <a:avLst/>
          </a:prstGeom>
        </p:spPr>
        <p:txBody>
          <a:bodyPr lIns="0" tIns="0" rIns="0" bIns="0" rtlCol="0" anchor="t">
            <a:spAutoFit/>
          </a:bodyPr>
          <a:lstStyle/>
          <a:p>
            <a:pPr marL="342900" indent="-342900" algn="l">
              <a:lnSpc>
                <a:spcPts val="2750"/>
              </a:lnSpc>
              <a:buFont typeface="Wingdings" panose="05000000000000000000" pitchFamily="2" charset="2"/>
              <a:buChar char="ü"/>
            </a:pPr>
            <a:r>
              <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rPr>
              <a:t>Výukové plány lekcí ke stažení</a:t>
            </a:r>
            <a:endParaRPr lang="cs-CZ" sz="25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algn="l">
              <a:lnSpc>
                <a:spcPts val="2750"/>
              </a:lnSpc>
            </a:pPr>
            <a:endParaRPr lang="cs-CZ" sz="25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342900" indent="-342900" algn="l">
              <a:lnSpc>
                <a:spcPts val="2750"/>
              </a:lnSpc>
              <a:buFont typeface="Wingdings" panose="05000000000000000000" pitchFamily="2" charset="2"/>
              <a:buChar char="ü"/>
            </a:pPr>
            <a:r>
              <a:rPr lang="cs-CZ" sz="2500" dirty="0">
                <a:latin typeface="Arial"/>
                <a:cs typeface="Arial"/>
              </a:rPr>
              <a:t>Online nástroje, videa, pracovní listy a doplňkové materiály</a:t>
            </a:r>
          </a:p>
          <a:p>
            <a:pPr algn="l">
              <a:lnSpc>
                <a:spcPts val="2750"/>
              </a:lnSpc>
            </a:pPr>
            <a:endParaRPr lang="cs-CZ" sz="25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342900" indent="-342900" algn="l">
              <a:lnSpc>
                <a:spcPts val="2750"/>
              </a:lnSpc>
              <a:buFont typeface="Wingdings" panose="05000000000000000000" pitchFamily="2" charset="2"/>
              <a:buChar char="ü"/>
            </a:pPr>
            <a:r>
              <a:rPr lang="cs-CZ" sz="2500" dirty="0">
                <a:latin typeface="Arial"/>
                <a:cs typeface="Arial"/>
              </a:rPr>
              <a:t>Cílová skupina: 6–18 let</a:t>
            </a:r>
          </a:p>
          <a:p>
            <a:pPr marL="342900" indent="-342900" algn="l">
              <a:lnSpc>
                <a:spcPts val="2750"/>
              </a:lnSpc>
              <a:buFont typeface="Wingdings" panose="05000000000000000000" pitchFamily="2" charset="2"/>
              <a:buChar char="ü"/>
            </a:pPr>
            <a:endParaRPr lang="cs-CZ" sz="2500" dirty="0">
              <a:latin typeface="Arial" panose="020B0604020202020204" pitchFamily="34" charset="0"/>
              <a:cs typeface="Arial" panose="020B0604020202020204" pitchFamily="34" charset="0"/>
            </a:endParaRPr>
          </a:p>
          <a:p>
            <a:pPr marL="342900" indent="-342900" algn="l">
              <a:lnSpc>
                <a:spcPts val="2750"/>
              </a:lnSpc>
              <a:buFont typeface="Wingdings" panose="05000000000000000000" pitchFamily="2" charset="2"/>
              <a:buChar char="ü"/>
            </a:pPr>
            <a:r>
              <a:rPr lang="cs-CZ" sz="2500" dirty="0">
                <a:latin typeface="Arial"/>
                <a:cs typeface="Arial"/>
              </a:rPr>
              <a:t>Zaměřené na rozvoj kritického a systémového myšlení</a:t>
            </a:r>
          </a:p>
          <a:p>
            <a:pPr marL="342900" indent="-342900" algn="l">
              <a:lnSpc>
                <a:spcPts val="2750"/>
              </a:lnSpc>
              <a:buFont typeface="Wingdings" panose="05000000000000000000" pitchFamily="2" charset="2"/>
              <a:buChar char="ü"/>
            </a:pPr>
            <a:endParaRPr lang="cs-CZ" sz="2500" dirty="0">
              <a:latin typeface="Arial" panose="020B0604020202020204" pitchFamily="34" charset="0"/>
              <a:cs typeface="Arial" panose="020B0604020202020204" pitchFamily="34" charset="0"/>
            </a:endParaRPr>
          </a:p>
          <a:p>
            <a:pPr marL="342900" indent="-342900" algn="l">
              <a:lnSpc>
                <a:spcPts val="2750"/>
              </a:lnSpc>
              <a:buFont typeface="Wingdings" panose="05000000000000000000" pitchFamily="2" charset="2"/>
              <a:buChar char="ü"/>
            </a:pPr>
            <a:r>
              <a:rPr lang="cs-CZ" sz="2500" dirty="0">
                <a:latin typeface="Arial"/>
                <a:cs typeface="Arial"/>
              </a:rPr>
              <a:t>Založené na výzvách a problémech z reálného života</a:t>
            </a:r>
          </a:p>
          <a:p>
            <a:pPr marL="342900" indent="-342900" algn="l">
              <a:lnSpc>
                <a:spcPts val="2750"/>
              </a:lnSpc>
              <a:buFont typeface="Wingdings" panose="05000000000000000000" pitchFamily="2" charset="2"/>
              <a:buChar char="ü"/>
            </a:pPr>
            <a:endParaRPr lang="cs-CZ" sz="2500" dirty="0">
              <a:latin typeface="Arial" panose="020B0604020202020204" pitchFamily="34" charset="0"/>
              <a:cs typeface="Arial" panose="020B0604020202020204" pitchFamily="34" charset="0"/>
            </a:endParaRPr>
          </a:p>
          <a:p>
            <a:pPr marL="342900" indent="-342900" algn="l">
              <a:lnSpc>
                <a:spcPts val="2750"/>
              </a:lnSpc>
              <a:buFont typeface="Wingdings" panose="05000000000000000000" pitchFamily="2" charset="2"/>
              <a:buChar char="ü"/>
            </a:pPr>
            <a:r>
              <a:rPr lang="cs-CZ" sz="2500" dirty="0">
                <a:latin typeface="Arial"/>
                <a:cs typeface="Arial"/>
              </a:rPr>
              <a:t>Zaměřené na spolupráci a aktivitu, hravost</a:t>
            </a:r>
          </a:p>
          <a:p>
            <a:pPr marL="342900" indent="-342900" algn="l">
              <a:lnSpc>
                <a:spcPts val="2750"/>
              </a:lnSpc>
              <a:buFont typeface="Wingdings" panose="05000000000000000000" pitchFamily="2" charset="2"/>
              <a:buChar char="ü"/>
            </a:pPr>
            <a:endParaRPr lang="cs-CZ" sz="2500" dirty="0">
              <a:latin typeface="Arial" panose="020B0604020202020204" pitchFamily="34" charset="0"/>
              <a:cs typeface="Arial" panose="020B0604020202020204" pitchFamily="34" charset="0"/>
            </a:endParaRPr>
          </a:p>
          <a:p>
            <a:pPr marL="342900" indent="-342900" algn="l">
              <a:lnSpc>
                <a:spcPts val="2750"/>
              </a:lnSpc>
              <a:buFont typeface="Wingdings" panose="05000000000000000000" pitchFamily="2" charset="2"/>
              <a:buChar char="ü"/>
            </a:pPr>
            <a:r>
              <a:rPr lang="cs-CZ" sz="2500" dirty="0">
                <a:latin typeface="Arial"/>
                <a:cs typeface="Arial"/>
              </a:rPr>
              <a:t>Využívají multimediální obsah</a:t>
            </a:r>
            <a:endParaRPr lang="cs-CZ" sz="2500" dirty="0">
              <a:solidFill>
                <a:srgbClr val="000000"/>
              </a:solidFill>
              <a:latin typeface="Arial"/>
              <a:ea typeface="Neue Haas Grotesk Text Pro Bold"/>
              <a:cs typeface="Arial"/>
              <a:sym typeface="Neue Haas Grotesk Text Pro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7" name="Obrázek 6">
            <a:extLst>
              <a:ext uri="{FF2B5EF4-FFF2-40B4-BE49-F238E27FC236}">
                <a16:creationId xmlns:a16="http://schemas.microsoft.com/office/drawing/2014/main" id="{F1D9F484-FCE5-A630-505F-534076F44D6D}"/>
              </a:ext>
            </a:extLst>
          </p:cNvPr>
          <p:cNvPicPr>
            <a:picLocks noChangeAspect="1"/>
          </p:cNvPicPr>
          <p:nvPr/>
        </p:nvPicPr>
        <p:blipFill>
          <a:blip r:embed="rId3"/>
          <a:stretch>
            <a:fillRect/>
          </a:stretch>
        </p:blipFill>
        <p:spPr>
          <a:xfrm>
            <a:off x="1998153" y="5095882"/>
            <a:ext cx="6248700" cy="4077250"/>
          </a:xfrm>
          <a:prstGeom prst="rect">
            <a:avLst/>
          </a:prstGeom>
        </p:spPr>
      </p:pic>
      <p:pic>
        <p:nvPicPr>
          <p:cNvPr id="8" name="Obrázek 7">
            <a:extLst>
              <a:ext uri="{FF2B5EF4-FFF2-40B4-BE49-F238E27FC236}">
                <a16:creationId xmlns:a16="http://schemas.microsoft.com/office/drawing/2014/main" id="{0DC9B328-324B-7A9A-F3D4-BC5247FDF637}"/>
              </a:ext>
            </a:extLst>
          </p:cNvPr>
          <p:cNvPicPr>
            <a:picLocks noChangeAspect="1"/>
          </p:cNvPicPr>
          <p:nvPr/>
        </p:nvPicPr>
        <p:blipFill>
          <a:blip r:embed="rId4"/>
          <a:stretch>
            <a:fillRect/>
          </a:stretch>
        </p:blipFill>
        <p:spPr>
          <a:xfrm>
            <a:off x="1971874" y="1017916"/>
            <a:ext cx="6274979" cy="4066157"/>
          </a:xfrm>
          <a:prstGeom prst="rect">
            <a:avLst/>
          </a:prstGeom>
        </p:spPr>
      </p:pic>
      <p:pic>
        <p:nvPicPr>
          <p:cNvPr id="10" name="Obrázek 9">
            <a:extLst>
              <a:ext uri="{FF2B5EF4-FFF2-40B4-BE49-F238E27FC236}">
                <a16:creationId xmlns:a16="http://schemas.microsoft.com/office/drawing/2014/main" id="{4D6D7478-14E8-6BCC-065D-D204263F81E5}"/>
              </a:ext>
            </a:extLst>
          </p:cNvPr>
          <p:cNvPicPr>
            <a:picLocks noChangeAspect="1"/>
          </p:cNvPicPr>
          <p:nvPr/>
        </p:nvPicPr>
        <p:blipFill>
          <a:blip r:embed="rId5"/>
          <a:stretch>
            <a:fillRect/>
          </a:stretch>
        </p:blipFill>
        <p:spPr>
          <a:xfrm>
            <a:off x="9010148" y="5127275"/>
            <a:ext cx="6465642" cy="3962969"/>
          </a:xfrm>
          <a:prstGeom prst="rect">
            <a:avLst/>
          </a:prstGeom>
        </p:spPr>
      </p:pic>
      <p:pic>
        <p:nvPicPr>
          <p:cNvPr id="3" name="Obrázek 2"/>
          <p:cNvPicPr>
            <a:picLocks noChangeAspect="1"/>
          </p:cNvPicPr>
          <p:nvPr/>
        </p:nvPicPr>
        <p:blipFill>
          <a:blip r:embed="rId6"/>
          <a:stretch>
            <a:fillRect/>
          </a:stretch>
        </p:blipFill>
        <p:spPr>
          <a:xfrm>
            <a:off x="8961635" y="1116393"/>
            <a:ext cx="6514155" cy="397948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9" name="Freeform 3"/>
          <p:cNvSpPr/>
          <p:nvPr/>
        </p:nvSpPr>
        <p:spPr>
          <a:xfrm>
            <a:off x="3026567" y="1549508"/>
            <a:ext cx="12234866" cy="7187984"/>
          </a:xfrm>
          <a:custGeom>
            <a:avLst/>
            <a:gdLst/>
            <a:ahLst/>
            <a:cxnLst/>
            <a:rect l="l" t="t" r="r" b="b"/>
            <a:pathLst>
              <a:path w="12234866" h="7187984">
                <a:moveTo>
                  <a:pt x="0" y="0"/>
                </a:moveTo>
                <a:lnTo>
                  <a:pt x="12234866" y="0"/>
                </a:lnTo>
                <a:lnTo>
                  <a:pt x="12234866" y="7187984"/>
                </a:lnTo>
                <a:lnTo>
                  <a:pt x="0" y="718798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11" name="TextBox 4"/>
          <p:cNvSpPr txBox="1"/>
          <p:nvPr/>
        </p:nvSpPr>
        <p:spPr>
          <a:xfrm>
            <a:off x="5473700" y="9025924"/>
            <a:ext cx="7571321" cy="384721"/>
          </a:xfrm>
          <a:prstGeom prst="rect">
            <a:avLst/>
          </a:prstGeom>
        </p:spPr>
        <p:txBody>
          <a:bodyPr wrap="square" lIns="0" tIns="0" rIns="0" bIns="0" rtlCol="0" anchor="t">
            <a:spAutoFit/>
          </a:bodyPr>
          <a:lstStyle/>
          <a:p>
            <a:pPr algn="ctr">
              <a:lnSpc>
                <a:spcPts val="3000"/>
              </a:lnSpc>
              <a:spcBef>
                <a:spcPct val="0"/>
              </a:spcBef>
            </a:pPr>
            <a:r>
              <a:rPr lang="en-US" sz="2800" b="1" u="sng" dirty="0" err="1">
                <a:solidFill>
                  <a:srgbClr val="000000"/>
                </a:solidFill>
                <a:latin typeface="Arial" panose="020B0604020202020204" pitchFamily="34" charset="0"/>
                <a:ea typeface="Neue Haas Grotesk Text Pro"/>
                <a:cs typeface="Arial" panose="020B0604020202020204" pitchFamily="34" charset="0"/>
                <a:sym typeface="Neue Haas Grotesk Text Pro"/>
                <a:hlinkClick r:id="rId4" tooltip="https://www.youtube.com/watch?v=HARzAaIFrxY"/>
              </a:rPr>
              <a:t>FoodEducators</a:t>
            </a:r>
            <a:r>
              <a:rPr lang="en-US" sz="2800" b="1" u="sng" dirty="0">
                <a:solidFill>
                  <a:srgbClr val="000000"/>
                </a:solidFill>
                <a:latin typeface="Arial" panose="020B0604020202020204" pitchFamily="34" charset="0"/>
                <a:ea typeface="Neue Haas Grotesk Text Pro"/>
                <a:cs typeface="Arial" panose="020B0604020202020204" pitchFamily="34" charset="0"/>
                <a:sym typeface="Neue Haas Grotesk Text Pro"/>
                <a:hlinkClick r:id="rId4" tooltip="https://www.youtube.com/watch?v=HARzAaIFrxY"/>
              </a:rPr>
              <a:t> : Introducing our themes</a:t>
            </a:r>
          </a:p>
        </p:txBody>
      </p:sp>
    </p:spTree>
    <p:extLst>
      <p:ext uri="{BB962C8B-B14F-4D97-AF65-F5344CB8AC3E}">
        <p14:creationId xmlns:p14="http://schemas.microsoft.com/office/powerpoint/2010/main" val="1387519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6" name="TextBox 6"/>
          <p:cNvSpPr txBox="1"/>
          <p:nvPr/>
        </p:nvSpPr>
        <p:spPr>
          <a:xfrm>
            <a:off x="1318714" y="3048197"/>
            <a:ext cx="10520264" cy="1482393"/>
          </a:xfrm>
          <a:prstGeom prst="rect">
            <a:avLst/>
          </a:prstGeom>
        </p:spPr>
        <p:txBody>
          <a:bodyPr lIns="0" tIns="0" rIns="0" bIns="0" rtlCol="0" anchor="t">
            <a:spAutoFit/>
          </a:bodyPr>
          <a:lstStyle/>
          <a:p>
            <a:pPr>
              <a:lnSpc>
                <a:spcPts val="12599"/>
              </a:lnSpc>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Potraviny a zdraví</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8" name="Picture 7" descr="A white mushroom on a black background&#10;&#10;Description automatically generated">
            <a:extLst>
              <a:ext uri="{FF2B5EF4-FFF2-40B4-BE49-F238E27FC236}">
                <a16:creationId xmlns:a16="http://schemas.microsoft.com/office/drawing/2014/main" id="{2B08031E-6E99-E063-E786-3311035998A1}"/>
              </a:ext>
            </a:extLst>
          </p:cNvPr>
          <p:cNvPicPr>
            <a:picLocks noChangeAspect="1"/>
          </p:cNvPicPr>
          <p:nvPr/>
        </p:nvPicPr>
        <p:blipFill rotWithShape="1">
          <a:blip r:embed="rId4">
            <a:extLst>
              <a:ext uri="{28A0092B-C50C-407E-A947-70E740481C1C}">
                <a14:useLocalDpi xmlns:a14="http://schemas.microsoft.com/office/drawing/2010/main" val="0"/>
              </a:ext>
            </a:extLst>
          </a:blip>
          <a:srcRect l="14287" t="29504" r="40333" b="24135"/>
          <a:stretch/>
        </p:blipFill>
        <p:spPr>
          <a:xfrm rot="20281880">
            <a:off x="10520002" y="291684"/>
            <a:ext cx="4664411" cy="4765257"/>
          </a:xfrm>
          <a:prstGeom prst="rect">
            <a:avLst/>
          </a:prstGeom>
        </p:spPr>
      </p:pic>
      <p:pic>
        <p:nvPicPr>
          <p:cNvPr id="10" name="Picture 9" descr="A group of purple grapes&#10;&#10;Description automatically generated">
            <a:extLst>
              <a:ext uri="{FF2B5EF4-FFF2-40B4-BE49-F238E27FC236}">
                <a16:creationId xmlns:a16="http://schemas.microsoft.com/office/drawing/2014/main" id="{17FDC509-25AC-31A4-8894-ED7995A4AB1B}"/>
              </a:ext>
            </a:extLst>
          </p:cNvPr>
          <p:cNvPicPr>
            <a:picLocks noChangeAspect="1"/>
          </p:cNvPicPr>
          <p:nvPr/>
        </p:nvPicPr>
        <p:blipFill rotWithShape="1">
          <a:blip r:embed="rId5">
            <a:extLst>
              <a:ext uri="{28A0092B-C50C-407E-A947-70E740481C1C}">
                <a14:useLocalDpi xmlns:a14="http://schemas.microsoft.com/office/drawing/2010/main" val="0"/>
              </a:ext>
            </a:extLst>
          </a:blip>
          <a:srcRect l="29505" t="29016" r="16999" b="34042"/>
          <a:stretch/>
        </p:blipFill>
        <p:spPr>
          <a:xfrm rot="2532997">
            <a:off x="8520158" y="5634591"/>
            <a:ext cx="5619548" cy="3880634"/>
          </a:xfrm>
          <a:prstGeom prst="rect">
            <a:avLst/>
          </a:prstGeom>
        </p:spPr>
      </p:pic>
      <p:pic>
        <p:nvPicPr>
          <p:cNvPr id="12" name="Picture 11" descr="A stethoscope on a black background&#10;&#10;Description automatically generated">
            <a:extLst>
              <a:ext uri="{FF2B5EF4-FFF2-40B4-BE49-F238E27FC236}">
                <a16:creationId xmlns:a16="http://schemas.microsoft.com/office/drawing/2014/main" id="{75667060-FEF9-C7B9-EFF7-7E0C4635C21E}"/>
              </a:ext>
            </a:extLst>
          </p:cNvPr>
          <p:cNvPicPr>
            <a:picLocks noChangeAspect="1"/>
          </p:cNvPicPr>
          <p:nvPr/>
        </p:nvPicPr>
        <p:blipFill rotWithShape="1">
          <a:blip r:embed="rId6">
            <a:extLst>
              <a:ext uri="{28A0092B-C50C-407E-A947-70E740481C1C}">
                <a14:useLocalDpi xmlns:a14="http://schemas.microsoft.com/office/drawing/2010/main" val="0"/>
              </a:ext>
            </a:extLst>
          </a:blip>
          <a:srcRect l="11057" t="16170" r="11014" b="9763"/>
          <a:stretch/>
        </p:blipFill>
        <p:spPr>
          <a:xfrm rot="20846809">
            <a:off x="13428564" y="2929659"/>
            <a:ext cx="6204655" cy="589721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869906" y="2454874"/>
            <a:ext cx="7954791" cy="7140416"/>
          </a:xfrm>
          <a:prstGeom prst="rect">
            <a:avLst/>
          </a:prstGeom>
        </p:spPr>
        <p:txBody>
          <a:bodyPr wrap="square" lIns="0" tIns="0" rIns="0" bIns="0" rtlCol="0" anchor="t">
            <a:spAutoFit/>
          </a:bodyPr>
          <a:lstStyle/>
          <a:p>
            <a:pPr marL="342900" lvl="0" indent="-342900">
              <a:buFont typeface="Arial" panose="020B0604020202020204" pitchFamily="34" charset="0"/>
              <a:buChar char="•"/>
            </a:pPr>
            <a:r>
              <a:rPr lang="cs-CZ" sz="2400" noProof="1">
                <a:latin typeface="Arial"/>
                <a:cs typeface="Arial"/>
              </a:rPr>
              <a:t>V roce 1975 trpěla obezitou jen asi 4 % dospělé populace. V roce 2023 už to bylo 18 %.</a:t>
            </a:r>
          </a:p>
          <a:p>
            <a:pPr lvl="0"/>
            <a:endParaRPr lang="cs-CZ" sz="2400" noProof="1">
              <a:solidFill>
                <a:srgbClr val="000000"/>
              </a:solidFill>
              <a:latin typeface="Arial" panose="020B0604020202020204" pitchFamily="34" charset="0"/>
              <a:ea typeface="Feature Deck Bold"/>
              <a:cs typeface="Arial" panose="020B0604020202020204" pitchFamily="34" charset="0"/>
              <a:sym typeface="Feature Deck Bold"/>
            </a:endParaRPr>
          </a:p>
          <a:p>
            <a:pPr marL="342900" lvl="0" indent="-342900">
              <a:buFont typeface="Arial" panose="020B0604020202020204" pitchFamily="34" charset="0"/>
              <a:buChar char="•"/>
            </a:pPr>
            <a:r>
              <a:rPr lang="cs-CZ" sz="2400" noProof="1">
                <a:latin typeface="Arial"/>
                <a:cs typeface="Arial"/>
              </a:rPr>
              <a:t>Podle údajů Světové zdravotnické organizace (WHO, 2022) má nadváhu nebo obezitu více než </a:t>
            </a:r>
            <a:r>
              <a:rPr lang="cs-CZ" sz="2400" b="1" noProof="1">
                <a:latin typeface="Arial"/>
                <a:cs typeface="Arial"/>
              </a:rPr>
              <a:t>2 miliardy lidí na celém světě</a:t>
            </a:r>
            <a:r>
              <a:rPr lang="cs-CZ" sz="2400" noProof="1">
                <a:latin typeface="Arial"/>
                <a:cs typeface="Arial"/>
              </a:rPr>
              <a:t>. Tento alarmující trend přispívá k rostoucímu výskytu </a:t>
            </a:r>
            <a:r>
              <a:rPr lang="cs-CZ" sz="2400" b="1" noProof="1">
                <a:latin typeface="Arial"/>
                <a:cs typeface="Arial"/>
              </a:rPr>
              <a:t>cukrovky 2. typu</a:t>
            </a:r>
            <a:r>
              <a:rPr lang="cs-CZ" sz="2400" noProof="1">
                <a:latin typeface="Arial"/>
                <a:cs typeface="Arial"/>
              </a:rPr>
              <a:t>, </a:t>
            </a:r>
            <a:r>
              <a:rPr lang="cs-CZ" sz="2400" b="1" noProof="1">
                <a:latin typeface="Arial"/>
                <a:cs typeface="Arial"/>
              </a:rPr>
              <a:t>vysokého krevního tlaku</a:t>
            </a:r>
            <a:r>
              <a:rPr lang="cs-CZ" sz="2400" noProof="1">
                <a:latin typeface="Arial"/>
                <a:cs typeface="Arial"/>
              </a:rPr>
              <a:t> a </a:t>
            </a:r>
            <a:r>
              <a:rPr lang="cs-CZ" sz="2400" b="1" noProof="1">
                <a:latin typeface="Arial"/>
                <a:cs typeface="Arial"/>
              </a:rPr>
              <a:t>kardiovaskulárních onemocnění</a:t>
            </a:r>
            <a:r>
              <a:rPr lang="cs-CZ" sz="2400" noProof="1">
                <a:latin typeface="Arial"/>
                <a:cs typeface="Arial"/>
              </a:rPr>
              <a:t>.</a:t>
            </a:r>
          </a:p>
          <a:p>
            <a:pPr lvl="0"/>
            <a:endParaRPr lang="cs-CZ" sz="2400" noProof="1">
              <a:solidFill>
                <a:srgbClr val="000000"/>
              </a:solidFill>
              <a:latin typeface="Arial" panose="020B0604020202020204" pitchFamily="34" charset="0"/>
              <a:ea typeface="Feature Deck Bold"/>
              <a:cs typeface="Arial" panose="020B0604020202020204" pitchFamily="34" charset="0"/>
              <a:sym typeface="Feature Deck Bold"/>
            </a:endParaRPr>
          </a:p>
          <a:p>
            <a:pPr marL="342900" lvl="0" indent="-342900">
              <a:spcBef>
                <a:spcPct val="0"/>
              </a:spcBef>
              <a:buFont typeface="Arial" panose="020B0604020202020204" pitchFamily="34" charset="0"/>
              <a:buChar char="•"/>
            </a:pPr>
            <a:r>
              <a:rPr lang="cs-CZ" sz="2400" noProof="1">
                <a:latin typeface="Arial"/>
                <a:cs typeface="Arial"/>
              </a:rPr>
              <a:t>Obézní děti a dospívající mají </a:t>
            </a:r>
            <a:r>
              <a:rPr lang="cs-CZ" sz="2400" b="1" noProof="1">
                <a:latin typeface="Arial"/>
                <a:cs typeface="Arial"/>
              </a:rPr>
              <a:t>pětkrát vyšší riziko</a:t>
            </a:r>
            <a:r>
              <a:rPr lang="cs-CZ" sz="2400" noProof="1">
                <a:latin typeface="Arial"/>
                <a:cs typeface="Arial"/>
              </a:rPr>
              <a:t>, že budou obézní i v dospělosti, než jejich vrstevníci s normální hmotností.</a:t>
            </a:r>
          </a:p>
          <a:p>
            <a:pPr marL="342900" lvl="0" indent="-342900">
              <a:spcBef>
                <a:spcPct val="0"/>
              </a:spcBef>
              <a:buFont typeface="Arial" panose="020B0604020202020204" pitchFamily="34" charset="0"/>
              <a:buChar char="•"/>
            </a:pPr>
            <a:endParaRPr lang="cs-CZ" sz="2400" noProof="1">
              <a:solidFill>
                <a:srgbClr val="000000"/>
              </a:solidFill>
              <a:latin typeface="Arial" panose="020B0604020202020204" pitchFamily="34" charset="0"/>
              <a:ea typeface="Feature Deck"/>
              <a:cs typeface="Arial" panose="020B0604020202020204" pitchFamily="34" charset="0"/>
              <a:sym typeface="Feature Deck"/>
            </a:endParaRPr>
          </a:p>
          <a:p>
            <a:pPr marL="342900" lvl="0" indent="-342900">
              <a:spcBef>
                <a:spcPct val="0"/>
              </a:spcBef>
              <a:buFont typeface="Arial" panose="020B0604020202020204" pitchFamily="34" charset="0"/>
              <a:buChar char="•"/>
            </a:pPr>
            <a:r>
              <a:rPr lang="cs-CZ" sz="2400" dirty="0">
                <a:latin typeface="Arial"/>
                <a:cs typeface="Arial"/>
              </a:rPr>
              <a:t>Přibližně </a:t>
            </a:r>
            <a:r>
              <a:rPr lang="cs-CZ" sz="2400" b="1" dirty="0">
                <a:latin typeface="Arial"/>
                <a:cs typeface="Arial"/>
              </a:rPr>
              <a:t>55 % obézních dětí</a:t>
            </a:r>
            <a:r>
              <a:rPr lang="cs-CZ" sz="2400" dirty="0">
                <a:latin typeface="Arial"/>
                <a:cs typeface="Arial"/>
              </a:rPr>
              <a:t> zůstává obézními i v období dospívání.</a:t>
            </a:r>
            <a:r>
              <a:rPr lang="cs-CZ" sz="2400" noProof="1">
                <a:solidFill>
                  <a:srgbClr val="000000"/>
                </a:solidFill>
                <a:latin typeface="Arial"/>
                <a:ea typeface="Feature Deck"/>
                <a:cs typeface="Arial"/>
                <a:sym typeface="Feature Deck"/>
              </a:rPr>
              <a:t> </a:t>
            </a:r>
            <a:r>
              <a:rPr lang="cs-CZ" sz="2400" dirty="0">
                <a:latin typeface="Arial"/>
                <a:cs typeface="Arial"/>
              </a:rPr>
              <a:t>Z nich pak asi 80 % přetrvává v obezitě i v dospělosti. A 70 % zůstává obézními i po třicítce.</a:t>
            </a:r>
            <a:endParaRPr lang="cs-CZ" sz="2400" noProof="1">
              <a:solidFill>
                <a:srgbClr val="000000"/>
              </a:solidFill>
              <a:latin typeface="Arial"/>
              <a:ea typeface="Feature Deck"/>
              <a:cs typeface="Arial"/>
              <a:sym typeface="Feature Deck"/>
            </a:endParaRPr>
          </a:p>
          <a:p>
            <a:pPr lvl="0">
              <a:spcBef>
                <a:spcPct val="0"/>
              </a:spcBef>
            </a:pPr>
            <a:endParaRPr lang="cs-CZ" sz="1600" noProof="1">
              <a:solidFill>
                <a:srgbClr val="000000"/>
              </a:solidFill>
              <a:latin typeface="Arial" panose="020B0604020202020204" pitchFamily="34" charset="0"/>
              <a:ea typeface="Feature Deck"/>
              <a:cs typeface="Arial" panose="020B0604020202020204" pitchFamily="34" charset="0"/>
              <a:sym typeface="Feature Deck"/>
            </a:endParaRPr>
          </a:p>
          <a:p>
            <a:pPr lvl="0">
              <a:spcBef>
                <a:spcPct val="0"/>
              </a:spcBef>
            </a:pPr>
            <a:r>
              <a:rPr lang="cs-CZ" sz="1600" noProof="1">
                <a:solidFill>
                  <a:srgbClr val="000000"/>
                </a:solidFill>
                <a:latin typeface="Arial"/>
                <a:ea typeface="Feature Deck"/>
                <a:cs typeface="Arial"/>
                <a:sym typeface="Feature Deck"/>
              </a:rPr>
              <a:t>(Simmonds i wsp., 2015)</a:t>
            </a:r>
            <a:endParaRPr lang="cs-CZ" sz="1600" noProof="1">
              <a:solidFill>
                <a:srgbClr val="000000"/>
              </a:solidFill>
              <a:latin typeface="Arial"/>
              <a:ea typeface="Feature Deck"/>
              <a:cs typeface="Arial"/>
            </a:endParaRPr>
          </a:p>
          <a:p>
            <a:pPr marL="342900" lvl="0" indent="-342900">
              <a:buFont typeface="Arial" panose="020B0604020202020204" pitchFamily="34" charset="0"/>
              <a:buChar char="•"/>
            </a:pPr>
            <a:endParaRPr lang="cs-CZ" sz="2400" noProof="1">
              <a:solidFill>
                <a:srgbClr val="000000"/>
              </a:solidFill>
              <a:latin typeface="Arial" panose="020B0604020202020204" pitchFamily="34" charset="0"/>
              <a:ea typeface="Feature Deck Bold"/>
              <a:cs typeface="Arial" panose="020B0604020202020204" pitchFamily="34" charset="0"/>
              <a:sym typeface="Feature Deck Bold"/>
            </a:endParaRPr>
          </a:p>
        </p:txBody>
      </p:sp>
      <p:sp>
        <p:nvSpPr>
          <p:cNvPr id="5" name="TextBox 4">
            <a:extLst>
              <a:ext uri="{FF2B5EF4-FFF2-40B4-BE49-F238E27FC236}">
                <a16:creationId xmlns:a16="http://schemas.microsoft.com/office/drawing/2014/main" id="{209E2970-AF5B-1A17-2A61-EF13441AFFA8}"/>
              </a:ext>
            </a:extLst>
          </p:cNvPr>
          <p:cNvSpPr txBox="1"/>
          <p:nvPr/>
        </p:nvSpPr>
        <p:spPr>
          <a:xfrm>
            <a:off x="818147" y="1091606"/>
            <a:ext cx="7756010" cy="734368"/>
          </a:xfrm>
          <a:prstGeom prst="rect">
            <a:avLst/>
          </a:prstGeom>
          <a:noFill/>
        </p:spPr>
        <p:txBody>
          <a:bodyPr wrap="square">
            <a:spAutoFit/>
          </a:bodyPr>
          <a:lstStyle/>
          <a:p>
            <a:pPr marL="0" lvl="0" indent="0">
              <a:lnSpc>
                <a:spcPts val="4783"/>
              </a:lnSpc>
            </a:pPr>
            <a:r>
              <a:rPr lang="cs-CZ" sz="6000" b="1">
                <a:solidFill>
                  <a:srgbClr val="000000"/>
                </a:solidFill>
                <a:latin typeface="Times New Roman" panose="02020603050405020304" pitchFamily="18" charset="0"/>
                <a:ea typeface="Feature Deck Bold"/>
                <a:cs typeface="Times New Roman" panose="02020603050405020304" pitchFamily="18" charset="0"/>
                <a:sym typeface="Feature Deck Bold"/>
              </a:rPr>
              <a:t>Výskyt obezity ve světě</a:t>
            </a:r>
            <a:endParaRPr lang="en-US" sz="6000" b="1">
              <a:solidFill>
                <a:srgbClr val="000000"/>
              </a:solidFill>
              <a:latin typeface="Times New Roman" panose="02020603050405020304" pitchFamily="18" charset="0"/>
              <a:ea typeface="Feature Deck Bold"/>
              <a:cs typeface="Times New Roman" panose="02020603050405020304" pitchFamily="18" charset="0"/>
              <a:sym typeface="Feature Deck Bold"/>
            </a:endParaRPr>
          </a:p>
        </p:txBody>
      </p:sp>
      <p:pic>
        <p:nvPicPr>
          <p:cNvPr id="4" name="Picture 3" descr="A graph of a graph showing the growth of a number of people&#10;&#10;Description automatically generated with medium confidence">
            <a:extLst>
              <a:ext uri="{FF2B5EF4-FFF2-40B4-BE49-F238E27FC236}">
                <a16:creationId xmlns:a16="http://schemas.microsoft.com/office/drawing/2014/main" id="{275D5094-2141-0AFB-A32A-173FFE684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1925" y="1842053"/>
            <a:ext cx="8736700" cy="7954995"/>
          </a:xfrm>
          <a:prstGeom prst="rect">
            <a:avLst/>
          </a:prstGeom>
        </p:spPr>
      </p:pic>
      <p:sp>
        <p:nvSpPr>
          <p:cNvPr id="6" name="TextBox 5">
            <a:extLst>
              <a:ext uri="{FF2B5EF4-FFF2-40B4-BE49-F238E27FC236}">
                <a16:creationId xmlns:a16="http://schemas.microsoft.com/office/drawing/2014/main" id="{4A7CA56C-39DC-5104-3A0B-B6C17C64B30E}"/>
              </a:ext>
            </a:extLst>
          </p:cNvPr>
          <p:cNvSpPr txBox="1"/>
          <p:nvPr/>
        </p:nvSpPr>
        <p:spPr>
          <a:xfrm>
            <a:off x="9034494" y="1091606"/>
            <a:ext cx="8339106" cy="1257075"/>
          </a:xfrm>
          <a:prstGeom prst="rect">
            <a:avLst/>
          </a:prstGeom>
          <a:noFill/>
        </p:spPr>
        <p:txBody>
          <a:bodyPr wrap="square">
            <a:spAutoFit/>
          </a:bodyPr>
          <a:lstStyle/>
          <a:p>
            <a:pPr marL="0" lvl="0" indent="0">
              <a:lnSpc>
                <a:spcPts val="4783"/>
              </a:lnSpc>
            </a:pPr>
            <a:r>
              <a:rPr lang="cs-CZ" sz="4000" b="1">
                <a:solidFill>
                  <a:srgbClr val="000000"/>
                </a:solidFill>
                <a:latin typeface="Times New Roman" panose="02020603050405020304" pitchFamily="18" charset="0"/>
                <a:ea typeface="Feature Deck Bold"/>
                <a:cs typeface="Times New Roman" panose="02020603050405020304" pitchFamily="18" charset="0"/>
                <a:sym typeface="Feature Deck Bold"/>
              </a:rPr>
              <a:t>Úmrtí v důsledku obezity podle věku</a:t>
            </a:r>
            <a:endParaRPr lang="en-US" sz="4000" b="1">
              <a:solidFill>
                <a:srgbClr val="000000"/>
              </a:solidFill>
              <a:latin typeface="Times New Roman" panose="02020603050405020304" pitchFamily="18" charset="0"/>
              <a:ea typeface="Feature Deck Bold"/>
              <a:cs typeface="Times New Roman" panose="02020603050405020304" pitchFamily="18" charset="0"/>
              <a:sym typeface="Feature Deck Bold"/>
            </a:endParaRPr>
          </a:p>
          <a:p>
            <a:pPr marL="0" lvl="0" indent="0">
              <a:lnSpc>
                <a:spcPts val="4783"/>
              </a:lnSpc>
            </a:pPr>
            <a:r>
              <a:rPr lang="cs-CZ" sz="3000">
                <a:solidFill>
                  <a:srgbClr val="000000"/>
                </a:solidFill>
                <a:latin typeface="Arial" panose="020B0604020202020204" pitchFamily="34" charset="0"/>
                <a:ea typeface="Feature Deck Bold"/>
                <a:cs typeface="Arial" panose="020B0604020202020204" pitchFamily="34" charset="0"/>
                <a:sym typeface="Feature Deck Bold"/>
              </a:rPr>
              <a:t>Svět</a:t>
            </a:r>
            <a:r>
              <a:rPr lang="en-US" sz="3000">
                <a:solidFill>
                  <a:srgbClr val="000000"/>
                </a:solidFill>
                <a:latin typeface="Arial" panose="020B0604020202020204" pitchFamily="34" charset="0"/>
                <a:ea typeface="Feature Deck Bold"/>
                <a:cs typeface="Arial" panose="020B0604020202020204" pitchFamily="34" charset="0"/>
                <a:sym typeface="Feature Deck Bold"/>
              </a:rPr>
              <a:t>, 1990 </a:t>
            </a:r>
            <a:r>
              <a:rPr lang="cs-CZ" sz="3000">
                <a:solidFill>
                  <a:srgbClr val="000000"/>
                </a:solidFill>
                <a:latin typeface="Arial" panose="020B0604020202020204" pitchFamily="34" charset="0"/>
                <a:ea typeface="Feature Deck Bold"/>
                <a:cs typeface="Arial" panose="020B0604020202020204" pitchFamily="34" charset="0"/>
                <a:sym typeface="Feature Deck Bold"/>
              </a:rPr>
              <a:t>-</a:t>
            </a:r>
            <a:r>
              <a:rPr lang="en-US" sz="3000">
                <a:solidFill>
                  <a:srgbClr val="000000"/>
                </a:solidFill>
                <a:latin typeface="Arial" panose="020B0604020202020204" pitchFamily="34" charset="0"/>
                <a:ea typeface="Feature Deck Bold"/>
                <a:cs typeface="Arial" panose="020B0604020202020204" pitchFamily="34" charset="0"/>
                <a:sym typeface="Feature Deck Bold"/>
              </a:rPr>
              <a:t> 2021</a:t>
            </a:r>
          </a:p>
        </p:txBody>
      </p:sp>
      <p:sp>
        <p:nvSpPr>
          <p:cNvPr id="7" name="TextBox 6">
            <a:extLst>
              <a:ext uri="{FF2B5EF4-FFF2-40B4-BE49-F238E27FC236}">
                <a16:creationId xmlns:a16="http://schemas.microsoft.com/office/drawing/2014/main" id="{5D34E683-B94B-C636-C34C-88184C998B18}"/>
              </a:ext>
            </a:extLst>
          </p:cNvPr>
          <p:cNvSpPr txBox="1"/>
          <p:nvPr/>
        </p:nvSpPr>
        <p:spPr>
          <a:xfrm>
            <a:off x="16362947" y="4789557"/>
            <a:ext cx="1341957" cy="707886"/>
          </a:xfrm>
          <a:prstGeom prst="rect">
            <a:avLst/>
          </a:prstGeom>
          <a:solidFill>
            <a:schemeClr val="bg1"/>
          </a:solidFill>
          <a:ln>
            <a:solidFill>
              <a:schemeClr val="tx1"/>
            </a:solidFill>
          </a:ln>
        </p:spPr>
        <p:txBody>
          <a:bodyPr wrap="square">
            <a:spAutoFit/>
          </a:bodyPr>
          <a:lstStyle/>
          <a:p>
            <a:pPr marL="0" lvl="0" indent="0" algn="ctr"/>
            <a:r>
              <a:rPr lang="cs-CZ" sz="2000">
                <a:solidFill>
                  <a:srgbClr val="000000"/>
                </a:solidFill>
                <a:latin typeface="Arial" panose="020B0604020202020204" pitchFamily="34" charset="0"/>
                <a:ea typeface="Feature Deck Bold"/>
                <a:cs typeface="Arial" panose="020B0604020202020204" pitchFamily="34" charset="0"/>
                <a:sym typeface="Feature Deck Bold"/>
              </a:rPr>
              <a:t>Věk: </a:t>
            </a:r>
            <a:r>
              <a:rPr lang="en-US" sz="2000">
                <a:solidFill>
                  <a:srgbClr val="000000"/>
                </a:solidFill>
                <a:latin typeface="Arial" panose="020B0604020202020204" pitchFamily="34" charset="0"/>
                <a:ea typeface="Feature Deck Bold"/>
                <a:cs typeface="Arial" panose="020B0604020202020204" pitchFamily="34" charset="0"/>
                <a:sym typeface="Feature Deck Bold"/>
              </a:rPr>
              <a:t>70+ </a:t>
            </a:r>
            <a:br>
              <a:rPr lang="en-US" sz="2000">
                <a:solidFill>
                  <a:srgbClr val="000000"/>
                </a:solidFill>
                <a:latin typeface="Arial" panose="020B0604020202020204" pitchFamily="34" charset="0"/>
                <a:ea typeface="Feature Deck Bold"/>
                <a:cs typeface="Arial" panose="020B0604020202020204" pitchFamily="34" charset="0"/>
                <a:sym typeface="Feature Deck Bold"/>
              </a:rPr>
            </a:br>
            <a:endParaRPr lang="en-US" sz="2000">
              <a:solidFill>
                <a:srgbClr val="000000"/>
              </a:solidFill>
              <a:latin typeface="Arial" panose="020B0604020202020204" pitchFamily="34" charset="0"/>
              <a:ea typeface="Feature Deck Bold"/>
              <a:cs typeface="Arial" panose="020B0604020202020204" pitchFamily="34" charset="0"/>
              <a:sym typeface="Feature Deck Bold"/>
            </a:endParaRPr>
          </a:p>
        </p:txBody>
      </p:sp>
      <p:sp>
        <p:nvSpPr>
          <p:cNvPr id="8" name="TextBox 7">
            <a:extLst>
              <a:ext uri="{FF2B5EF4-FFF2-40B4-BE49-F238E27FC236}">
                <a16:creationId xmlns:a16="http://schemas.microsoft.com/office/drawing/2014/main" id="{59E21F5A-F667-AE35-084A-330A5A773F36}"/>
              </a:ext>
            </a:extLst>
          </p:cNvPr>
          <p:cNvSpPr txBox="1"/>
          <p:nvPr/>
        </p:nvSpPr>
        <p:spPr>
          <a:xfrm>
            <a:off x="16062385" y="7274890"/>
            <a:ext cx="1642547" cy="400110"/>
          </a:xfrm>
          <a:prstGeom prst="rect">
            <a:avLst/>
          </a:prstGeom>
          <a:solidFill>
            <a:schemeClr val="bg1"/>
          </a:solidFill>
          <a:ln>
            <a:solidFill>
              <a:schemeClr val="tx1"/>
            </a:solidFill>
          </a:ln>
        </p:spPr>
        <p:txBody>
          <a:bodyPr wrap="square">
            <a:spAutoFit/>
          </a:bodyPr>
          <a:lstStyle/>
          <a:p>
            <a:pPr marL="0" lvl="0" indent="0" algn="ctr"/>
            <a:r>
              <a:rPr lang="cs-CZ" sz="2000">
                <a:solidFill>
                  <a:srgbClr val="000000"/>
                </a:solidFill>
                <a:latin typeface="Arial" panose="020B0604020202020204" pitchFamily="34" charset="0"/>
                <a:ea typeface="Feature Deck Bold"/>
                <a:cs typeface="Arial" panose="020B0604020202020204" pitchFamily="34" charset="0"/>
                <a:sym typeface="Feature Deck Bold"/>
              </a:rPr>
              <a:t>Věk: </a:t>
            </a:r>
            <a:r>
              <a:rPr lang="en-US" sz="2000">
                <a:solidFill>
                  <a:srgbClr val="000000"/>
                </a:solidFill>
                <a:latin typeface="Arial" panose="020B0604020202020204" pitchFamily="34" charset="0"/>
                <a:ea typeface="Feature Deck Bold"/>
                <a:cs typeface="Arial" panose="020B0604020202020204" pitchFamily="34" charset="0"/>
                <a:sym typeface="Feature Deck Bold"/>
              </a:rPr>
              <a:t>50-69</a:t>
            </a:r>
          </a:p>
        </p:txBody>
      </p:sp>
      <p:sp>
        <p:nvSpPr>
          <p:cNvPr id="9" name="TextBox 8">
            <a:extLst>
              <a:ext uri="{FF2B5EF4-FFF2-40B4-BE49-F238E27FC236}">
                <a16:creationId xmlns:a16="http://schemas.microsoft.com/office/drawing/2014/main" id="{C7087C5F-BCA9-85A4-BBCC-ADD9F7277A91}"/>
              </a:ext>
            </a:extLst>
          </p:cNvPr>
          <p:cNvSpPr txBox="1"/>
          <p:nvPr/>
        </p:nvSpPr>
        <p:spPr>
          <a:xfrm>
            <a:off x="16648981" y="8561920"/>
            <a:ext cx="1055952" cy="707886"/>
          </a:xfrm>
          <a:prstGeom prst="rect">
            <a:avLst/>
          </a:prstGeom>
          <a:solidFill>
            <a:schemeClr val="bg1"/>
          </a:solidFill>
          <a:ln>
            <a:solidFill>
              <a:schemeClr val="tx1"/>
            </a:solidFill>
          </a:ln>
        </p:spPr>
        <p:txBody>
          <a:bodyPr wrap="square">
            <a:spAutoFit/>
          </a:bodyPr>
          <a:lstStyle/>
          <a:p>
            <a:pPr marL="0" lvl="0" indent="0" algn="ctr"/>
            <a:r>
              <a:rPr lang="cs-CZ" sz="2000">
                <a:solidFill>
                  <a:srgbClr val="000000"/>
                </a:solidFill>
                <a:latin typeface="Arial" panose="020B0604020202020204" pitchFamily="34" charset="0"/>
                <a:ea typeface="Feature Deck Bold"/>
                <a:cs typeface="Arial" panose="020B0604020202020204" pitchFamily="34" charset="0"/>
                <a:sym typeface="Feature Deck Bold"/>
              </a:rPr>
              <a:t>Věk: </a:t>
            </a:r>
            <a:r>
              <a:rPr lang="en-US" sz="2000">
                <a:solidFill>
                  <a:srgbClr val="000000"/>
                </a:solidFill>
                <a:latin typeface="Arial" panose="020B0604020202020204" pitchFamily="34" charset="0"/>
                <a:ea typeface="Feature Deck Bold"/>
                <a:cs typeface="Arial" panose="020B0604020202020204" pitchFamily="34" charset="0"/>
                <a:sym typeface="Feature Deck Bold"/>
              </a:rPr>
              <a:t>15-49</a:t>
            </a:r>
          </a:p>
        </p:txBody>
      </p:sp>
      <p:sp>
        <p:nvSpPr>
          <p:cNvPr id="10" name="TextBox 9">
            <a:extLst>
              <a:ext uri="{FF2B5EF4-FFF2-40B4-BE49-F238E27FC236}">
                <a16:creationId xmlns:a16="http://schemas.microsoft.com/office/drawing/2014/main" id="{339E5928-D07F-C47E-CDED-FF7290A01332}"/>
              </a:ext>
            </a:extLst>
          </p:cNvPr>
          <p:cNvSpPr txBox="1"/>
          <p:nvPr/>
        </p:nvSpPr>
        <p:spPr>
          <a:xfrm>
            <a:off x="5335394" y="8877191"/>
            <a:ext cx="3316531" cy="584775"/>
          </a:xfrm>
          <a:prstGeom prst="rect">
            <a:avLst/>
          </a:prstGeom>
          <a:noFill/>
          <a:ln>
            <a:noFill/>
          </a:ln>
        </p:spPr>
        <p:txBody>
          <a:bodyPr wrap="square">
            <a:spAutoFit/>
          </a:bodyPr>
          <a:lstStyle/>
          <a:p>
            <a:pPr marL="0" lvl="0" indent="0"/>
            <a:r>
              <a:rPr lang="en-US" sz="1600">
                <a:solidFill>
                  <a:srgbClr val="000000"/>
                </a:solidFill>
                <a:latin typeface="Arial" panose="020B0604020202020204" pitchFamily="34" charset="0"/>
                <a:ea typeface="Feature Deck Bold"/>
                <a:cs typeface="Arial" panose="020B0604020202020204" pitchFamily="34" charset="0"/>
                <a:sym typeface="Feature Deck Bold"/>
              </a:rPr>
              <a:t>Data source:  IHME, Global Burden of Disease (2024)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BE2875A-DBFC-861C-056B-ED8CC37F4505}"/>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C605E3C3-4DEA-0AF6-2B99-1C293E168B3A}"/>
              </a:ext>
            </a:extLst>
          </p:cNvPr>
          <p:cNvSpPr txBox="1"/>
          <p:nvPr/>
        </p:nvSpPr>
        <p:spPr>
          <a:xfrm>
            <a:off x="593861" y="608527"/>
            <a:ext cx="17383588" cy="734368"/>
          </a:xfrm>
          <a:prstGeom prst="rect">
            <a:avLst/>
          </a:prstGeom>
          <a:noFill/>
        </p:spPr>
        <p:txBody>
          <a:bodyPr wrap="square" lIns="91440" tIns="45720" rIns="91440" bIns="45720" anchor="t">
            <a:spAutoFit/>
          </a:bodyPr>
          <a:lstStyle/>
          <a:p>
            <a:pPr>
              <a:lnSpc>
                <a:spcPts val="4783"/>
              </a:lnSpc>
            </a:pPr>
            <a:r>
              <a:rPr lang="cs-CZ" sz="6000" b="1">
                <a:solidFill>
                  <a:srgbClr val="000000"/>
                </a:solidFill>
                <a:latin typeface="Times New Roman"/>
                <a:ea typeface="Feature Deck Bold"/>
                <a:cs typeface="Times New Roman"/>
                <a:sym typeface="Feature Deck Bold"/>
              </a:rPr>
              <a:t>Obezita - dospělí - BMI &gt; 30</a:t>
            </a:r>
            <a:endParaRPr lang="en-US" sz="6000" b="1">
              <a:solidFill>
                <a:srgbClr val="000000"/>
              </a:solidFill>
              <a:latin typeface="Times New Roman"/>
              <a:ea typeface="Feature Deck Bold"/>
              <a:cs typeface="Times New Roman"/>
              <a:sym typeface="Feature Deck Bold"/>
            </a:endParaRPr>
          </a:p>
        </p:txBody>
      </p:sp>
      <p:pic>
        <p:nvPicPr>
          <p:cNvPr id="4" name="Picture 3">
            <a:extLst>
              <a:ext uri="{FF2B5EF4-FFF2-40B4-BE49-F238E27FC236}">
                <a16:creationId xmlns:a16="http://schemas.microsoft.com/office/drawing/2014/main" id="{F0DF7289-079E-4655-E1AE-80A41BAE8282}"/>
              </a:ext>
            </a:extLst>
          </p:cNvPr>
          <p:cNvPicPr>
            <a:picLocks noChangeAspect="1"/>
          </p:cNvPicPr>
          <p:nvPr/>
        </p:nvPicPr>
        <p:blipFill>
          <a:blip r:embed="rId3"/>
          <a:stretch>
            <a:fillRect/>
          </a:stretch>
        </p:blipFill>
        <p:spPr>
          <a:xfrm>
            <a:off x="1261613" y="1601549"/>
            <a:ext cx="15333452" cy="7838715"/>
          </a:xfrm>
          <a:prstGeom prst="rect">
            <a:avLst/>
          </a:prstGeom>
        </p:spPr>
      </p:pic>
    </p:spTree>
    <p:extLst>
      <p:ext uri="{BB962C8B-B14F-4D97-AF65-F5344CB8AC3E}">
        <p14:creationId xmlns:p14="http://schemas.microsoft.com/office/powerpoint/2010/main" val="3148052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746C0-5AE2-0D5D-2CEC-77F5980E29F3}"/>
              </a:ext>
            </a:extLst>
          </p:cNvPr>
          <p:cNvSpPr txBox="1"/>
          <p:nvPr/>
        </p:nvSpPr>
        <p:spPr>
          <a:xfrm>
            <a:off x="1012214" y="778079"/>
            <a:ext cx="6455387" cy="1338828"/>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4800" b="1" dirty="0">
                <a:effectLst/>
                <a:latin typeface="Times New Roman" panose="02020603050405020304" pitchFamily="18" charset="0"/>
              </a:rPr>
              <a:t>Nadváha v populaci</a:t>
            </a:r>
            <a:br>
              <a:rPr lang="cs-CZ" sz="4800" dirty="0">
                <a:effectLst/>
                <a:latin typeface="Times New Roman" panose="02020603050405020304" pitchFamily="18" charset="0"/>
              </a:rPr>
            </a:br>
            <a:r>
              <a:rPr lang="cs-CZ" sz="3000" dirty="0">
                <a:effectLst/>
                <a:latin typeface="Arial" panose="020B0604020202020204" pitchFamily="34" charset="0"/>
              </a:rPr>
              <a:t>% dospělé populace, 2019</a:t>
            </a:r>
          </a:p>
        </p:txBody>
      </p:sp>
      <p:sp>
        <p:nvSpPr>
          <p:cNvPr id="4" name="TextBox 3">
            <a:extLst>
              <a:ext uri="{FF2B5EF4-FFF2-40B4-BE49-F238E27FC236}">
                <a16:creationId xmlns:a16="http://schemas.microsoft.com/office/drawing/2014/main" id="{DEECF551-717E-E678-C8C0-34F37EE34D80}"/>
              </a:ext>
            </a:extLst>
          </p:cNvPr>
          <p:cNvSpPr txBox="1"/>
          <p:nvPr/>
        </p:nvSpPr>
        <p:spPr>
          <a:xfrm>
            <a:off x="1012214" y="8954926"/>
            <a:ext cx="4474187" cy="438582"/>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2250" dirty="0">
                <a:effectLst/>
                <a:latin typeface="Arial" panose="020B0604020202020204" pitchFamily="34" charset="0"/>
              </a:rPr>
              <a:t>Source: </a:t>
            </a:r>
            <a:r>
              <a:rPr lang="cs-CZ" sz="2250" dirty="0" err="1">
                <a:effectLst/>
                <a:latin typeface="Arial" panose="020B0604020202020204" pitchFamily="34" charset="0"/>
              </a:rPr>
              <a:t>Eurostat</a:t>
            </a:r>
            <a:endParaRPr lang="cs-CZ" sz="2250" dirty="0">
              <a:effectLst/>
              <a:latin typeface="Arial" panose="020B0604020202020204" pitchFamily="34" charset="0"/>
            </a:endParaRPr>
          </a:p>
        </p:txBody>
      </p:sp>
      <p:sp>
        <p:nvSpPr>
          <p:cNvPr id="5" name="TextBox 4">
            <a:extLst>
              <a:ext uri="{FF2B5EF4-FFF2-40B4-BE49-F238E27FC236}">
                <a16:creationId xmlns:a16="http://schemas.microsoft.com/office/drawing/2014/main" id="{CC0170C0-A56C-EFF6-1EBD-96CE56951591}"/>
              </a:ext>
            </a:extLst>
          </p:cNvPr>
          <p:cNvSpPr txBox="1"/>
          <p:nvPr/>
        </p:nvSpPr>
        <p:spPr>
          <a:xfrm>
            <a:off x="844574" y="2363588"/>
            <a:ext cx="4809467" cy="2761265"/>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wrap="square" lIns="270000" tIns="270000" rIns="270000" bIns="270000" rtlCol="0" anchor="t">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2400" b="1" dirty="0">
                <a:effectLst/>
                <a:latin typeface="Arial"/>
                <a:cs typeface="Arial"/>
              </a:rPr>
              <a:t>Evropská unie 53%</a:t>
            </a:r>
            <a:br>
              <a:rPr lang="cs-CZ" sz="2400" dirty="0">
                <a:effectLst/>
                <a:latin typeface="Arial" panose="020B0604020202020204" pitchFamily="34" charset="0"/>
              </a:rPr>
            </a:br>
            <a:br>
              <a:rPr lang="cs-CZ" sz="2400" dirty="0">
                <a:effectLst/>
                <a:latin typeface="Arial" panose="020B0604020202020204" pitchFamily="34" charset="0"/>
              </a:rPr>
            </a:br>
            <a:r>
              <a:rPr lang="cs-CZ" sz="2400" dirty="0">
                <a:latin typeface="Arial"/>
                <a:cs typeface="Arial"/>
              </a:rPr>
              <a:t>Index tělesné hmotnosti (BMI) se vypočítá jako váha člověka dělená druhou mocninou jeho výšky.</a:t>
            </a:r>
            <a:endParaRPr lang="cs-CZ" sz="2400" dirty="0">
              <a:effectLst/>
              <a:latin typeface="Arial"/>
              <a:cs typeface="Arial"/>
            </a:endParaRPr>
          </a:p>
        </p:txBody>
      </p:sp>
    </p:spTree>
    <p:extLst>
      <p:ext uri="{BB962C8B-B14F-4D97-AF65-F5344CB8AC3E}">
        <p14:creationId xmlns:p14="http://schemas.microsoft.com/office/powerpoint/2010/main" val="2524576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F3E5ED-5ECF-DD04-538E-871A16AB48BC}"/>
              </a:ext>
            </a:extLst>
          </p:cNvPr>
          <p:cNvSpPr txBox="1"/>
          <p:nvPr/>
        </p:nvSpPr>
        <p:spPr>
          <a:xfrm>
            <a:off x="1012214" y="778079"/>
            <a:ext cx="6455387" cy="1338828"/>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4800" b="1">
                <a:effectLst/>
                <a:latin typeface="Times New Roman" panose="02020603050405020304" pitchFamily="18" charset="0"/>
              </a:rPr>
              <a:t>Dětská obezita</a:t>
            </a:r>
            <a:br>
              <a:rPr lang="en-GB" sz="4800">
                <a:effectLst/>
                <a:latin typeface="Times New Roman" panose="02020603050405020304" pitchFamily="18" charset="0"/>
              </a:rPr>
            </a:br>
            <a:r>
              <a:rPr lang="en-GB" sz="3000">
                <a:effectLst/>
                <a:latin typeface="Arial" panose="020B0604020202020204" pitchFamily="34" charset="0"/>
              </a:rPr>
              <a:t>% </a:t>
            </a:r>
            <a:r>
              <a:rPr lang="cs-CZ" sz="3000">
                <a:effectLst/>
                <a:latin typeface="Arial" panose="020B0604020202020204" pitchFamily="34" charset="0"/>
              </a:rPr>
              <a:t>dětí </a:t>
            </a:r>
            <a:r>
              <a:rPr lang="en-GB" sz="3000">
                <a:effectLst/>
                <a:latin typeface="Arial" panose="020B0604020202020204" pitchFamily="34" charset="0"/>
              </a:rPr>
              <a:t>(</a:t>
            </a:r>
            <a:r>
              <a:rPr lang="cs-CZ" sz="3000">
                <a:effectLst/>
                <a:latin typeface="Arial" panose="020B0604020202020204" pitchFamily="34" charset="0"/>
              </a:rPr>
              <a:t>věk: </a:t>
            </a:r>
            <a:r>
              <a:rPr lang="en-GB" sz="3000">
                <a:effectLst/>
                <a:latin typeface="Arial" panose="020B0604020202020204" pitchFamily="34" charset="0"/>
              </a:rPr>
              <a:t>5-19), 2016</a:t>
            </a:r>
          </a:p>
        </p:txBody>
      </p:sp>
      <p:sp>
        <p:nvSpPr>
          <p:cNvPr id="4" name="TextBox 3">
            <a:extLst>
              <a:ext uri="{FF2B5EF4-FFF2-40B4-BE49-F238E27FC236}">
                <a16:creationId xmlns:a16="http://schemas.microsoft.com/office/drawing/2014/main" id="{14229A00-0592-9271-E741-FAFFB756DE18}"/>
              </a:ext>
            </a:extLst>
          </p:cNvPr>
          <p:cNvSpPr txBox="1"/>
          <p:nvPr/>
        </p:nvSpPr>
        <p:spPr>
          <a:xfrm>
            <a:off x="1012214" y="8954926"/>
            <a:ext cx="5937227" cy="438582"/>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250">
                <a:effectLst/>
                <a:latin typeface="Arial" panose="020B0604020202020204" pitchFamily="34" charset="0"/>
              </a:rPr>
              <a:t>Source: World Health Organisation</a:t>
            </a:r>
          </a:p>
        </p:txBody>
      </p:sp>
    </p:spTree>
    <p:extLst>
      <p:ext uri="{BB962C8B-B14F-4D97-AF65-F5344CB8AC3E}">
        <p14:creationId xmlns:p14="http://schemas.microsoft.com/office/powerpoint/2010/main" val="3544451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62AEAB-1FE4-583B-FC1E-F7A62A957AF0}"/>
              </a:ext>
            </a:extLst>
          </p:cNvPr>
          <p:cNvSpPr txBox="1"/>
          <p:nvPr/>
        </p:nvSpPr>
        <p:spPr>
          <a:xfrm>
            <a:off x="196948" y="608527"/>
            <a:ext cx="17780501" cy="734368"/>
          </a:xfrm>
          <a:prstGeom prst="rect">
            <a:avLst/>
          </a:prstGeom>
          <a:noFill/>
        </p:spPr>
        <p:txBody>
          <a:bodyPr wrap="square">
            <a:spAutoFit/>
          </a:bodyPr>
          <a:lstStyle/>
          <a:p>
            <a:pPr marL="0" lvl="0" indent="0" algn="ctr">
              <a:lnSpc>
                <a:spcPts val="4783"/>
              </a:lnSpc>
            </a:pPr>
            <a:r>
              <a:rPr lang="cs-CZ" sz="6000" b="1" dirty="0">
                <a:solidFill>
                  <a:srgbClr val="000000"/>
                </a:solidFill>
                <a:latin typeface="Times New Roman" panose="02020603050405020304" pitchFamily="18" charset="0"/>
                <a:ea typeface="Feature Deck Bold"/>
                <a:cs typeface="Times New Roman" panose="02020603050405020304" pitchFamily="18" charset="0"/>
                <a:sym typeface="Feature Deck Bold"/>
              </a:rPr>
              <a:t>Vývoj nadváhy a obezity u českých dětí</a:t>
            </a:r>
            <a:endParaRPr lang="en-US" sz="6000" b="1"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p:txBody>
      </p:sp>
      <p:pic>
        <p:nvPicPr>
          <p:cNvPr id="3" name="Obrázek 2">
            <a:extLst>
              <a:ext uri="{FF2B5EF4-FFF2-40B4-BE49-F238E27FC236}">
                <a16:creationId xmlns:a16="http://schemas.microsoft.com/office/drawing/2014/main" id="{376CC5C6-F287-0A4D-F6B9-5A500B836F5A}"/>
              </a:ext>
            </a:extLst>
          </p:cNvPr>
          <p:cNvPicPr>
            <a:picLocks noChangeAspect="1"/>
          </p:cNvPicPr>
          <p:nvPr/>
        </p:nvPicPr>
        <p:blipFill>
          <a:blip r:embed="rId3"/>
          <a:stretch>
            <a:fillRect/>
          </a:stretch>
        </p:blipFill>
        <p:spPr>
          <a:xfrm>
            <a:off x="3747757" y="1578825"/>
            <a:ext cx="10678881" cy="7895965"/>
          </a:xfrm>
          <a:prstGeom prst="rect">
            <a:avLst/>
          </a:prstGeom>
        </p:spPr>
      </p:pic>
      <p:sp>
        <p:nvSpPr>
          <p:cNvPr id="5" name="TextovéPole 4">
            <a:extLst>
              <a:ext uri="{FF2B5EF4-FFF2-40B4-BE49-F238E27FC236}">
                <a16:creationId xmlns:a16="http://schemas.microsoft.com/office/drawing/2014/main" id="{BB481D9D-7B00-B7B8-A562-2D5701491735}"/>
              </a:ext>
            </a:extLst>
          </p:cNvPr>
          <p:cNvSpPr txBox="1"/>
          <p:nvPr/>
        </p:nvSpPr>
        <p:spPr>
          <a:xfrm>
            <a:off x="8264105" y="9683952"/>
            <a:ext cx="9144000" cy="461665"/>
          </a:xfrm>
          <a:prstGeom prst="rect">
            <a:avLst/>
          </a:prstGeom>
          <a:noFill/>
        </p:spPr>
        <p:txBody>
          <a:bodyPr wrap="square">
            <a:spAutoFit/>
          </a:bodyPr>
          <a:lstStyle/>
          <a:p>
            <a:r>
              <a:rPr lang="en-US" sz="2400">
                <a:hlinkClick r:id="rId4"/>
              </a:rPr>
              <a:t>https://szu.gov.cz/wp-content/uploads/2023/02/obezita_web_2023.pdf</a:t>
            </a:r>
            <a:r>
              <a:rPr lang="cs-CZ" sz="2400"/>
              <a:t> </a:t>
            </a:r>
            <a:endParaRPr lang="en-US" sz="2400"/>
          </a:p>
        </p:txBody>
      </p:sp>
    </p:spTree>
    <p:extLst>
      <p:ext uri="{BB962C8B-B14F-4D97-AF65-F5344CB8AC3E}">
        <p14:creationId xmlns:p14="http://schemas.microsoft.com/office/powerpoint/2010/main" val="1241672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3" name="Freeform 3"/>
          <p:cNvSpPr/>
          <p:nvPr/>
        </p:nvSpPr>
        <p:spPr>
          <a:xfrm>
            <a:off x="12296946" y="3595689"/>
            <a:ext cx="5549344" cy="3190873"/>
          </a:xfrm>
          <a:custGeom>
            <a:avLst/>
            <a:gdLst/>
            <a:ahLst/>
            <a:cxnLst/>
            <a:rect l="l" t="t" r="r" b="b"/>
            <a:pathLst>
              <a:path w="5549344" h="3190873">
                <a:moveTo>
                  <a:pt x="0" y="0"/>
                </a:moveTo>
                <a:lnTo>
                  <a:pt x="5549344" y="0"/>
                </a:lnTo>
                <a:lnTo>
                  <a:pt x="5549344" y="3190872"/>
                </a:lnTo>
                <a:lnTo>
                  <a:pt x="0" y="319087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4" name="Freeform 4"/>
          <p:cNvSpPr/>
          <p:nvPr/>
        </p:nvSpPr>
        <p:spPr>
          <a:xfrm>
            <a:off x="9522274" y="505965"/>
            <a:ext cx="5549344" cy="3190873"/>
          </a:xfrm>
          <a:custGeom>
            <a:avLst/>
            <a:gdLst/>
            <a:ahLst/>
            <a:cxnLst/>
            <a:rect l="l" t="t" r="r" b="b"/>
            <a:pathLst>
              <a:path w="5549344" h="3190873">
                <a:moveTo>
                  <a:pt x="0" y="0"/>
                </a:moveTo>
                <a:lnTo>
                  <a:pt x="5549344" y="0"/>
                </a:lnTo>
                <a:lnTo>
                  <a:pt x="5549344" y="3190872"/>
                </a:lnTo>
                <a:lnTo>
                  <a:pt x="0" y="319087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5" name="Freeform 5"/>
          <p:cNvSpPr/>
          <p:nvPr/>
        </p:nvSpPr>
        <p:spPr>
          <a:xfrm>
            <a:off x="9522274" y="6738936"/>
            <a:ext cx="5549344" cy="3190873"/>
          </a:xfrm>
          <a:custGeom>
            <a:avLst/>
            <a:gdLst/>
            <a:ahLst/>
            <a:cxnLst/>
            <a:rect l="l" t="t" r="r" b="b"/>
            <a:pathLst>
              <a:path w="5549344" h="3190873">
                <a:moveTo>
                  <a:pt x="0" y="0"/>
                </a:moveTo>
                <a:lnTo>
                  <a:pt x="5549344" y="0"/>
                </a:lnTo>
                <a:lnTo>
                  <a:pt x="5549344" y="3190873"/>
                </a:lnTo>
                <a:lnTo>
                  <a:pt x="0" y="319087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7" name="TextBox 7"/>
          <p:cNvSpPr txBox="1"/>
          <p:nvPr/>
        </p:nvSpPr>
        <p:spPr>
          <a:xfrm>
            <a:off x="1028700" y="3761135"/>
            <a:ext cx="7830748" cy="4229363"/>
          </a:xfrm>
          <a:prstGeom prst="rect">
            <a:avLst/>
          </a:prstGeom>
        </p:spPr>
        <p:txBody>
          <a:bodyPr lIns="0" tIns="0" rIns="0" bIns="0" rtlCol="0" anchor="t">
            <a:spAutoFit/>
          </a:bodyPr>
          <a:lstStyle/>
          <a:p>
            <a:pPr algn="l">
              <a:lnSpc>
                <a:spcPts val="2750"/>
              </a:lnSpc>
              <a:spcBef>
                <a:spcPct val="0"/>
              </a:spcBef>
            </a:pPr>
            <a:r>
              <a:rPr lang="cs-CZ" sz="2800" b="1" dirty="0" err="1">
                <a:solidFill>
                  <a:srgbClr val="000000"/>
                </a:solidFill>
                <a:latin typeface="Arial"/>
                <a:ea typeface="Neue Haas Grotesk Text Pro Bold"/>
                <a:cs typeface="Arial"/>
                <a:sym typeface="Neue Haas Grotesk Text Pro Bold"/>
              </a:rPr>
              <a:t>FoodUnfolded</a:t>
            </a:r>
            <a:endParaRPr lang="cs-CZ" sz="2800" b="1" dirty="0">
              <a:solidFill>
                <a:srgbClr val="000000"/>
              </a:solidFill>
              <a:latin typeface="Arial"/>
              <a:ea typeface="Neue Haas Grotesk Text Pro Bold"/>
              <a:cs typeface="Arial"/>
              <a:sym typeface="Neue Haas Grotesk Text Pro Bold"/>
            </a:endParaRPr>
          </a:p>
          <a:p>
            <a:pPr algn="l">
              <a:lnSpc>
                <a:spcPts val="3300"/>
              </a:lnSpc>
              <a:spcBef>
                <a:spcPct val="0"/>
              </a:spcBef>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r>
              <a:rPr lang="cs-CZ" sz="2800" dirty="0">
                <a:latin typeface="Arial"/>
                <a:cs typeface="Arial"/>
              </a:rPr>
              <a:t>Globální multimediální platforma, která pomáhá řešit výzvy udržitelnosti, sociální spravedlnosti a etiky v našem potravinovém systému tím, že informuje a přibližuje lidem svět potravin.</a:t>
            </a:r>
          </a:p>
          <a:p>
            <a:endParaRPr lang="cs-CZ" sz="2800" dirty="0">
              <a:latin typeface="Arial" panose="020B0604020202020204" pitchFamily="34" charset="0"/>
              <a:cs typeface="Arial" panose="020B0604020202020204" pitchFamily="34" charset="0"/>
            </a:endParaRPr>
          </a:p>
          <a:p>
            <a:r>
              <a:rPr lang="cs-CZ" sz="2800" dirty="0">
                <a:latin typeface="Arial"/>
                <a:cs typeface="Arial"/>
              </a:rPr>
              <a:t>Oslovujeme různorodé publikum pomocí různých formátů: dokumentárních filmů, online článků, sociálních sítí a akcí.</a:t>
            </a:r>
          </a:p>
        </p:txBody>
      </p:sp>
      <p:sp>
        <p:nvSpPr>
          <p:cNvPr id="8" name="TextBox 6">
            <a:extLst>
              <a:ext uri="{FF2B5EF4-FFF2-40B4-BE49-F238E27FC236}">
                <a16:creationId xmlns:a16="http://schemas.microsoft.com/office/drawing/2014/main" id="{8D916085-475C-A5C4-302B-2847B105644C}"/>
              </a:ext>
            </a:extLst>
          </p:cNvPr>
          <p:cNvSpPr txBox="1"/>
          <p:nvPr/>
        </p:nvSpPr>
        <p:spPr>
          <a:xfrm>
            <a:off x="1028698" y="804501"/>
            <a:ext cx="7048501" cy="1846659"/>
          </a:xfrm>
          <a:prstGeom prst="rect">
            <a:avLst/>
          </a:prstGeom>
        </p:spPr>
        <p:txBody>
          <a:bodyPr wrap="square" lIns="0" tIns="0" rIns="0" bIns="0" rtlCol="0" anchor="t">
            <a:spAutoFit/>
          </a:bodyPr>
          <a:lstStyle/>
          <a:p>
            <a:pPr algn="just">
              <a:spcBef>
                <a:spcPct val="0"/>
              </a:spcBef>
            </a:pPr>
            <a:r>
              <a:rPr lang="cs-CZ" sz="6000" b="1" dirty="0">
                <a:solidFill>
                  <a:srgbClr val="000000"/>
                </a:solidFill>
                <a:latin typeface="Calibri"/>
                <a:ea typeface="Calibri"/>
                <a:cs typeface="Calibri"/>
                <a:sym typeface="Feature Deck Bold"/>
              </a:rPr>
              <a:t>Programy</a:t>
            </a:r>
          </a:p>
          <a:p>
            <a:pPr algn="just">
              <a:spcBef>
                <a:spcPct val="0"/>
              </a:spcBef>
            </a:pPr>
            <a:r>
              <a:rPr lang="cs-CZ" sz="6000" dirty="0">
                <a:solidFill>
                  <a:srgbClr val="000000"/>
                </a:solidFill>
                <a:latin typeface="Calibri"/>
                <a:ea typeface="Calibri"/>
                <a:cs typeface="Calibri"/>
                <a:sym typeface="Feature Deck"/>
              </a:rPr>
              <a:t>Vlajkové lodě EIT Food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62AEAB-1FE4-583B-FC1E-F7A62A957AF0}"/>
              </a:ext>
            </a:extLst>
          </p:cNvPr>
          <p:cNvSpPr txBox="1"/>
          <p:nvPr/>
        </p:nvSpPr>
        <p:spPr>
          <a:xfrm>
            <a:off x="253218" y="608527"/>
            <a:ext cx="17724231" cy="734368"/>
          </a:xfrm>
          <a:prstGeom prst="rect">
            <a:avLst/>
          </a:prstGeom>
          <a:noFill/>
        </p:spPr>
        <p:txBody>
          <a:bodyPr wrap="square">
            <a:spAutoFit/>
          </a:bodyPr>
          <a:lstStyle/>
          <a:p>
            <a:pPr marL="0" lvl="0" indent="0" algn="ctr">
              <a:lnSpc>
                <a:spcPts val="4783"/>
              </a:lnSpc>
            </a:pPr>
            <a:r>
              <a:rPr lang="cs-CZ" sz="6000" b="1" dirty="0">
                <a:solidFill>
                  <a:srgbClr val="000000"/>
                </a:solidFill>
                <a:latin typeface="Times New Roman" panose="02020603050405020304" pitchFamily="18" charset="0"/>
                <a:ea typeface="Feature Deck Bold"/>
                <a:cs typeface="Times New Roman" panose="02020603050405020304" pitchFamily="18" charset="0"/>
                <a:sym typeface="Feature Deck Bold"/>
              </a:rPr>
              <a:t>Vývoj Obezity v ČR – populace starší 15 let</a:t>
            </a:r>
            <a:endParaRPr lang="en-US" sz="6000" b="1" dirty="0">
              <a:solidFill>
                <a:srgbClr val="000000"/>
              </a:solidFill>
              <a:latin typeface="Times New Roman" panose="02020603050405020304" pitchFamily="18" charset="0"/>
              <a:ea typeface="Feature Deck Bold"/>
              <a:cs typeface="Times New Roman" panose="02020603050405020304" pitchFamily="18" charset="0"/>
              <a:sym typeface="Feature Deck Bold"/>
            </a:endParaRPr>
          </a:p>
        </p:txBody>
      </p:sp>
      <p:pic>
        <p:nvPicPr>
          <p:cNvPr id="4" name="Obrázek 3">
            <a:extLst>
              <a:ext uri="{FF2B5EF4-FFF2-40B4-BE49-F238E27FC236}">
                <a16:creationId xmlns:a16="http://schemas.microsoft.com/office/drawing/2014/main" id="{4B16740A-9D9C-BC09-D4CB-7E306C544918}"/>
              </a:ext>
            </a:extLst>
          </p:cNvPr>
          <p:cNvPicPr>
            <a:picLocks noChangeAspect="1"/>
          </p:cNvPicPr>
          <p:nvPr/>
        </p:nvPicPr>
        <p:blipFill>
          <a:blip r:embed="rId3"/>
          <a:stretch>
            <a:fillRect/>
          </a:stretch>
        </p:blipFill>
        <p:spPr>
          <a:xfrm>
            <a:off x="1604950" y="1943917"/>
            <a:ext cx="15020765" cy="7209107"/>
          </a:xfrm>
          <a:prstGeom prst="rect">
            <a:avLst/>
          </a:prstGeom>
        </p:spPr>
      </p:pic>
      <p:sp>
        <p:nvSpPr>
          <p:cNvPr id="7" name="TextovéPole 6">
            <a:extLst>
              <a:ext uri="{FF2B5EF4-FFF2-40B4-BE49-F238E27FC236}">
                <a16:creationId xmlns:a16="http://schemas.microsoft.com/office/drawing/2014/main" id="{3021FE93-4C00-392D-E479-F194B2534925}"/>
              </a:ext>
            </a:extLst>
          </p:cNvPr>
          <p:cNvSpPr txBox="1"/>
          <p:nvPr/>
        </p:nvSpPr>
        <p:spPr>
          <a:xfrm>
            <a:off x="3053751" y="9459189"/>
            <a:ext cx="14268091" cy="461665"/>
          </a:xfrm>
          <a:prstGeom prst="rect">
            <a:avLst/>
          </a:prstGeom>
          <a:noFill/>
        </p:spPr>
        <p:txBody>
          <a:bodyPr wrap="square">
            <a:spAutoFit/>
          </a:bodyPr>
          <a:lstStyle/>
          <a:p>
            <a:r>
              <a:rPr lang="en-US" sz="2400">
                <a:hlinkClick r:id="rId4"/>
              </a:rPr>
              <a:t>https://mzd.gov.cz/wp-content/uploads/2025/01/Priloha-4_NKV_plan_rizikove-faktory-a-prevence.pdf</a:t>
            </a:r>
            <a:r>
              <a:rPr lang="cs-CZ" sz="2400"/>
              <a:t> </a:t>
            </a:r>
            <a:endParaRPr lang="en-US" sz="2400"/>
          </a:p>
        </p:txBody>
      </p:sp>
    </p:spTree>
    <p:extLst>
      <p:ext uri="{BB962C8B-B14F-4D97-AF65-F5344CB8AC3E}">
        <p14:creationId xmlns:p14="http://schemas.microsoft.com/office/powerpoint/2010/main" val="3699818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3021FE93-4C00-392D-E479-F194B2534925}"/>
              </a:ext>
            </a:extLst>
          </p:cNvPr>
          <p:cNvSpPr txBox="1"/>
          <p:nvPr/>
        </p:nvSpPr>
        <p:spPr>
          <a:xfrm>
            <a:off x="3053751" y="9459189"/>
            <a:ext cx="14268091" cy="461665"/>
          </a:xfrm>
          <a:prstGeom prst="rect">
            <a:avLst/>
          </a:prstGeom>
          <a:noFill/>
        </p:spPr>
        <p:txBody>
          <a:bodyPr wrap="square">
            <a:spAutoFit/>
          </a:bodyPr>
          <a:lstStyle/>
          <a:p>
            <a:r>
              <a:rPr lang="en-US" sz="2400">
                <a:hlinkClick r:id="rId3"/>
              </a:rPr>
              <a:t>https://mzd.gov.cz/wp-content/uploads/2025/01/Priloha-4_NKV_plan_rizikove-faktory-a-prevence.pdf</a:t>
            </a:r>
            <a:r>
              <a:rPr lang="cs-CZ" sz="2400"/>
              <a:t> </a:t>
            </a:r>
            <a:endParaRPr lang="en-US" sz="2400"/>
          </a:p>
        </p:txBody>
      </p:sp>
      <p:pic>
        <p:nvPicPr>
          <p:cNvPr id="3" name="Obrázek 2">
            <a:extLst>
              <a:ext uri="{FF2B5EF4-FFF2-40B4-BE49-F238E27FC236}">
                <a16:creationId xmlns:a16="http://schemas.microsoft.com/office/drawing/2014/main" id="{D0298861-5672-9C92-FD23-BA44467DD97C}"/>
              </a:ext>
            </a:extLst>
          </p:cNvPr>
          <p:cNvPicPr>
            <a:picLocks noChangeAspect="1"/>
          </p:cNvPicPr>
          <p:nvPr/>
        </p:nvPicPr>
        <p:blipFill>
          <a:blip r:embed="rId4"/>
          <a:stretch>
            <a:fillRect/>
          </a:stretch>
        </p:blipFill>
        <p:spPr>
          <a:xfrm>
            <a:off x="1285467" y="518088"/>
            <a:ext cx="15613812" cy="8753569"/>
          </a:xfrm>
          <a:prstGeom prst="rect">
            <a:avLst/>
          </a:prstGeom>
        </p:spPr>
      </p:pic>
    </p:spTree>
    <p:extLst>
      <p:ext uri="{BB962C8B-B14F-4D97-AF65-F5344CB8AC3E}">
        <p14:creationId xmlns:p14="http://schemas.microsoft.com/office/powerpoint/2010/main" val="2210857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0D040B-B021-6327-D262-6C52B3600767}"/>
              </a:ext>
            </a:extLst>
          </p:cNvPr>
          <p:cNvSpPr txBox="1"/>
          <p:nvPr/>
        </p:nvSpPr>
        <p:spPr>
          <a:xfrm>
            <a:off x="667157" y="540853"/>
            <a:ext cx="6455387" cy="2862322"/>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ts val="4800"/>
              </a:lnSpc>
            </a:pPr>
            <a:r>
              <a:rPr lang="cs-CZ" sz="4800" b="1">
                <a:effectLst/>
                <a:latin typeface="Times New Roman" panose="02020603050405020304" pitchFamily="18" charset="0"/>
              </a:rPr>
              <a:t>Úmrtí spojená s kardiovaskulárním onemocněním</a:t>
            </a:r>
            <a:endParaRPr lang="en-GB" sz="4800" b="1">
              <a:effectLst/>
              <a:latin typeface="Times New Roman" panose="02020603050405020304" pitchFamily="18" charset="0"/>
            </a:endParaRPr>
          </a:p>
          <a:p>
            <a:r>
              <a:rPr lang="cs-CZ" sz="3000">
                <a:effectLst/>
                <a:latin typeface="Arial" panose="020B0604020202020204" pitchFamily="34" charset="0"/>
              </a:rPr>
              <a:t>Počet úmrtí na milion obyvatel podle země</a:t>
            </a:r>
            <a:r>
              <a:rPr lang="en-GB" sz="3000">
                <a:effectLst/>
                <a:latin typeface="Arial" panose="020B0604020202020204" pitchFamily="34" charset="0"/>
              </a:rPr>
              <a:t>, 2017</a:t>
            </a:r>
          </a:p>
        </p:txBody>
      </p:sp>
      <p:sp>
        <p:nvSpPr>
          <p:cNvPr id="6" name="TextBox 5">
            <a:extLst>
              <a:ext uri="{FF2B5EF4-FFF2-40B4-BE49-F238E27FC236}">
                <a16:creationId xmlns:a16="http://schemas.microsoft.com/office/drawing/2014/main" id="{0105E5CD-6A40-3B9C-442B-7CBA5E80F8B5}"/>
              </a:ext>
            </a:extLst>
          </p:cNvPr>
          <p:cNvSpPr txBox="1"/>
          <p:nvPr/>
        </p:nvSpPr>
        <p:spPr>
          <a:xfrm>
            <a:off x="1012214" y="8954926"/>
            <a:ext cx="4474187" cy="438582"/>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cs-CZ" sz="2250">
                <a:effectLst/>
                <a:latin typeface="Arial" panose="020B0604020202020204" pitchFamily="34" charset="0"/>
              </a:rPr>
              <a:t>Zdroj</a:t>
            </a:r>
            <a:r>
              <a:rPr lang="en-GB" sz="2250">
                <a:effectLst/>
                <a:latin typeface="Arial" panose="020B0604020202020204" pitchFamily="34" charset="0"/>
              </a:rPr>
              <a:t>: Eurostat</a:t>
            </a:r>
          </a:p>
        </p:txBody>
      </p:sp>
    </p:spTree>
    <p:extLst>
      <p:ext uri="{BB962C8B-B14F-4D97-AF65-F5344CB8AC3E}">
        <p14:creationId xmlns:p14="http://schemas.microsoft.com/office/powerpoint/2010/main" val="2807580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 name="TextBox 32"/>
          <p:cNvSpPr txBox="1"/>
          <p:nvPr/>
        </p:nvSpPr>
        <p:spPr>
          <a:xfrm>
            <a:off x="933793" y="2559982"/>
            <a:ext cx="9016776" cy="7396897"/>
          </a:xfrm>
          <a:prstGeom prst="rect">
            <a:avLst/>
          </a:prstGeom>
        </p:spPr>
        <p:txBody>
          <a:bodyPr wrap="square" lIns="0" tIns="0" rIns="0" bIns="0" rtlCol="0" anchor="t">
            <a:spAutoFit/>
          </a:bodyPr>
          <a:lstStyle/>
          <a:p>
            <a:pPr marL="0" lvl="0" indent="0" algn="l"/>
            <a:r>
              <a:rPr lang="cs-CZ" sz="2800" b="1" dirty="0">
                <a:latin typeface="Arial"/>
                <a:cs typeface="Arial"/>
              </a:rPr>
              <a:t>Vysoce průmyslově zpracované potraviny (</a:t>
            </a:r>
            <a:r>
              <a:rPr lang="cs-CZ" sz="2800" b="1" dirty="0" err="1">
                <a:latin typeface="Arial"/>
                <a:cs typeface="Arial"/>
              </a:rPr>
              <a:t>UPFs</a:t>
            </a:r>
            <a:r>
              <a:rPr lang="cs-CZ" sz="2800" b="1" dirty="0">
                <a:latin typeface="Arial"/>
                <a:cs typeface="Arial"/>
              </a:rPr>
              <a:t>)</a:t>
            </a:r>
            <a:r>
              <a:rPr lang="cs-CZ" sz="2800" dirty="0">
                <a:latin typeface="Arial"/>
                <a:cs typeface="Arial"/>
              </a:rPr>
              <a:t> jsou směsi složek vzniklých různými průmyslovými procesy. Obvykle obsahují přídatné látky, jako jsou barviva, aromata, emulgátory a </a:t>
            </a:r>
            <a:r>
              <a:rPr lang="cs-CZ" sz="2800" dirty="0" err="1">
                <a:latin typeface="Arial"/>
                <a:cs typeface="Arial"/>
              </a:rPr>
              <a:t>konzervanty</a:t>
            </a:r>
            <a:r>
              <a:rPr lang="cs-CZ" sz="2800" dirty="0">
                <a:latin typeface="Arial"/>
                <a:cs typeface="Arial"/>
              </a:rPr>
              <a:t>, které se v běžné kuchyni v domácnostech téměř nepoužívají. Patří sem například:</a:t>
            </a:r>
          </a:p>
          <a:p>
            <a:pPr marL="0" lvl="0" indent="0" algn="l"/>
            <a:endParaRPr lang="cs-CZ" sz="28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457200" lvl="0" indent="-457200" algn="l">
              <a:lnSpc>
                <a:spcPts val="2795"/>
              </a:lnSpc>
              <a:buFont typeface="Arial" panose="020B0604020202020204" pitchFamily="34" charset="0"/>
              <a:buChar char="•"/>
            </a:pPr>
            <a:r>
              <a:rPr lang="cs-CZ" sz="2800" dirty="0">
                <a:latin typeface="Arial"/>
                <a:ea typeface="Feature Deck Bold"/>
                <a:cs typeface="Arial"/>
                <a:sym typeface="Feature Deck Bold"/>
              </a:rPr>
              <a:t>Různé balené </a:t>
            </a:r>
            <a:r>
              <a:rPr lang="cs-CZ" sz="2800" dirty="0" err="1">
                <a:latin typeface="Arial"/>
                <a:ea typeface="Feature Deck Bold"/>
                <a:cs typeface="Arial"/>
                <a:sym typeface="Feature Deck Bold"/>
              </a:rPr>
              <a:t>snacky</a:t>
            </a:r>
            <a:r>
              <a:rPr lang="cs-CZ" sz="2800" dirty="0">
                <a:latin typeface="Arial"/>
                <a:ea typeface="Feature Deck Bold"/>
                <a:cs typeface="Arial"/>
                <a:sym typeface="Feature Deck Bold"/>
              </a:rPr>
              <a:t> a pečivo</a:t>
            </a:r>
          </a:p>
          <a:p>
            <a:pPr marL="457200" lvl="0" indent="-457200" algn="l">
              <a:lnSpc>
                <a:spcPts val="2795"/>
              </a:lnSpc>
              <a:buFont typeface="Arial" panose="020B0604020202020204" pitchFamily="34" charset="0"/>
              <a:buChar char="•"/>
            </a:pPr>
            <a:endParaRPr lang="cs-CZ" sz="2800" dirty="0">
              <a:latin typeface="Arial" panose="020B0604020202020204" pitchFamily="34" charset="0"/>
              <a:ea typeface="Feature Deck Bold"/>
              <a:cs typeface="Arial" panose="020B0604020202020204" pitchFamily="34" charset="0"/>
              <a:sym typeface="Feature Deck Bold"/>
            </a:endParaRPr>
          </a:p>
          <a:p>
            <a:pPr marL="457200" indent="-457200">
              <a:lnSpc>
                <a:spcPts val="2795"/>
              </a:lnSpc>
              <a:buFont typeface="Arial" panose="020B0604020202020204" pitchFamily="34" charset="0"/>
              <a:buChar char="•"/>
            </a:pPr>
            <a:r>
              <a:rPr lang="cs-CZ" sz="2800" dirty="0">
                <a:latin typeface="Arial" panose="020B0604020202020204" pitchFamily="34" charset="0"/>
                <a:ea typeface="Feature Deck Bold"/>
                <a:cs typeface="Arial" panose="020B0604020202020204" pitchFamily="34" charset="0"/>
                <a:sym typeface="Feature Deck Bold"/>
              </a:rPr>
              <a:t>Slazené nápoje a limonády</a:t>
            </a:r>
          </a:p>
          <a:p>
            <a:pPr marL="457200" indent="-457200">
              <a:lnSpc>
                <a:spcPts val="2795"/>
              </a:lnSpc>
              <a:buFont typeface="Arial" panose="020B0604020202020204" pitchFamily="34" charset="0"/>
              <a:buChar char="•"/>
            </a:pPr>
            <a:endParaRPr lang="cs-CZ" sz="2800" dirty="0">
              <a:latin typeface="Arial" panose="020B0604020202020204" pitchFamily="34" charset="0"/>
              <a:ea typeface="Feature Deck Bold"/>
              <a:cs typeface="Arial" panose="020B0604020202020204" pitchFamily="34" charset="0"/>
              <a:sym typeface="Feature Deck Bold"/>
            </a:endParaRPr>
          </a:p>
          <a:p>
            <a:pPr marL="457200" indent="-457200">
              <a:lnSpc>
                <a:spcPts val="2795"/>
              </a:lnSpc>
              <a:buFont typeface="Arial" panose="020B0604020202020204" pitchFamily="34" charset="0"/>
              <a:buChar char="•"/>
            </a:pPr>
            <a:r>
              <a:rPr lang="cs-CZ" sz="2800" dirty="0">
                <a:latin typeface="Arial"/>
                <a:ea typeface="Feature Deck Bold"/>
                <a:cs typeface="Arial"/>
                <a:sym typeface="Feature Deck Bold"/>
              </a:rPr>
              <a:t>Instantní polévky a nudle</a:t>
            </a:r>
          </a:p>
          <a:p>
            <a:pPr marL="457200" indent="-457200">
              <a:lnSpc>
                <a:spcPts val="2795"/>
              </a:lnSpc>
              <a:buFont typeface="Arial" panose="020B0604020202020204" pitchFamily="34" charset="0"/>
              <a:buChar char="•"/>
            </a:pPr>
            <a:endParaRPr lang="cs-CZ" sz="2800" dirty="0">
              <a:latin typeface="Arial" panose="020B0604020202020204" pitchFamily="34" charset="0"/>
              <a:ea typeface="Feature Deck Bold"/>
              <a:cs typeface="Arial" panose="020B0604020202020204" pitchFamily="34" charset="0"/>
              <a:sym typeface="Feature Deck Bold"/>
            </a:endParaRPr>
          </a:p>
          <a:p>
            <a:pPr marL="457200" indent="-457200">
              <a:lnSpc>
                <a:spcPts val="2795"/>
              </a:lnSpc>
              <a:buFont typeface="Arial" panose="020B0604020202020204" pitchFamily="34" charset="0"/>
              <a:buChar char="•"/>
            </a:pPr>
            <a:r>
              <a:rPr lang="cs-CZ" sz="2800" dirty="0">
                <a:latin typeface="Arial" panose="020B0604020202020204" pitchFamily="34" charset="0"/>
                <a:ea typeface="Feature Deck Bold"/>
                <a:cs typeface="Arial" panose="020B0604020202020204" pitchFamily="34" charset="0"/>
                <a:sym typeface="Feature Deck Bold"/>
              </a:rPr>
              <a:t>Průmyslově zpracované masné výrobky</a:t>
            </a:r>
          </a:p>
          <a:p>
            <a:pPr marL="457200" indent="-457200">
              <a:lnSpc>
                <a:spcPts val="2795"/>
              </a:lnSpc>
              <a:buFont typeface="Arial" panose="020B0604020202020204" pitchFamily="34" charset="0"/>
              <a:buChar char="•"/>
            </a:pPr>
            <a:endParaRPr lang="cs-CZ" sz="2800" dirty="0">
              <a:latin typeface="Arial" panose="020B0604020202020204" pitchFamily="34" charset="0"/>
              <a:ea typeface="Feature Deck Bold"/>
              <a:cs typeface="Arial" panose="020B0604020202020204" pitchFamily="34" charset="0"/>
              <a:sym typeface="Feature Deck Bold"/>
            </a:endParaRPr>
          </a:p>
          <a:p>
            <a:pPr marL="457200" indent="-457200">
              <a:lnSpc>
                <a:spcPts val="2795"/>
              </a:lnSpc>
              <a:buFont typeface="Arial" panose="020B0604020202020204" pitchFamily="34" charset="0"/>
              <a:buChar char="•"/>
            </a:pPr>
            <a:r>
              <a:rPr lang="cs-CZ" sz="2800" dirty="0">
                <a:latin typeface="Arial" panose="020B0604020202020204" pitchFamily="34" charset="0"/>
                <a:ea typeface="Feature Deck Bold"/>
                <a:cs typeface="Arial" panose="020B0604020202020204" pitchFamily="34" charset="0"/>
                <a:sym typeface="Feature Deck Bold"/>
              </a:rPr>
              <a:t>Hotová mražená jídla</a:t>
            </a:r>
          </a:p>
          <a:p>
            <a:pPr marL="457200" indent="-457200">
              <a:lnSpc>
                <a:spcPts val="2795"/>
              </a:lnSpc>
              <a:buFont typeface="Arial" panose="020B0604020202020204" pitchFamily="34" charset="0"/>
              <a:buChar char="•"/>
            </a:pPr>
            <a:endParaRPr lang="cs-CZ" sz="2250" dirty="0">
              <a:latin typeface="Arial" panose="020B0604020202020204" pitchFamily="34" charset="0"/>
              <a:sym typeface="Feature Deck Bold"/>
            </a:endParaRPr>
          </a:p>
          <a:p>
            <a:pPr>
              <a:lnSpc>
                <a:spcPts val="2795"/>
              </a:lnSpc>
            </a:pPr>
            <a:r>
              <a:rPr lang="cs-CZ" sz="2250" dirty="0">
                <a:latin typeface="Arial" panose="020B0604020202020204" pitchFamily="34" charset="0"/>
                <a:sym typeface="Neue Haas Grotesk Text Pro"/>
              </a:rPr>
              <a:t>Zdroj: na základě klasifikace potravin podle NOVA.</a:t>
            </a:r>
            <a:endParaRPr lang="cs-CZ" sz="2250" dirty="0">
              <a:latin typeface="Arial" panose="020B0604020202020204" pitchFamily="34" charset="0"/>
              <a:sym typeface="Feature Deck Bold"/>
            </a:endParaRPr>
          </a:p>
          <a:p>
            <a:pPr marL="0" lvl="0" indent="0" algn="l"/>
            <a:endParaRPr lang="cs-CZ" sz="28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34" name="TextBox 34"/>
          <p:cNvSpPr txBox="1"/>
          <p:nvPr/>
        </p:nvSpPr>
        <p:spPr>
          <a:xfrm>
            <a:off x="925167" y="1195075"/>
            <a:ext cx="12739075" cy="846386"/>
          </a:xfrm>
          <a:prstGeom prst="rect">
            <a:avLst/>
          </a:prstGeom>
        </p:spPr>
        <p:txBody>
          <a:bodyPr wrap="square" lIns="0" tIns="0" rIns="0" bIns="0" rtlCol="0" anchor="t">
            <a:spAutoFit/>
          </a:bodyPr>
          <a:lstStyle/>
          <a:p>
            <a:pPr marL="0" lvl="0" indent="0" algn="l">
              <a:lnSpc>
                <a:spcPts val="6285"/>
              </a:lnSpc>
              <a:spcBef>
                <a:spcPct val="0"/>
              </a:spcBef>
            </a:pPr>
            <a:r>
              <a:rPr lang="cs-CZ" sz="8000" b="1">
                <a:solidFill>
                  <a:srgbClr val="000000"/>
                </a:solidFill>
                <a:latin typeface="Times New Roman" panose="02020603050405020304" pitchFamily="18" charset="0"/>
                <a:ea typeface="Feature Deck"/>
                <a:cs typeface="Times New Roman" panose="02020603050405020304" pitchFamily="18" charset="0"/>
                <a:sym typeface="Feature Deck"/>
              </a:rPr>
              <a:t>Ultra zpracované potraviny</a:t>
            </a:r>
            <a:endParaRPr lang="en-US" sz="8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3" name="Picture 2" descr="A black and orange bottle&#10;&#10;Description automatically generated">
            <a:extLst>
              <a:ext uri="{FF2B5EF4-FFF2-40B4-BE49-F238E27FC236}">
                <a16:creationId xmlns:a16="http://schemas.microsoft.com/office/drawing/2014/main" id="{6CEB98CE-C949-2166-38AD-83AFBAB49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220">
            <a:off x="10399808" y="6211140"/>
            <a:ext cx="1870472" cy="4939217"/>
          </a:xfrm>
          <a:prstGeom prst="rect">
            <a:avLst/>
          </a:prstGeom>
        </p:spPr>
      </p:pic>
      <p:pic>
        <p:nvPicPr>
          <p:cNvPr id="7" name="Picture 6" descr="A cartoon of an ice cream cone&#10;&#10;Description automatically generated">
            <a:extLst>
              <a:ext uri="{FF2B5EF4-FFF2-40B4-BE49-F238E27FC236}">
                <a16:creationId xmlns:a16="http://schemas.microsoft.com/office/drawing/2014/main" id="{D77B0160-4D6D-169F-BFA5-665409CC6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1587" y="570637"/>
            <a:ext cx="3154017" cy="4285841"/>
          </a:xfrm>
          <a:prstGeom prst="rect">
            <a:avLst/>
          </a:prstGeom>
        </p:spPr>
      </p:pic>
      <p:pic>
        <p:nvPicPr>
          <p:cNvPr id="9" name="Picture 8" descr="A drawing of a plate with white and purple ovals&#10;&#10;Description automatically generated">
            <a:extLst>
              <a:ext uri="{FF2B5EF4-FFF2-40B4-BE49-F238E27FC236}">
                <a16:creationId xmlns:a16="http://schemas.microsoft.com/office/drawing/2014/main" id="{89B3DDB8-0A28-1BF7-CAE6-2776D8C5C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1891">
            <a:off x="11944058" y="3413514"/>
            <a:ext cx="8967585" cy="410196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erson holding a jar of food&#10;&#10;Description automatically generated">
            <a:extLst>
              <a:ext uri="{FF2B5EF4-FFF2-40B4-BE49-F238E27FC236}">
                <a16:creationId xmlns:a16="http://schemas.microsoft.com/office/drawing/2014/main" id="{2E8B8DB1-FCF0-B65F-830F-B0AB99087B73}"/>
              </a:ext>
            </a:extLst>
          </p:cNvPr>
          <p:cNvPicPr>
            <a:picLocks noChangeAspect="1"/>
          </p:cNvPicPr>
          <p:nvPr/>
        </p:nvPicPr>
        <p:blipFill rotWithShape="1">
          <a:blip r:embed="rId4">
            <a:extLst>
              <a:ext uri="{28A0092B-C50C-407E-A947-70E740481C1C}">
                <a14:useLocalDpi xmlns:a14="http://schemas.microsoft.com/office/drawing/2010/main" val="0"/>
              </a:ext>
            </a:extLst>
          </a:blip>
          <a:srcRect l="28863" r="24350"/>
          <a:stretch/>
        </p:blipFill>
        <p:spPr>
          <a:xfrm>
            <a:off x="10016198" y="428712"/>
            <a:ext cx="7856043" cy="9444158"/>
          </a:xfrm>
          <a:prstGeom prst="rect">
            <a:avLst/>
          </a:prstGeom>
        </p:spPr>
      </p:pic>
      <p:sp>
        <p:nvSpPr>
          <p:cNvPr id="13" name="TextBox 13"/>
          <p:cNvSpPr txBox="1"/>
          <p:nvPr/>
        </p:nvSpPr>
        <p:spPr>
          <a:xfrm>
            <a:off x="947399" y="880890"/>
            <a:ext cx="8300118" cy="8568692"/>
          </a:xfrm>
          <a:prstGeom prst="rect">
            <a:avLst/>
          </a:prstGeom>
        </p:spPr>
        <p:txBody>
          <a:bodyPr wrap="square" lIns="0" tIns="0" rIns="0" bIns="0" rtlCol="0" anchor="t">
            <a:spAutoFit/>
          </a:bodyPr>
          <a:lstStyle/>
          <a:p>
            <a:r>
              <a:rPr lang="cs-CZ" sz="3200" b="1" dirty="0">
                <a:latin typeface="Arial" panose="020B0604020202020204" pitchFamily="34" charset="0"/>
                <a:cs typeface="Arial" panose="020B0604020202020204" pitchFamily="34" charset="0"/>
              </a:rPr>
              <a:t>Jaké hlavní výzvy představují </a:t>
            </a:r>
            <a:r>
              <a:rPr lang="cs-CZ" sz="3200" b="1" dirty="0" err="1">
                <a:latin typeface="Arial" panose="020B0604020202020204" pitchFamily="34" charset="0"/>
                <a:cs typeface="Arial" panose="020B0604020202020204" pitchFamily="34" charset="0"/>
              </a:rPr>
              <a:t>ultrazpracované</a:t>
            </a:r>
            <a:r>
              <a:rPr lang="cs-CZ" sz="3200" b="1" dirty="0">
                <a:latin typeface="Arial" panose="020B0604020202020204" pitchFamily="34" charset="0"/>
                <a:cs typeface="Arial" panose="020B0604020202020204" pitchFamily="34" charset="0"/>
              </a:rPr>
              <a:t> potraviny (UPF)?</a:t>
            </a:r>
          </a:p>
          <a:p>
            <a:pPr marL="457200" indent="-457200">
              <a:buFont typeface="Arial" panose="020B0604020202020204" pitchFamily="34" charset="0"/>
              <a:buChar char="•"/>
            </a:pPr>
            <a:r>
              <a:rPr lang="cs-CZ" sz="2800" dirty="0">
                <a:solidFill>
                  <a:srgbClr val="000000"/>
                </a:solidFill>
                <a:latin typeface="Arial" panose="020B0604020202020204" pitchFamily="34" charset="0"/>
                <a:ea typeface="Neue Haas Grotesk Text Pro"/>
                <a:cs typeface="Arial" panose="020B0604020202020204" pitchFamily="34" charset="0"/>
                <a:sym typeface="Neue Haas Grotesk Text Pro"/>
              </a:rPr>
              <a:t>Nedostatek zdravějších alternativ z finančního hlediska</a:t>
            </a:r>
          </a:p>
          <a:p>
            <a:pPr marL="457200" indent="-457200">
              <a:lnSpc>
                <a:spcPct val="150000"/>
              </a:lnSpc>
              <a:buFont typeface="Arial" panose="020B0604020202020204" pitchFamily="34" charset="0"/>
              <a:buChar char="•"/>
            </a:pPr>
            <a:r>
              <a:rPr lang="cs-CZ" sz="2800" dirty="0">
                <a:solidFill>
                  <a:srgbClr val="000000"/>
                </a:solidFill>
                <a:latin typeface="Arial" panose="020B0604020202020204" pitchFamily="34" charset="0"/>
                <a:ea typeface="Neue Haas Grotesk Text Pro"/>
                <a:cs typeface="Arial" panose="020B0604020202020204" pitchFamily="34" charset="0"/>
                <a:sym typeface="Neue Haas Grotesk Text Pro"/>
              </a:rPr>
              <a:t>Nekonzistentní regulace</a:t>
            </a:r>
          </a:p>
          <a:p>
            <a:pPr marL="457200" indent="-457200">
              <a:lnSpc>
                <a:spcPct val="150000"/>
              </a:lnSpc>
              <a:buFont typeface="Arial" panose="020B0604020202020204" pitchFamily="34" charset="0"/>
              <a:buChar char="•"/>
            </a:pPr>
            <a:r>
              <a:rPr lang="cs-CZ" sz="2800" dirty="0">
                <a:solidFill>
                  <a:srgbClr val="000000"/>
                </a:solidFill>
                <a:latin typeface="Arial" panose="020B0604020202020204" pitchFamily="34" charset="0"/>
                <a:ea typeface="Neue Haas Grotesk Text Pro"/>
                <a:cs typeface="Arial" panose="020B0604020202020204" pitchFamily="34" charset="0"/>
                <a:sym typeface="Neue Haas Grotesk Text Pro"/>
              </a:rPr>
              <a:t>Nejednotné definice a protichůdné informace</a:t>
            </a:r>
          </a:p>
          <a:p>
            <a:pPr marL="457200" indent="-457200">
              <a:lnSpc>
                <a:spcPct val="150000"/>
              </a:lnSpc>
              <a:buFont typeface="Arial" panose="020B0604020202020204" pitchFamily="34" charset="0"/>
              <a:buChar char="•"/>
            </a:pPr>
            <a:r>
              <a:rPr lang="cs-CZ" sz="2800" dirty="0">
                <a:solidFill>
                  <a:srgbClr val="000000"/>
                </a:solidFill>
                <a:latin typeface="Arial" panose="020B0604020202020204" pitchFamily="34" charset="0"/>
                <a:cs typeface="Arial" panose="020B0604020202020204" pitchFamily="34" charset="0"/>
              </a:rPr>
              <a:t>Nedostatek srozumitelného a dobře dostupného značení a informací pro spotřebitele</a:t>
            </a:r>
            <a:endParaRPr lang="cs-CZ" sz="2800" dirty="0">
              <a:solidFill>
                <a:srgbClr val="000000"/>
              </a:solidFill>
              <a:latin typeface="Arial" panose="020B0604020202020204" pitchFamily="34" charset="0"/>
              <a:cs typeface="Arial" panose="020B0604020202020204" pitchFamily="34" charset="0"/>
              <a:sym typeface="Neue Haas Grotesk Text Pro"/>
            </a:endParaRPr>
          </a:p>
          <a:p>
            <a:endParaRPr lang="cs-CZ" sz="3200" b="1" dirty="0">
              <a:solidFill>
                <a:srgbClr val="000000"/>
              </a:solidFill>
              <a:latin typeface="Arial" panose="020B0604020202020204" pitchFamily="34" charset="0"/>
              <a:ea typeface="Open Sans Bold"/>
              <a:cs typeface="Arial" panose="020B0604020202020204" pitchFamily="34" charset="0"/>
              <a:sym typeface="Open Sans Bold"/>
            </a:endParaRPr>
          </a:p>
          <a:p>
            <a:r>
              <a:rPr lang="cs-CZ" sz="3200" b="1" dirty="0">
                <a:solidFill>
                  <a:srgbClr val="000000"/>
                </a:solidFill>
                <a:latin typeface="Arial" panose="020B0604020202020204" pitchFamily="34" charset="0"/>
                <a:ea typeface="Open Sans Bold"/>
                <a:cs typeface="Arial" panose="020B0604020202020204" pitchFamily="34" charset="0"/>
                <a:sym typeface="Open Sans Bold"/>
              </a:rPr>
              <a:t>Co můžeme dělat?</a:t>
            </a:r>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a:p>
            <a:pPr marL="457200" lvl="0" indent="-457200">
              <a:lnSpc>
                <a:spcPct val="150000"/>
              </a:lnSpc>
              <a:buFont typeface="Arial" panose="020B0604020202020204" pitchFamily="34" charset="0"/>
              <a:buChar char="•"/>
            </a:pPr>
            <a:r>
              <a:rPr lang="cs-CZ" sz="2800" dirty="0">
                <a:solidFill>
                  <a:srgbClr val="000000"/>
                </a:solidFill>
                <a:latin typeface="Arial" panose="020B0604020202020204" pitchFamily="34" charset="0"/>
                <a:cs typeface="Arial" panose="020B0604020202020204" pitchFamily="34" charset="0"/>
              </a:rPr>
              <a:t>Používat udržitelné a zdravé suroviny</a:t>
            </a:r>
          </a:p>
          <a:p>
            <a:pPr marL="457200" lvl="0" indent="-457200">
              <a:lnSpc>
                <a:spcPct val="150000"/>
              </a:lnSpc>
              <a:buFont typeface="Arial" panose="020B0604020202020204" pitchFamily="34" charset="0"/>
              <a:buChar char="•"/>
            </a:pPr>
            <a:r>
              <a:rPr lang="cs-CZ" sz="2800" dirty="0">
                <a:solidFill>
                  <a:srgbClr val="000000"/>
                </a:solidFill>
                <a:latin typeface="Arial" panose="020B0604020202020204" pitchFamily="34" charset="0"/>
                <a:cs typeface="Arial" panose="020B0604020202020204" pitchFamily="34" charset="0"/>
              </a:rPr>
              <a:t>Optimalizovat nutriční hodnotu potravin</a:t>
            </a:r>
          </a:p>
          <a:p>
            <a:pPr marL="457200" lvl="0" indent="-457200">
              <a:lnSpc>
                <a:spcPct val="150000"/>
              </a:lnSpc>
              <a:buFont typeface="Arial" panose="020B0604020202020204" pitchFamily="34" charset="0"/>
              <a:buChar char="•"/>
            </a:pPr>
            <a:r>
              <a:rPr lang="cs-CZ" sz="2800" dirty="0">
                <a:solidFill>
                  <a:srgbClr val="000000"/>
                </a:solidFill>
                <a:latin typeface="Arial" panose="020B0604020202020204" pitchFamily="34" charset="0"/>
                <a:cs typeface="Arial" panose="020B0604020202020204" pitchFamily="34" charset="0"/>
              </a:rPr>
              <a:t>Vzdělávat spotřebitele</a:t>
            </a:r>
          </a:p>
          <a:p>
            <a:pPr marL="457200" indent="-457200">
              <a:lnSpc>
                <a:spcPct val="150000"/>
              </a:lnSpc>
              <a:buFont typeface="Arial" panose="020B0604020202020204" pitchFamily="34" charset="0"/>
              <a:buChar char="•"/>
            </a:pPr>
            <a:r>
              <a:rPr lang="cs-CZ" sz="2800" dirty="0">
                <a:solidFill>
                  <a:srgbClr val="000000"/>
                </a:solidFill>
                <a:latin typeface="Arial" panose="020B0604020202020204" pitchFamily="34" charset="0"/>
                <a:cs typeface="Arial" panose="020B0604020202020204" pitchFamily="34" charset="0"/>
              </a:rPr>
              <a:t>Zlepšit informace a značení</a:t>
            </a:r>
          </a:p>
          <a:p>
            <a:pPr marL="457200" lvl="0" indent="-457200" algn="l">
              <a:lnSpc>
                <a:spcPct val="150000"/>
              </a:lnSpc>
              <a:buFont typeface="Arial" panose="020B0604020202020204" pitchFamily="34" charset="0"/>
              <a:buChar char="•"/>
            </a:pPr>
            <a:r>
              <a:rPr lang="cs-CZ" sz="2800" dirty="0">
                <a:solidFill>
                  <a:srgbClr val="000000"/>
                </a:solidFill>
                <a:latin typeface="Arial" panose="020B0604020202020204" pitchFamily="34" charset="0"/>
                <a:ea typeface="Neue Haas Grotesk Text Pro"/>
                <a:cs typeface="Arial" panose="020B0604020202020204" pitchFamily="34" charset="0"/>
                <a:sym typeface="Neue Haas Grotesk Text Pro"/>
              </a:rPr>
              <a:t>Udržitelně používat ultra zpracované potraviny</a:t>
            </a:r>
            <a:endParaRPr lang="cs-CZ" sz="32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grpSp>
        <p:nvGrpSpPr>
          <p:cNvPr id="19" name="Group 19"/>
          <p:cNvGrpSpPr/>
          <p:nvPr/>
        </p:nvGrpSpPr>
        <p:grpSpPr>
          <a:xfrm rot="21500685">
            <a:off x="9170649" y="7378776"/>
            <a:ext cx="9823783" cy="2565708"/>
            <a:chOff x="0" y="-38100"/>
            <a:chExt cx="1887424" cy="1569252"/>
          </a:xfrm>
        </p:grpSpPr>
        <p:sp>
          <p:nvSpPr>
            <p:cNvPr id="20" name="Freeform 20"/>
            <p:cNvSpPr/>
            <p:nvPr/>
          </p:nvSpPr>
          <p:spPr>
            <a:xfrm>
              <a:off x="0" y="0"/>
              <a:ext cx="1887424" cy="1531152"/>
            </a:xfrm>
            <a:custGeom>
              <a:avLst/>
              <a:gdLst/>
              <a:ahLst/>
              <a:cxnLst/>
              <a:rect l="l" t="t" r="r" b="b"/>
              <a:pathLst>
                <a:path w="1887424" h="1531152">
                  <a:moveTo>
                    <a:pt x="0" y="0"/>
                  </a:moveTo>
                  <a:lnTo>
                    <a:pt x="1887424" y="0"/>
                  </a:lnTo>
                  <a:lnTo>
                    <a:pt x="1887424" y="1531152"/>
                  </a:lnTo>
                  <a:lnTo>
                    <a:pt x="0" y="1531152"/>
                  </a:lnTo>
                  <a:close/>
                </a:path>
              </a:pathLst>
            </a:custGeom>
            <a:solidFill>
              <a:srgbClr val="FCB6E4"/>
            </a:solidFill>
          </p:spPr>
          <p:txBody>
            <a:bodyPr/>
            <a:lstStyle/>
            <a:p>
              <a:endParaRPr lang="cs-CZ" dirty="0">
                <a:latin typeface="Arial" panose="020B0604020202020204" pitchFamily="34" charset="0"/>
              </a:endParaRPr>
            </a:p>
          </p:txBody>
        </p:sp>
        <p:sp>
          <p:nvSpPr>
            <p:cNvPr id="21" name="TextBox 21"/>
            <p:cNvSpPr txBox="1"/>
            <p:nvPr/>
          </p:nvSpPr>
          <p:spPr>
            <a:xfrm>
              <a:off x="0" y="-38100"/>
              <a:ext cx="1887424" cy="1569251"/>
            </a:xfrm>
            <a:prstGeom prst="rect">
              <a:avLst/>
            </a:prstGeom>
          </p:spPr>
          <p:txBody>
            <a:bodyPr lIns="23734" tIns="23734" rIns="23734" bIns="23734" rtlCol="0" anchor="ctr"/>
            <a:lstStyle/>
            <a:p>
              <a:pPr algn="ctr">
                <a:lnSpc>
                  <a:spcPts val="910"/>
                </a:lnSpc>
              </a:pPr>
              <a:endParaRPr lang="cs-CZ" dirty="0">
                <a:latin typeface="Arial" panose="020B0604020202020204" pitchFamily="34" charset="0"/>
              </a:endParaRPr>
            </a:p>
          </p:txBody>
        </p:sp>
      </p:grpSp>
      <p:sp>
        <p:nvSpPr>
          <p:cNvPr id="24" name="TextBox 24"/>
          <p:cNvSpPr txBox="1"/>
          <p:nvPr/>
        </p:nvSpPr>
        <p:spPr>
          <a:xfrm rot="21532994">
            <a:off x="9451685" y="7977707"/>
            <a:ext cx="1224763" cy="730969"/>
          </a:xfrm>
          <a:prstGeom prst="rect">
            <a:avLst/>
          </a:prstGeom>
        </p:spPr>
        <p:txBody>
          <a:bodyPr lIns="0" tIns="0" rIns="0" bIns="0" rtlCol="0" anchor="t">
            <a:spAutoFit/>
          </a:bodyPr>
          <a:lstStyle/>
          <a:p>
            <a:pPr marL="0" lvl="0" indent="0" algn="ctr">
              <a:lnSpc>
                <a:spcPts val="5745"/>
              </a:lnSpc>
              <a:spcBef>
                <a:spcPct val="0"/>
              </a:spcBef>
            </a:pPr>
            <a:r>
              <a:rPr lang="cs-CZ" sz="4400" spc="-95" dirty="0">
                <a:solidFill>
                  <a:srgbClr val="000000"/>
                </a:solidFill>
                <a:latin typeface="Arial" panose="020B0604020202020204" pitchFamily="34" charset="0"/>
                <a:ea typeface="Open Sans Bold"/>
                <a:cs typeface="Arial" panose="020B0604020202020204" pitchFamily="34" charset="0"/>
                <a:sym typeface="Open Sans Bold"/>
              </a:rPr>
              <a:t>65%</a:t>
            </a:r>
          </a:p>
        </p:txBody>
      </p:sp>
      <p:sp>
        <p:nvSpPr>
          <p:cNvPr id="25" name="TextBox 25"/>
          <p:cNvSpPr txBox="1"/>
          <p:nvPr/>
        </p:nvSpPr>
        <p:spPr>
          <a:xfrm rot="21532994">
            <a:off x="10881680" y="8022591"/>
            <a:ext cx="7449042" cy="641201"/>
          </a:xfrm>
          <a:prstGeom prst="rect">
            <a:avLst/>
          </a:prstGeom>
        </p:spPr>
        <p:txBody>
          <a:bodyPr wrap="square" lIns="0" tIns="0" rIns="0" bIns="0" rtlCol="0" anchor="t">
            <a:spAutoFit/>
          </a:bodyPr>
          <a:lstStyle/>
          <a:p>
            <a:pPr marL="0" lvl="0" indent="0" algn="l">
              <a:lnSpc>
                <a:spcPts val="2463"/>
              </a:lnSpc>
            </a:pPr>
            <a:r>
              <a:rPr lang="cs-CZ" sz="2400" dirty="0">
                <a:latin typeface="Arial"/>
                <a:cs typeface="Arial"/>
              </a:rPr>
              <a:t>Evropských spotřebitelů považuje </a:t>
            </a:r>
            <a:r>
              <a:rPr lang="cs-CZ" sz="2400" dirty="0" err="1">
                <a:latin typeface="Arial"/>
                <a:cs typeface="Arial"/>
              </a:rPr>
              <a:t>ultrazpracované</a:t>
            </a:r>
            <a:r>
              <a:rPr lang="cs-CZ" sz="2400" dirty="0">
                <a:latin typeface="Arial"/>
                <a:cs typeface="Arial"/>
              </a:rPr>
              <a:t> potraviny za nezdravé</a:t>
            </a:r>
            <a:endParaRPr lang="cs-CZ" sz="2400" dirty="0">
              <a:solidFill>
                <a:srgbClr val="000000"/>
              </a:solidFill>
              <a:latin typeface="Arial"/>
              <a:ea typeface="Open Sans Bold"/>
              <a:cs typeface="Arial"/>
            </a:endParaRPr>
          </a:p>
        </p:txBody>
      </p:sp>
      <p:sp>
        <p:nvSpPr>
          <p:cNvPr id="26" name="TextBox 26"/>
          <p:cNvSpPr txBox="1"/>
          <p:nvPr/>
        </p:nvSpPr>
        <p:spPr>
          <a:xfrm rot="21532994">
            <a:off x="10881870" y="8789396"/>
            <a:ext cx="6771149" cy="666849"/>
          </a:xfrm>
          <a:prstGeom prst="rect">
            <a:avLst/>
          </a:prstGeom>
        </p:spPr>
        <p:txBody>
          <a:bodyPr wrap="square" lIns="0" tIns="0" rIns="0" bIns="0" rtlCol="0" anchor="t">
            <a:spAutoFit/>
          </a:bodyPr>
          <a:lstStyle/>
          <a:p>
            <a:pPr>
              <a:lnSpc>
                <a:spcPts val="2633"/>
              </a:lnSpc>
            </a:pPr>
            <a:r>
              <a:rPr lang="cs-CZ" sz="2400" dirty="0">
                <a:latin typeface="Arial"/>
                <a:cs typeface="Arial"/>
              </a:rPr>
              <a:t>připouští, že se snaží nekupovat průmyslově zpracované potraviny</a:t>
            </a:r>
            <a:endParaRPr lang="cs-CZ" sz="2400" dirty="0">
              <a:solidFill>
                <a:srgbClr val="000000"/>
              </a:solidFill>
              <a:latin typeface="Arial"/>
              <a:ea typeface="Open Sans Bold"/>
              <a:cs typeface="Arial"/>
              <a:sym typeface="Open Sans Bold"/>
            </a:endParaRPr>
          </a:p>
        </p:txBody>
      </p:sp>
      <p:sp>
        <p:nvSpPr>
          <p:cNvPr id="27" name="TextBox 27"/>
          <p:cNvSpPr txBox="1"/>
          <p:nvPr/>
        </p:nvSpPr>
        <p:spPr>
          <a:xfrm rot="21532994">
            <a:off x="9387492" y="8787030"/>
            <a:ext cx="1353150" cy="820738"/>
          </a:xfrm>
          <a:prstGeom prst="rect">
            <a:avLst/>
          </a:prstGeom>
        </p:spPr>
        <p:txBody>
          <a:bodyPr lIns="0" tIns="0" rIns="0" bIns="0" rtlCol="0" anchor="t">
            <a:spAutoFit/>
          </a:bodyPr>
          <a:lstStyle/>
          <a:p>
            <a:pPr marL="0" lvl="0" indent="0" algn="ctr">
              <a:lnSpc>
                <a:spcPts val="6433"/>
              </a:lnSpc>
              <a:spcBef>
                <a:spcPct val="0"/>
              </a:spcBef>
            </a:pPr>
            <a:r>
              <a:rPr lang="cs-CZ" sz="4400" spc="-107" dirty="0">
                <a:solidFill>
                  <a:srgbClr val="000000"/>
                </a:solidFill>
                <a:latin typeface="Arial" panose="020B0604020202020204" pitchFamily="34" charset="0"/>
                <a:ea typeface="Open Sans Bold"/>
                <a:cs typeface="Arial" panose="020B0604020202020204" pitchFamily="34" charset="0"/>
                <a:sym typeface="Open Sans Bold"/>
              </a:rPr>
              <a:t>56%</a:t>
            </a:r>
          </a:p>
        </p:txBody>
      </p:sp>
      <p:sp>
        <p:nvSpPr>
          <p:cNvPr id="28" name="TextBox 28"/>
          <p:cNvSpPr txBox="1"/>
          <p:nvPr/>
        </p:nvSpPr>
        <p:spPr>
          <a:xfrm rot="21496782">
            <a:off x="14314147" y="9462119"/>
            <a:ext cx="4014963" cy="153888"/>
          </a:xfrm>
          <a:prstGeom prst="rect">
            <a:avLst/>
          </a:prstGeom>
        </p:spPr>
        <p:txBody>
          <a:bodyPr wrap="square" lIns="0" tIns="0" rIns="0" bIns="0" rtlCol="0" anchor="t">
            <a:spAutoFit/>
          </a:bodyPr>
          <a:lstStyle/>
          <a:p>
            <a:pPr marL="0" lvl="0" indent="0" algn="just">
              <a:lnSpc>
                <a:spcPts val="1162"/>
              </a:lnSpc>
            </a:pPr>
            <a:r>
              <a:rPr lang="cs-CZ" sz="1600" dirty="0">
                <a:solidFill>
                  <a:srgbClr val="000000"/>
                </a:solidFill>
                <a:latin typeface="Arial"/>
                <a:ea typeface="Open Sans"/>
                <a:cs typeface="Arial"/>
                <a:sym typeface="Open Sans"/>
              </a:rPr>
              <a:t>Zdroj: EIT Food </a:t>
            </a:r>
            <a:r>
              <a:rPr lang="cs-CZ" sz="1600" dirty="0" err="1">
                <a:solidFill>
                  <a:srgbClr val="000000"/>
                </a:solidFill>
                <a:latin typeface="Arial"/>
                <a:ea typeface="Open Sans"/>
                <a:cs typeface="Arial"/>
                <a:sym typeface="Open Sans"/>
              </a:rPr>
              <a:t>Consumer</a:t>
            </a:r>
            <a:r>
              <a:rPr lang="cs-CZ" sz="1600" dirty="0">
                <a:solidFill>
                  <a:srgbClr val="000000"/>
                </a:solidFill>
                <a:latin typeface="Arial"/>
                <a:ea typeface="Open Sans"/>
                <a:cs typeface="Arial"/>
                <a:sym typeface="Open Sans"/>
              </a:rPr>
              <a:t> </a:t>
            </a:r>
            <a:r>
              <a:rPr lang="cs-CZ" sz="1600" dirty="0" err="1">
                <a:solidFill>
                  <a:srgbClr val="000000"/>
                </a:solidFill>
                <a:latin typeface="Arial"/>
                <a:ea typeface="Open Sans"/>
                <a:cs typeface="Arial"/>
                <a:sym typeface="Open Sans"/>
              </a:rPr>
              <a:t>Observatory</a:t>
            </a:r>
            <a:endParaRPr lang="cs-CZ" sz="1600" dirty="0">
              <a:solidFill>
                <a:srgbClr val="000000"/>
              </a:solidFill>
              <a:latin typeface="Arial"/>
              <a:ea typeface="Open Sans"/>
              <a:cs typeface="Arial"/>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4"/>
          <p:cNvSpPr txBox="1"/>
          <p:nvPr/>
        </p:nvSpPr>
        <p:spPr>
          <a:xfrm>
            <a:off x="914401" y="2942784"/>
            <a:ext cx="7591244" cy="6278642"/>
          </a:xfrm>
          <a:prstGeom prst="rect">
            <a:avLst/>
          </a:prstGeom>
        </p:spPr>
        <p:txBody>
          <a:bodyPr wrap="square" lIns="0" tIns="0" rIns="0" bIns="0" rtlCol="0" anchor="t">
            <a:spAutoFit/>
          </a:bodyPr>
          <a:lstStyle/>
          <a:p>
            <a:r>
              <a:rPr lang="cs-CZ" sz="2400" dirty="0">
                <a:solidFill>
                  <a:schemeClr val="bg1"/>
                </a:solidFill>
                <a:latin typeface="Arial" panose="020B0604020202020204" pitchFamily="34" charset="0"/>
                <a:cs typeface="Arial" panose="020B0604020202020204" pitchFamily="34" charset="0"/>
              </a:rPr>
              <a:t>Mezinárodní tým vědců z projektu </a:t>
            </a:r>
            <a:r>
              <a:rPr lang="cs-CZ" sz="2400" b="1" dirty="0">
                <a:solidFill>
                  <a:schemeClr val="bg1"/>
                </a:solidFill>
                <a:latin typeface="Arial" panose="020B0604020202020204" pitchFamily="34" charset="0"/>
                <a:cs typeface="Arial" panose="020B0604020202020204" pitchFamily="34" charset="0"/>
              </a:rPr>
              <a:t>EAT-Lancet</a:t>
            </a:r>
            <a:r>
              <a:rPr lang="cs-CZ" sz="2400" dirty="0">
                <a:solidFill>
                  <a:schemeClr val="bg1"/>
                </a:solidFill>
                <a:latin typeface="Arial" panose="020B0604020202020204" pitchFamily="34" charset="0"/>
                <a:cs typeface="Arial" panose="020B0604020202020204" pitchFamily="34" charset="0"/>
              </a:rPr>
              <a:t> navrhl výživový model, který může zlepšit zdraví lidí a zároveň zajistit udržitelnou produkci potravin, aby se omezilo další poškozování životního prostředí.</a:t>
            </a:r>
          </a:p>
          <a:p>
            <a:r>
              <a:rPr lang="cs-CZ" sz="2400" dirty="0">
                <a:solidFill>
                  <a:schemeClr val="bg1"/>
                </a:solidFill>
                <a:latin typeface="Arial" panose="020B0604020202020204" pitchFamily="34" charset="0"/>
                <a:cs typeface="Arial" panose="020B0604020202020204" pitchFamily="34" charset="0"/>
              </a:rPr>
              <a:t>Dodržování tohoto způsobu stravování může podle odhadů zabránit až </a:t>
            </a:r>
            <a:r>
              <a:rPr lang="cs-CZ" sz="2400" b="1" dirty="0">
                <a:solidFill>
                  <a:schemeClr val="bg1"/>
                </a:solidFill>
                <a:latin typeface="Arial" panose="020B0604020202020204" pitchFamily="34" charset="0"/>
                <a:cs typeface="Arial" panose="020B0604020202020204" pitchFamily="34" charset="0"/>
              </a:rPr>
              <a:t>11,6 milionu předčasných úmrtí</a:t>
            </a:r>
            <a:r>
              <a:rPr lang="cs-CZ" sz="2400" dirty="0">
                <a:solidFill>
                  <a:schemeClr val="bg1"/>
                </a:solidFill>
                <a:latin typeface="Arial" panose="020B0604020202020204" pitchFamily="34" charset="0"/>
                <a:cs typeface="Arial" panose="020B0604020202020204" pitchFamily="34" charset="0"/>
              </a:rPr>
              <a:t> po celém světě, protože snižuje riziko kardiovaskulárních onemocnění, jako jsou infarkty, mrtvice, vysoký krevní tlak, ateroskleróza, dále cukrovky 2. typu, inzulínové rezistence a také některých druhů rakoviny. Navíc přináší pozitivní dopad na planetu.</a:t>
            </a:r>
          </a:p>
          <a:p>
            <a:endParaRPr lang="cs-CZ" sz="2400" dirty="0">
              <a:solidFill>
                <a:schemeClr val="bg1"/>
              </a:solidFill>
              <a:latin typeface="Arial" panose="020B0604020202020204" pitchFamily="34" charset="0"/>
              <a:cs typeface="Arial" panose="020B0604020202020204" pitchFamily="34" charset="0"/>
            </a:endParaRPr>
          </a:p>
          <a:p>
            <a:r>
              <a:rPr lang="cs-CZ" sz="2400" dirty="0">
                <a:solidFill>
                  <a:schemeClr val="bg1"/>
                </a:solidFill>
                <a:latin typeface="Arial" panose="020B0604020202020204" pitchFamily="34" charset="0"/>
                <a:cs typeface="Arial" panose="020B0604020202020204" pitchFamily="34" charset="0"/>
              </a:rPr>
              <a:t>Model doporučuje </a:t>
            </a:r>
            <a:r>
              <a:rPr lang="cs-CZ" sz="2400" b="1" dirty="0">
                <a:solidFill>
                  <a:schemeClr val="bg1"/>
                </a:solidFill>
                <a:latin typeface="Arial" panose="020B0604020202020204" pitchFamily="34" charset="0"/>
                <a:cs typeface="Arial" panose="020B0604020202020204" pitchFamily="34" charset="0"/>
              </a:rPr>
              <a:t>snížit příjem červeného masa a cukru na polovinu a naopak zdvojnásobit konzumaci ovoce, zeleniny a luštěnin.</a:t>
            </a:r>
          </a:p>
          <a:p>
            <a:pPr marL="0" lvl="0" indent="0" algn="l">
              <a:spcBef>
                <a:spcPct val="0"/>
              </a:spcBef>
            </a:pPr>
            <a:endParaRPr lang="cs-CZ" sz="2400" dirty="0">
              <a:solidFill>
                <a:schemeClr val="bg1"/>
              </a:solidFill>
              <a:latin typeface="Arial" panose="020B0604020202020204" pitchFamily="34" charset="0"/>
              <a:ea typeface="Neue Haas Grotesk Text Pro Bold"/>
              <a:cs typeface="Arial" panose="020B0604020202020204" pitchFamily="34" charset="0"/>
              <a:sym typeface="Neue Haas Grotesk Text Pro Bold"/>
            </a:endParaRPr>
          </a:p>
          <a:p>
            <a:pPr>
              <a:spcBef>
                <a:spcPct val="0"/>
              </a:spcBef>
            </a:pPr>
            <a:r>
              <a:rPr lang="cs-CZ" sz="2400" dirty="0">
                <a:solidFill>
                  <a:schemeClr val="bg1"/>
                </a:solidFill>
                <a:latin typeface="Arial" panose="020B0604020202020204" pitchFamily="34" charset="0"/>
                <a:ea typeface="Neue Haas Grotesk Text Pro Bold"/>
                <a:cs typeface="Arial" panose="020B0604020202020204" pitchFamily="34" charset="0"/>
                <a:sym typeface="Neue Haas Grotesk Text Pro Bold"/>
              </a:rPr>
              <a:t>(</a:t>
            </a:r>
            <a:r>
              <a:rPr lang="cs-CZ" sz="2400" dirty="0" err="1">
                <a:solidFill>
                  <a:schemeClr val="bg1"/>
                </a:solidFill>
                <a:latin typeface="Arial" panose="020B0604020202020204" pitchFamily="34" charset="0"/>
                <a:ea typeface="Neue Haas Grotesk Text Pro Bold"/>
                <a:cs typeface="Arial" panose="020B0604020202020204" pitchFamily="34" charset="0"/>
                <a:sym typeface="Neue Haas Grotesk Text Pro Bold"/>
              </a:rPr>
              <a:t>Willet</a:t>
            </a:r>
            <a:r>
              <a:rPr lang="cs-CZ" sz="2400" dirty="0">
                <a:solidFill>
                  <a:schemeClr val="bg1"/>
                </a:solidFill>
                <a:latin typeface="Arial" panose="020B0604020202020204" pitchFamily="34" charset="0"/>
                <a:ea typeface="Neue Haas Grotesk Text Pro Bold"/>
                <a:cs typeface="Arial" panose="020B0604020202020204" pitchFamily="34" charset="0"/>
                <a:sym typeface="Neue Haas Grotesk Text Pro Bold"/>
              </a:rPr>
              <a:t> et al., 2019)</a:t>
            </a:r>
          </a:p>
        </p:txBody>
      </p:sp>
      <p:sp>
        <p:nvSpPr>
          <p:cNvPr id="5" name="TextBox 5"/>
          <p:cNvSpPr txBox="1"/>
          <p:nvPr/>
        </p:nvSpPr>
        <p:spPr>
          <a:xfrm>
            <a:off x="-174680" y="9417906"/>
            <a:ext cx="4867387" cy="359073"/>
          </a:xfrm>
          <a:prstGeom prst="rect">
            <a:avLst/>
          </a:prstGeom>
        </p:spPr>
        <p:txBody>
          <a:bodyPr wrap="square" lIns="0" tIns="0" rIns="0" bIns="0" rtlCol="0" anchor="t">
            <a:spAutoFit/>
          </a:bodyPr>
          <a:lstStyle/>
          <a:p>
            <a:pPr marL="0" lvl="0" indent="0" algn="ctr">
              <a:lnSpc>
                <a:spcPts val="2765"/>
              </a:lnSpc>
              <a:spcBef>
                <a:spcPct val="0"/>
              </a:spcBef>
            </a:pPr>
            <a:r>
              <a:rPr lang="cs-CZ" sz="2800" dirty="0">
                <a:solidFill>
                  <a:srgbClr val="000000"/>
                </a:solidFill>
                <a:latin typeface="Arial" panose="020B0604020202020204" pitchFamily="34" charset="0"/>
                <a:ea typeface="Feature Deck"/>
                <a:cs typeface="Arial" panose="020B0604020202020204" pitchFamily="34" charset="0"/>
                <a:sym typeface="Feature Deck"/>
                <a:hlinkClick r:id="rId4"/>
              </a:rPr>
              <a:t>Link to </a:t>
            </a:r>
            <a:r>
              <a:rPr lang="cs-CZ" sz="2800" dirty="0" err="1">
                <a:solidFill>
                  <a:srgbClr val="000000"/>
                </a:solidFill>
                <a:latin typeface="Arial" panose="020B0604020202020204" pitchFamily="34" charset="0"/>
                <a:ea typeface="Feature Deck"/>
                <a:cs typeface="Arial" panose="020B0604020202020204" pitchFamily="34" charset="0"/>
                <a:sym typeface="Feature Deck"/>
                <a:hlinkClick r:id="rId4"/>
              </a:rPr>
              <a:t>the</a:t>
            </a:r>
            <a:r>
              <a:rPr lang="cs-CZ" sz="2800" dirty="0">
                <a:solidFill>
                  <a:srgbClr val="000000"/>
                </a:solidFill>
                <a:latin typeface="Arial" panose="020B0604020202020204" pitchFamily="34" charset="0"/>
                <a:ea typeface="Feature Deck"/>
                <a:cs typeface="Arial" panose="020B0604020202020204" pitchFamily="34" charset="0"/>
                <a:sym typeface="Feature Deck"/>
                <a:hlinkClick r:id="rId4"/>
              </a:rPr>
              <a:t> report</a:t>
            </a:r>
            <a:endParaRPr lang="cs-CZ" sz="2800" dirty="0">
              <a:solidFill>
                <a:srgbClr val="000000"/>
              </a:solidFill>
              <a:latin typeface="Arial" panose="020B0604020202020204" pitchFamily="34" charset="0"/>
              <a:ea typeface="Feature Deck"/>
              <a:cs typeface="Arial" panose="020B0604020202020204" pitchFamily="34" charset="0"/>
              <a:sym typeface="Feature Deck"/>
            </a:endParaRPr>
          </a:p>
        </p:txBody>
      </p:sp>
      <p:sp>
        <p:nvSpPr>
          <p:cNvPr id="6" name="TextBox 6"/>
          <p:cNvSpPr txBox="1"/>
          <p:nvPr/>
        </p:nvSpPr>
        <p:spPr>
          <a:xfrm>
            <a:off x="904145" y="712235"/>
            <a:ext cx="6924266" cy="1846659"/>
          </a:xfrm>
          <a:prstGeom prst="rect">
            <a:avLst/>
          </a:prstGeom>
        </p:spPr>
        <p:txBody>
          <a:bodyPr wrap="square" lIns="0" tIns="0" rIns="0" bIns="0" rtlCol="0" anchor="t">
            <a:spAutoFit/>
          </a:bodyPr>
          <a:lstStyle/>
          <a:p>
            <a:pPr marL="0" lvl="0" indent="0" algn="l">
              <a:spcBef>
                <a:spcPct val="0"/>
              </a:spcBef>
            </a:pPr>
            <a:r>
              <a:rPr lang="cs-CZ" sz="6000" dirty="0">
                <a:solidFill>
                  <a:schemeClr val="bg1"/>
                </a:solidFill>
                <a:latin typeface="Times New Roman" panose="02020603050405020304" pitchFamily="18" charset="0"/>
                <a:ea typeface="Feature Deck"/>
                <a:cs typeface="Times New Roman" panose="02020603050405020304" pitchFamily="18" charset="0"/>
                <a:sym typeface="Feature Deck"/>
              </a:rPr>
              <a:t>Směřování ke změně: EAT Lancet diet</a:t>
            </a:r>
          </a:p>
        </p:txBody>
      </p:sp>
      <p:pic>
        <p:nvPicPr>
          <p:cNvPr id="9" name="Picture 8">
            <a:extLst>
              <a:ext uri="{FF2B5EF4-FFF2-40B4-BE49-F238E27FC236}">
                <a16:creationId xmlns:a16="http://schemas.microsoft.com/office/drawing/2014/main" id="{DD58E84C-E5DD-F5F9-67F3-0BD1D9F4B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2608" y="651557"/>
            <a:ext cx="10005391" cy="963544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ncez.pzh.gov.pl/?sdm_process_download=1&amp;download_id=20521"/>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5" name="TextBox 5"/>
          <p:cNvSpPr txBox="1"/>
          <p:nvPr/>
        </p:nvSpPr>
        <p:spPr>
          <a:xfrm>
            <a:off x="1142251" y="696411"/>
            <a:ext cx="14255320" cy="975588"/>
          </a:xfrm>
          <a:prstGeom prst="rect">
            <a:avLst/>
          </a:prstGeom>
        </p:spPr>
        <p:txBody>
          <a:bodyPr wrap="square" lIns="0" tIns="0" rIns="0" bIns="0" rtlCol="0" anchor="t">
            <a:spAutoFit/>
          </a:bodyPr>
          <a:lstStyle/>
          <a:p>
            <a:pPr>
              <a:lnSpc>
                <a:spcPts val="8260"/>
              </a:lnSpc>
              <a:spcBef>
                <a:spcPct val="0"/>
              </a:spcBef>
            </a:pPr>
            <a:r>
              <a:rPr lang="en-US" sz="5900" b="1" dirty="0">
                <a:solidFill>
                  <a:srgbClr val="000000"/>
                </a:solidFill>
                <a:latin typeface="Times New Roman" panose="02020603050405020304" pitchFamily="18" charset="0"/>
                <a:ea typeface="Feature Deck"/>
                <a:cs typeface="Times New Roman" panose="02020603050405020304" pitchFamily="18" charset="0"/>
                <a:sym typeface="Feature Deck"/>
              </a:rPr>
              <a:t> </a:t>
            </a:r>
            <a:r>
              <a:rPr lang="cs-CZ" sz="5900" b="1" dirty="0">
                <a:solidFill>
                  <a:srgbClr val="000000"/>
                </a:solidFill>
                <a:latin typeface="Times New Roman" panose="02020603050405020304" pitchFamily="18" charset="0"/>
                <a:ea typeface="Feature Deck"/>
                <a:cs typeface="Times New Roman" panose="02020603050405020304" pitchFamily="18" charset="0"/>
                <a:sym typeface="Feature Deck"/>
              </a:rPr>
              <a:t>Národní výživová / nutriční doporučení</a:t>
            </a:r>
            <a:endParaRPr lang="en-US" sz="5900" b="1"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4" name="Obrázek 3">
            <a:extLst>
              <a:ext uri="{FF2B5EF4-FFF2-40B4-BE49-F238E27FC236}">
                <a16:creationId xmlns:a16="http://schemas.microsoft.com/office/drawing/2014/main" id="{B29B0EA4-E480-EE4C-13E2-2F574A16F7C2}"/>
              </a:ext>
            </a:extLst>
          </p:cNvPr>
          <p:cNvPicPr>
            <a:picLocks noChangeAspect="1"/>
          </p:cNvPicPr>
          <p:nvPr/>
        </p:nvPicPr>
        <p:blipFill>
          <a:blip r:embed="rId5"/>
          <a:stretch>
            <a:fillRect/>
          </a:stretch>
        </p:blipFill>
        <p:spPr>
          <a:xfrm>
            <a:off x="877132" y="2289189"/>
            <a:ext cx="14785558" cy="6371732"/>
          </a:xfrm>
          <a:prstGeom prst="rect">
            <a:avLst/>
          </a:prstGeom>
        </p:spPr>
      </p:pic>
      <p:sp>
        <p:nvSpPr>
          <p:cNvPr id="6" name="TextovéPole 5">
            <a:extLst>
              <a:ext uri="{FF2B5EF4-FFF2-40B4-BE49-F238E27FC236}">
                <a16:creationId xmlns:a16="http://schemas.microsoft.com/office/drawing/2014/main" id="{0018AF9D-9613-AD5E-9450-546A0BCD88FD}"/>
              </a:ext>
            </a:extLst>
          </p:cNvPr>
          <p:cNvSpPr txBox="1"/>
          <p:nvPr/>
        </p:nvSpPr>
        <p:spPr>
          <a:xfrm>
            <a:off x="1431985" y="8919714"/>
            <a:ext cx="15303260" cy="461665"/>
          </a:xfrm>
          <a:prstGeom prst="rect">
            <a:avLst/>
          </a:prstGeom>
          <a:noFill/>
        </p:spPr>
        <p:txBody>
          <a:bodyPr wrap="square" rtlCol="0">
            <a:spAutoFit/>
          </a:bodyPr>
          <a:lstStyle/>
          <a:p>
            <a:r>
              <a:rPr lang="en-US" sz="2400">
                <a:hlinkClick r:id="rId6"/>
              </a:rPr>
              <a:t>https://szu.gov.cz/aktuality/ceska-republika-dostane-nova-nutricni-doporuceni-szu-zahajuje-proces-jejich-aktualizace/</a:t>
            </a:r>
            <a:r>
              <a:rPr lang="cs-CZ" sz="2400"/>
              <a:t> </a:t>
            </a:r>
            <a:endParaRPr lang="en-US"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sz="3200" dirty="0">
              <a:latin typeface="Arial" panose="020B0604020202020204" pitchFamily="34" charset="0"/>
            </a:endParaRPr>
          </a:p>
        </p:txBody>
      </p:sp>
      <p:sp>
        <p:nvSpPr>
          <p:cNvPr id="6" name="Obdélník 5">
            <a:extLst>
              <a:ext uri="{FF2B5EF4-FFF2-40B4-BE49-F238E27FC236}">
                <a16:creationId xmlns:a16="http://schemas.microsoft.com/office/drawing/2014/main" id="{FEE3EF21-675B-4732-BC65-9A699F718772}"/>
              </a:ext>
            </a:extLst>
          </p:cNvPr>
          <p:cNvSpPr/>
          <p:nvPr/>
        </p:nvSpPr>
        <p:spPr>
          <a:xfrm>
            <a:off x="15031083" y="9600171"/>
            <a:ext cx="3333477" cy="369332"/>
          </a:xfrm>
          <a:prstGeom prst="rect">
            <a:avLst/>
          </a:prstGeom>
        </p:spPr>
        <p:txBody>
          <a:bodyPr wrap="none">
            <a:spAutoFit/>
          </a:bodyPr>
          <a:lstStyle/>
          <a:p>
            <a:r>
              <a:rPr lang="cs-CZ" b="1" dirty="0">
                <a:hlinkClick r:id="rId4"/>
              </a:rPr>
              <a:t>https://www.foodeducators.eu/</a:t>
            </a:r>
            <a:r>
              <a:rPr lang="cs-CZ" b="1" dirty="0"/>
              <a:t> </a:t>
            </a:r>
          </a:p>
        </p:txBody>
      </p:sp>
      <p:sp>
        <p:nvSpPr>
          <p:cNvPr id="3" name="Obdélník 2">
            <a:extLst>
              <a:ext uri="{FF2B5EF4-FFF2-40B4-BE49-F238E27FC236}">
                <a16:creationId xmlns:a16="http://schemas.microsoft.com/office/drawing/2014/main" id="{E5D0328F-B8E4-4FC3-9657-E06D8264B2BA}"/>
              </a:ext>
            </a:extLst>
          </p:cNvPr>
          <p:cNvSpPr/>
          <p:nvPr/>
        </p:nvSpPr>
        <p:spPr>
          <a:xfrm>
            <a:off x="445130" y="501134"/>
            <a:ext cx="1716271" cy="1446550"/>
          </a:xfrm>
          <a:prstGeom prst="rect">
            <a:avLst/>
          </a:prstGeom>
        </p:spPr>
        <p:txBody>
          <a:bodyPr wrap="square">
            <a:spAutoFit/>
          </a:bodyPr>
          <a:lstStyle/>
          <a:p>
            <a:r>
              <a:rPr lang="cs-CZ" sz="4400" b="1" dirty="0">
                <a:latin typeface="+mj-lt"/>
              </a:rPr>
              <a:t>Plány lekcí</a:t>
            </a:r>
            <a:endParaRPr lang="en-IT" sz="4400" b="1" dirty="0">
              <a:latin typeface="+mj-lt"/>
            </a:endParaRPr>
          </a:p>
        </p:txBody>
      </p:sp>
      <p:pic>
        <p:nvPicPr>
          <p:cNvPr id="4" name="Obrázek 3"/>
          <p:cNvPicPr>
            <a:picLocks noChangeAspect="1"/>
          </p:cNvPicPr>
          <p:nvPr/>
        </p:nvPicPr>
        <p:blipFill>
          <a:blip r:embed="rId5"/>
          <a:stretch>
            <a:fillRect/>
          </a:stretch>
        </p:blipFill>
        <p:spPr>
          <a:xfrm>
            <a:off x="1994761" y="221734"/>
            <a:ext cx="12871796" cy="9468366"/>
          </a:xfrm>
          <a:prstGeom prst="rect">
            <a:avLst/>
          </a:prstGeom>
        </p:spPr>
      </p:pic>
    </p:spTree>
    <p:extLst>
      <p:ext uri="{BB962C8B-B14F-4D97-AF65-F5344CB8AC3E}">
        <p14:creationId xmlns:p14="http://schemas.microsoft.com/office/powerpoint/2010/main" val="2951247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sz="3200">
              <a:latin typeface="Arial" panose="020B0604020202020204" pitchFamily="34" charset="0"/>
            </a:endParaRPr>
          </a:p>
        </p:txBody>
      </p:sp>
      <p:pic>
        <p:nvPicPr>
          <p:cNvPr id="3" name="Obrázek 2">
            <a:extLst>
              <a:ext uri="{FF2B5EF4-FFF2-40B4-BE49-F238E27FC236}">
                <a16:creationId xmlns:a16="http://schemas.microsoft.com/office/drawing/2014/main" id="{499B684C-3177-0F6E-27BA-4D63393941EE}"/>
              </a:ext>
            </a:extLst>
          </p:cNvPr>
          <p:cNvPicPr>
            <a:picLocks noChangeAspect="1"/>
          </p:cNvPicPr>
          <p:nvPr/>
        </p:nvPicPr>
        <p:blipFill>
          <a:blip r:embed="rId4"/>
          <a:stretch>
            <a:fillRect/>
          </a:stretch>
        </p:blipFill>
        <p:spPr>
          <a:xfrm>
            <a:off x="672002" y="904626"/>
            <a:ext cx="10324541" cy="8153110"/>
          </a:xfrm>
          <a:prstGeom prst="rect">
            <a:avLst/>
          </a:prstGeom>
        </p:spPr>
      </p:pic>
      <p:sp>
        <p:nvSpPr>
          <p:cNvPr id="4" name="TextovéPole 3">
            <a:extLst>
              <a:ext uri="{FF2B5EF4-FFF2-40B4-BE49-F238E27FC236}">
                <a16:creationId xmlns:a16="http://schemas.microsoft.com/office/drawing/2014/main" id="{BCB5A998-0510-CC63-DAC9-5447B27E2305}"/>
              </a:ext>
            </a:extLst>
          </p:cNvPr>
          <p:cNvSpPr txBox="1"/>
          <p:nvPr/>
        </p:nvSpPr>
        <p:spPr>
          <a:xfrm>
            <a:off x="11449764" y="646873"/>
            <a:ext cx="6268893" cy="9448740"/>
          </a:xfrm>
          <a:prstGeom prst="rect">
            <a:avLst/>
          </a:prstGeom>
          <a:noFill/>
        </p:spPr>
        <p:txBody>
          <a:bodyPr wrap="square" rtlCol="0">
            <a:spAutoFit/>
          </a:bodyPr>
          <a:lstStyle/>
          <a:p>
            <a:r>
              <a:rPr lang="cs-CZ" sz="3200" dirty="0">
                <a:latin typeface="Calibri" panose="020F0502020204030204" pitchFamily="34" charset="0"/>
                <a:cs typeface="Calibri" panose="020F0502020204030204" pitchFamily="34" charset="0"/>
              </a:rPr>
              <a:t>Věková skupina: 6 – 12 let</a:t>
            </a:r>
          </a:p>
          <a:p>
            <a:endParaRPr lang="cs-CZ" sz="3200" dirty="0">
              <a:latin typeface="Calibri" panose="020F0502020204030204" pitchFamily="34" charset="0"/>
              <a:cs typeface="Calibri" panose="020F0502020204030204" pitchFamily="34" charset="0"/>
            </a:endParaRPr>
          </a:p>
          <a:p>
            <a:r>
              <a:rPr lang="en-US" sz="3200" dirty="0" err="1">
                <a:latin typeface="Calibri" panose="020F0502020204030204" pitchFamily="34" charset="0"/>
                <a:cs typeface="Calibri" panose="020F0502020204030204" pitchFamily="34" charset="0"/>
              </a:rPr>
              <a:t>Cíle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výuky</a:t>
            </a:r>
            <a:r>
              <a:rPr lang="cs-CZ" sz="3200" dirty="0">
                <a:latin typeface="Calibri" panose="020F0502020204030204" pitchFamily="34" charset="0"/>
                <a:cs typeface="Calibri" panose="020F0502020204030204" pitchFamily="34" charset="0"/>
              </a:rPr>
              <a:t> - </a:t>
            </a:r>
            <a:r>
              <a:rPr lang="en-US" sz="3200" dirty="0" err="1">
                <a:latin typeface="Calibri" panose="020F0502020204030204" pitchFamily="34" charset="0"/>
                <a:cs typeface="Calibri" panose="020F0502020204030204" pitchFamily="34" charset="0"/>
              </a:rPr>
              <a:t>Studenti</a:t>
            </a:r>
            <a:r>
              <a:rPr lang="cs-CZ"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a:t>
            </a:r>
            <a:endParaRPr lang="cs-CZ" sz="3200" dirty="0">
              <a:latin typeface="Calibri" panose="020F0502020204030204" pitchFamily="34" charset="0"/>
              <a:cs typeface="Calibri" panose="020F0502020204030204" pitchFamily="34" charset="0"/>
            </a:endParaRPr>
          </a:p>
          <a:p>
            <a:endParaRPr lang="cs-CZ" sz="3200" dirty="0">
              <a:latin typeface="Calibri" panose="020F0502020204030204" pitchFamily="34" charset="0"/>
              <a:cs typeface="Calibri" panose="020F0502020204030204" pitchFamily="34" charset="0"/>
            </a:endParaRPr>
          </a:p>
          <a:p>
            <a:pPr marL="342900" indent="-342900">
              <a:buFont typeface="Arial"/>
              <a:buChar char="•"/>
            </a:pPr>
            <a:r>
              <a:rPr lang="en-US" sz="3200" dirty="0" err="1">
                <a:latin typeface="Calibri" panose="020F0502020204030204" pitchFamily="34" charset="0"/>
                <a:cs typeface="Calibri" panose="020F0502020204030204" pitchFamily="34" charset="0"/>
              </a:rPr>
              <a:t>Pochopí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proč</a:t>
            </a:r>
            <a:r>
              <a:rPr lang="en-US" sz="3200" dirty="0">
                <a:latin typeface="Calibri" panose="020F0502020204030204" pitchFamily="34" charset="0"/>
                <a:cs typeface="Calibri" panose="020F0502020204030204" pitchFamily="34" charset="0"/>
              </a:rPr>
              <a:t> je </a:t>
            </a:r>
            <a:r>
              <a:rPr lang="en-US" sz="3200" dirty="0" err="1">
                <a:latin typeface="Calibri" panose="020F0502020204030204" pitchFamily="34" charset="0"/>
                <a:cs typeface="Calibri" panose="020F0502020204030204" pitchFamily="34" charset="0"/>
              </a:rPr>
              <a:t>důležité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jíst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jednotlivé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druhy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potravin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jak</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často</a:t>
            </a:r>
            <a:r>
              <a:rPr lang="en-US" sz="3200" dirty="0">
                <a:latin typeface="Calibri" panose="020F0502020204030204" pitchFamily="34" charset="0"/>
                <a:cs typeface="Calibri" panose="020F0502020204030204" pitchFamily="34" charset="0"/>
              </a:rPr>
              <a:t> by se </a:t>
            </a:r>
            <a:r>
              <a:rPr lang="en-US" sz="3200" dirty="0" err="1">
                <a:latin typeface="Calibri" panose="020F0502020204030204" pitchFamily="34" charset="0"/>
                <a:cs typeface="Calibri" panose="020F0502020204030204" pitchFamily="34" charset="0"/>
              </a:rPr>
              <a:t>měly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konzumovat</a:t>
            </a:r>
            <a:r>
              <a:rPr lang="en-US" sz="3200" dirty="0">
                <a:latin typeface="Calibri" panose="020F0502020204030204" pitchFamily="34" charset="0"/>
                <a:cs typeface="Calibri" panose="020F0502020204030204" pitchFamily="34" charset="0"/>
              </a:rPr>
              <a:t> a </a:t>
            </a:r>
            <a:r>
              <a:rPr lang="en-US" sz="3200" dirty="0" err="1">
                <a:latin typeface="Calibri" panose="020F0502020204030204" pitchFamily="34" charset="0"/>
                <a:cs typeface="Calibri" panose="020F0502020204030204" pitchFamily="34" charset="0"/>
              </a:rPr>
              <a:t>jaké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výhody</a:t>
            </a:r>
            <a:r>
              <a:rPr lang="en-US" sz="3200" dirty="0">
                <a:latin typeface="Calibri" panose="020F0502020204030204" pitchFamily="34" charset="0"/>
                <a:cs typeface="Calibri" panose="020F0502020204030204" pitchFamily="34" charset="0"/>
              </a:rPr>
              <a:t> by to </a:t>
            </a:r>
            <a:r>
              <a:rPr lang="en-US" sz="3200" dirty="0" err="1">
                <a:latin typeface="Calibri" panose="020F0502020204030204" pitchFamily="34" charset="0"/>
                <a:cs typeface="Calibri" panose="020F0502020204030204" pitchFamily="34" charset="0"/>
              </a:rPr>
              <a:t>mělo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přinést</a:t>
            </a:r>
            <a:r>
              <a:rPr lang="en-US" sz="3200" dirty="0">
                <a:latin typeface="Calibri" panose="020F0502020204030204" pitchFamily="34" charset="0"/>
                <a:cs typeface="Calibri" panose="020F0502020204030204" pitchFamily="34" charset="0"/>
              </a:rPr>
              <a:t>. </a:t>
            </a:r>
            <a:endParaRPr lang="cs-CZ" sz="3200" dirty="0">
              <a:latin typeface="Calibri" panose="020F0502020204030204" pitchFamily="34" charset="0"/>
              <a:cs typeface="Calibri" panose="020F0502020204030204" pitchFamily="34" charset="0"/>
            </a:endParaRPr>
          </a:p>
          <a:p>
            <a:pPr marL="342900" indent="-342900">
              <a:buFont typeface="Arial"/>
              <a:buChar char="•"/>
            </a:pPr>
            <a:r>
              <a:rPr lang="en-US" sz="3200" dirty="0" err="1">
                <a:latin typeface="Calibri" panose="020F0502020204030204" pitchFamily="34" charset="0"/>
                <a:cs typeface="Calibri" panose="020F0502020204030204" pitchFamily="34" charset="0"/>
              </a:rPr>
              <a:t>Naučí</a:t>
            </a:r>
            <a:r>
              <a:rPr lang="en-US" sz="3200" dirty="0">
                <a:latin typeface="Calibri" panose="020F0502020204030204" pitchFamily="34" charset="0"/>
                <a:cs typeface="Calibri" panose="020F0502020204030204" pitchFamily="34" charset="0"/>
              </a:rPr>
              <a:t> se, </a:t>
            </a:r>
            <a:r>
              <a:rPr lang="en-US" sz="3200" dirty="0" err="1">
                <a:latin typeface="Calibri" panose="020F0502020204030204" pitchFamily="34" charset="0"/>
                <a:cs typeface="Calibri" panose="020F0502020204030204" pitchFamily="34" charset="0"/>
              </a:rPr>
              <a:t>že</a:t>
            </a:r>
            <a:r>
              <a:rPr lang="en-US" sz="3200" dirty="0">
                <a:latin typeface="Calibri" panose="020F0502020204030204" pitchFamily="34" charset="0"/>
                <a:cs typeface="Calibri" panose="020F0502020204030204" pitchFamily="34" charset="0"/>
              </a:rPr>
              <a:t> je </a:t>
            </a:r>
            <a:r>
              <a:rPr lang="en-US" sz="3200" dirty="0" err="1">
                <a:latin typeface="Calibri" panose="020F0502020204030204" pitchFamily="34" charset="0"/>
                <a:cs typeface="Calibri" panose="020F0502020204030204" pitchFamily="34" charset="0"/>
              </a:rPr>
              <a:t>důležité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konzumovat</a:t>
            </a:r>
            <a:r>
              <a:rPr lang="en-US" sz="3200" dirty="0">
                <a:latin typeface="Calibri" panose="020F0502020204030204" pitchFamily="34" charset="0"/>
                <a:cs typeface="Calibri" panose="020F0502020204030204" pitchFamily="34" charset="0"/>
              </a:rPr>
              <a:t> co </a:t>
            </a:r>
            <a:r>
              <a:rPr lang="en-US" sz="3200" dirty="0" err="1">
                <a:latin typeface="Calibri" panose="020F0502020204030204" pitchFamily="34" charset="0"/>
                <a:cs typeface="Calibri" panose="020F0502020204030204" pitchFamily="34" charset="0"/>
              </a:rPr>
              <a:t>nejpestřejší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sortiment</a:t>
            </a:r>
            <a:r>
              <a:rPr lang="en-US" sz="3200" dirty="0">
                <a:latin typeface="Calibri" panose="020F0502020204030204" pitchFamily="34" charset="0"/>
                <a:cs typeface="Calibri" panose="020F0502020204030204" pitchFamily="34" charset="0"/>
              </a:rPr>
              <a:t> v </a:t>
            </a:r>
            <a:r>
              <a:rPr lang="en-US" sz="3200" dirty="0" err="1">
                <a:latin typeface="Calibri" panose="020F0502020204030204" pitchFamily="34" charset="0"/>
                <a:cs typeface="Calibri" panose="020F0502020204030204" pitchFamily="34" charset="0"/>
              </a:rPr>
              <a:t>rámci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každé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skupiny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potravin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protože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každá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potravina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poskytuje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jedinečné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kombinace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živin</a:t>
            </a:r>
            <a:r>
              <a:rPr lang="en-US" sz="3200" dirty="0">
                <a:latin typeface="Calibri" panose="020F0502020204030204" pitchFamily="34" charset="0"/>
                <a:cs typeface="Calibri" panose="020F0502020204030204" pitchFamily="34" charset="0"/>
              </a:rPr>
              <a:t> a </a:t>
            </a:r>
            <a:r>
              <a:rPr lang="en-US" sz="3200" dirty="0" err="1">
                <a:latin typeface="Calibri" panose="020F0502020204030204" pitchFamily="34" charset="0"/>
                <a:cs typeface="Calibri" panose="020F0502020204030204" pitchFamily="34" charset="0"/>
              </a:rPr>
              <a:t>dalších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zdraví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prospěšných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nevýživných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složek</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jako</a:t>
            </a:r>
            <a:r>
              <a:rPr lang="en-US" sz="3200" dirty="0">
                <a:latin typeface="Calibri" panose="020F0502020204030204" pitchFamily="34" charset="0"/>
                <a:cs typeface="Calibri" panose="020F0502020204030204" pitchFamily="34" charset="0"/>
              </a:rPr>
              <a:t> je </a:t>
            </a:r>
            <a:r>
              <a:rPr lang="en-US" sz="3200" dirty="0" err="1">
                <a:latin typeface="Calibri" panose="020F0502020204030204" pitchFamily="34" charset="0"/>
                <a:cs typeface="Calibri" panose="020F0502020204030204" pitchFamily="34" charset="0"/>
              </a:rPr>
              <a:t>vláknina</a:t>
            </a:r>
            <a:r>
              <a:rPr lang="en-US" sz="3200" dirty="0">
                <a:latin typeface="Calibri" panose="020F0502020204030204" pitchFamily="34" charset="0"/>
                <a:cs typeface="Calibri" panose="020F0502020204030204" pitchFamily="34" charset="0"/>
              </a:rPr>
              <a:t>. </a:t>
            </a:r>
            <a:endParaRPr lang="cs-CZ" sz="3200" dirty="0">
              <a:latin typeface="Calibri" panose="020F0502020204030204" pitchFamily="34" charset="0"/>
              <a:cs typeface="Calibri" panose="020F0502020204030204" pitchFamily="34" charset="0"/>
            </a:endParaRPr>
          </a:p>
          <a:p>
            <a:pPr marL="342900" indent="-342900">
              <a:buFont typeface="Arial"/>
              <a:buChar char="•"/>
            </a:pPr>
            <a:r>
              <a:rPr lang="en-US" sz="3200" dirty="0" err="1">
                <a:latin typeface="Calibri" panose="020F0502020204030204" pitchFamily="34" charset="0"/>
                <a:cs typeface="Calibri" panose="020F0502020204030204" pitchFamily="34" charset="0"/>
              </a:rPr>
              <a:t>Společně</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vytvoří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zdravý</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jídelníček</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který</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bude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děti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motivovat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zdravému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stravování</a:t>
            </a:r>
            <a:r>
              <a:rPr lang="cs-CZ"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73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Obrázek 2">
            <a:extLst>
              <a:ext uri="{FF2B5EF4-FFF2-40B4-BE49-F238E27FC236}">
                <a16:creationId xmlns:a16="http://schemas.microsoft.com/office/drawing/2014/main" id="{85226DBC-E814-4E11-41CC-45B90AE0A73D}"/>
              </a:ext>
            </a:extLst>
          </p:cNvPr>
          <p:cNvPicPr>
            <a:picLocks noChangeAspect="1"/>
          </p:cNvPicPr>
          <p:nvPr/>
        </p:nvPicPr>
        <p:blipFill>
          <a:blip r:embed="rId4"/>
          <a:stretch>
            <a:fillRect/>
          </a:stretch>
        </p:blipFill>
        <p:spPr>
          <a:xfrm>
            <a:off x="414067" y="1500997"/>
            <a:ext cx="17715873" cy="7936302"/>
          </a:xfrm>
          <a:prstGeom prst="rect">
            <a:avLst/>
          </a:prstGeom>
        </p:spPr>
      </p:pic>
      <p:sp>
        <p:nvSpPr>
          <p:cNvPr id="4" name="TextovéPole 3">
            <a:extLst>
              <a:ext uri="{FF2B5EF4-FFF2-40B4-BE49-F238E27FC236}">
                <a16:creationId xmlns:a16="http://schemas.microsoft.com/office/drawing/2014/main" id="{287C3DA0-B6A3-F080-EE09-C5C883BFF1DA}"/>
              </a:ext>
            </a:extLst>
          </p:cNvPr>
          <p:cNvSpPr txBox="1"/>
          <p:nvPr/>
        </p:nvSpPr>
        <p:spPr>
          <a:xfrm>
            <a:off x="418382" y="392501"/>
            <a:ext cx="9523562" cy="707886"/>
          </a:xfrm>
          <a:prstGeom prst="rect">
            <a:avLst/>
          </a:prstGeom>
          <a:noFill/>
        </p:spPr>
        <p:txBody>
          <a:bodyPr wrap="square" rtlCol="0">
            <a:spAutoFit/>
          </a:bodyPr>
          <a:lstStyle/>
          <a:p>
            <a:r>
              <a:rPr lang="cs-CZ" sz="4000" b="1">
                <a:latin typeface="Arial" panose="020B0604020202020204" pitchFamily="34" charset="0"/>
                <a:cs typeface="Arial" panose="020B0604020202020204" pitchFamily="34" charset="0"/>
              </a:rPr>
              <a:t>Plán výuky pro učitele</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48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432" y="4181"/>
            <a:ext cx="18273135" cy="10278639"/>
          </a:xfrm>
          <a:custGeom>
            <a:avLst/>
            <a:gdLst/>
            <a:ahLst/>
            <a:cxnLst/>
            <a:rect l="l" t="t" r="r" b="b"/>
            <a:pathLst>
              <a:path w="18273135" h="10278639">
                <a:moveTo>
                  <a:pt x="0" y="0"/>
                </a:moveTo>
                <a:lnTo>
                  <a:pt x="18273136" y="0"/>
                </a:lnTo>
                <a:lnTo>
                  <a:pt x="18273136" y="10278638"/>
                </a:lnTo>
                <a:lnTo>
                  <a:pt x="0" y="1027863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3" name="Freeform 3"/>
          <p:cNvSpPr/>
          <p:nvPr/>
        </p:nvSpPr>
        <p:spPr>
          <a:xfrm>
            <a:off x="9659218" y="466242"/>
            <a:ext cx="3966262" cy="4842164"/>
          </a:xfrm>
          <a:custGeom>
            <a:avLst/>
            <a:gdLst/>
            <a:ahLst/>
            <a:cxnLst/>
            <a:rect l="l" t="t" r="r" b="b"/>
            <a:pathLst>
              <a:path w="3966262" h="4842164">
                <a:moveTo>
                  <a:pt x="0" y="0"/>
                </a:moveTo>
                <a:lnTo>
                  <a:pt x="3966263" y="0"/>
                </a:lnTo>
                <a:lnTo>
                  <a:pt x="3966263" y="4842164"/>
                </a:lnTo>
                <a:lnTo>
                  <a:pt x="0" y="484216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4" name="Freeform 4"/>
          <p:cNvSpPr/>
          <p:nvPr/>
        </p:nvSpPr>
        <p:spPr>
          <a:xfrm>
            <a:off x="13625481" y="5110535"/>
            <a:ext cx="3966262" cy="4842164"/>
          </a:xfrm>
          <a:custGeom>
            <a:avLst/>
            <a:gdLst/>
            <a:ahLst/>
            <a:cxnLst/>
            <a:rect l="l" t="t" r="r" b="b"/>
            <a:pathLst>
              <a:path w="3966262" h="4842164">
                <a:moveTo>
                  <a:pt x="0" y="0"/>
                </a:moveTo>
                <a:lnTo>
                  <a:pt x="3966262" y="0"/>
                </a:lnTo>
                <a:lnTo>
                  <a:pt x="3966262" y="4842165"/>
                </a:lnTo>
                <a:lnTo>
                  <a:pt x="0" y="484216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5" name="Freeform 5"/>
          <p:cNvSpPr/>
          <p:nvPr/>
        </p:nvSpPr>
        <p:spPr>
          <a:xfrm>
            <a:off x="9659218" y="5110535"/>
            <a:ext cx="3966262" cy="4842164"/>
          </a:xfrm>
          <a:custGeom>
            <a:avLst/>
            <a:gdLst/>
            <a:ahLst/>
            <a:cxnLst/>
            <a:rect l="l" t="t" r="r" b="b"/>
            <a:pathLst>
              <a:path w="3966262" h="4842164">
                <a:moveTo>
                  <a:pt x="0" y="0"/>
                </a:moveTo>
                <a:lnTo>
                  <a:pt x="3966263" y="0"/>
                </a:lnTo>
                <a:lnTo>
                  <a:pt x="3966263" y="4842165"/>
                </a:lnTo>
                <a:lnTo>
                  <a:pt x="0" y="484216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6" name="Freeform 6"/>
          <p:cNvSpPr/>
          <p:nvPr/>
        </p:nvSpPr>
        <p:spPr>
          <a:xfrm>
            <a:off x="13625481" y="462202"/>
            <a:ext cx="3966262" cy="4842164"/>
          </a:xfrm>
          <a:custGeom>
            <a:avLst/>
            <a:gdLst/>
            <a:ahLst/>
            <a:cxnLst/>
            <a:rect l="l" t="t" r="r" b="b"/>
            <a:pathLst>
              <a:path w="3966262" h="4842164">
                <a:moveTo>
                  <a:pt x="0" y="0"/>
                </a:moveTo>
                <a:lnTo>
                  <a:pt x="3966262" y="0"/>
                </a:lnTo>
                <a:lnTo>
                  <a:pt x="3966262" y="4842164"/>
                </a:lnTo>
                <a:lnTo>
                  <a:pt x="0" y="4842164"/>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7" name="TextBox 7"/>
          <p:cNvSpPr txBox="1"/>
          <p:nvPr/>
        </p:nvSpPr>
        <p:spPr>
          <a:xfrm>
            <a:off x="1063206" y="3191792"/>
            <a:ext cx="7830748" cy="5334794"/>
          </a:xfrm>
          <a:prstGeom prst="rect">
            <a:avLst/>
          </a:prstGeom>
        </p:spPr>
        <p:txBody>
          <a:bodyPr lIns="0" tIns="0" rIns="0" bIns="0" rtlCol="0" anchor="t">
            <a:spAutoFit/>
          </a:bodyPr>
          <a:lstStyle/>
          <a:p>
            <a:pPr algn="l">
              <a:lnSpc>
                <a:spcPts val="2750"/>
              </a:lnSpc>
            </a:pPr>
            <a:r>
              <a:rPr lang="cs-CZ" sz="2500" b="1" dirty="0" err="1">
                <a:solidFill>
                  <a:srgbClr val="000000"/>
                </a:solidFill>
                <a:latin typeface="Arial" panose="020B0604020202020204" pitchFamily="34" charset="0"/>
                <a:ea typeface="Neue Haas Grotesk Text Pro Bold"/>
                <a:cs typeface="Arial" panose="020B0604020202020204" pitchFamily="34" charset="0"/>
                <a:sym typeface="Neue Haas Grotesk Text Pro Bold"/>
              </a:rPr>
              <a:t>Consumer</a:t>
            </a:r>
            <a:r>
              <a:rPr lang="cs-CZ" sz="2500" b="1" dirty="0">
                <a:solidFill>
                  <a:srgbClr val="000000"/>
                </a:solidFill>
                <a:latin typeface="Arial" panose="020B0604020202020204" pitchFamily="34" charset="0"/>
                <a:ea typeface="Neue Haas Grotesk Text Pro Bold"/>
                <a:cs typeface="Arial" panose="020B0604020202020204" pitchFamily="34" charset="0"/>
                <a:sym typeface="Neue Haas Grotesk Text Pro Bold"/>
              </a:rPr>
              <a:t> </a:t>
            </a:r>
            <a:r>
              <a:rPr lang="cs-CZ" sz="2500" b="1" dirty="0" err="1">
                <a:solidFill>
                  <a:srgbClr val="000000"/>
                </a:solidFill>
                <a:latin typeface="Arial" panose="020B0604020202020204" pitchFamily="34" charset="0"/>
                <a:ea typeface="Neue Haas Grotesk Text Pro Bold"/>
                <a:cs typeface="Arial" panose="020B0604020202020204" pitchFamily="34" charset="0"/>
                <a:sym typeface="Neue Haas Grotesk Text Pro Bold"/>
              </a:rPr>
              <a:t>Observatory</a:t>
            </a:r>
            <a:endParaRPr lang="cs-CZ" sz="2500" b="1"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pPr algn="l">
              <a:lnSpc>
                <a:spcPts val="2750"/>
              </a:lnSpc>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r>
              <a:rPr lang="cs-CZ" sz="2500" dirty="0">
                <a:latin typeface="Arial" panose="020B0604020202020204" pitchFamily="34" charset="0"/>
                <a:cs typeface="Arial" panose="020B0604020202020204" pitchFamily="34" charset="0"/>
              </a:rPr>
              <a:t>Spotřebitelé jsou hnací silou trendů v potravinářství a mají jedinečnou sílu ovlivňovat způsob, jakým pěstujeme, vyrábíme, balíme a regulujeme naše potraviny.</a:t>
            </a:r>
          </a:p>
          <a:p>
            <a:endParaRPr lang="cs-CZ" sz="2500" dirty="0">
              <a:latin typeface="Arial" panose="020B0604020202020204" pitchFamily="34" charset="0"/>
              <a:cs typeface="Arial" panose="020B0604020202020204" pitchFamily="34" charset="0"/>
            </a:endParaRPr>
          </a:p>
          <a:p>
            <a:r>
              <a:rPr lang="cs-CZ" sz="2500" dirty="0">
                <a:latin typeface="Arial" panose="020B0604020202020204" pitchFamily="34" charset="0"/>
                <a:cs typeface="Arial" panose="020B0604020202020204" pitchFamily="34" charset="0"/>
              </a:rPr>
              <a:t>Spotřebitelská observatoř podporuje transformaci potravinových systémů tím, že poskytuje poznatky o spotřebitelích a rady pro aktéry v zemědělství a potravinářství, aby umožnila informované kroky a rozhodování směrem k zdravější, udržitelnější a odolnější budoucnosti.</a:t>
            </a:r>
          </a:p>
          <a:p>
            <a:pPr algn="l">
              <a:lnSpc>
                <a:spcPts val="3000"/>
              </a:lnSpc>
            </a:pPr>
            <a:endParaRPr lang="cs-CZ" sz="2500" dirty="0">
              <a:solidFill>
                <a:srgbClr val="000000"/>
              </a:solidFill>
              <a:latin typeface="Arial" panose="020B0604020202020204" pitchFamily="34" charset="0"/>
              <a:ea typeface="Neue Haas Grotesk Text Pro"/>
              <a:cs typeface="Arial" panose="020B0604020202020204" pitchFamily="34" charset="0"/>
              <a:sym typeface="Neue Haas Grotesk Text Pro"/>
            </a:endParaRPr>
          </a:p>
        </p:txBody>
      </p:sp>
      <p:sp>
        <p:nvSpPr>
          <p:cNvPr id="9" name="TextBox 6">
            <a:extLst>
              <a:ext uri="{FF2B5EF4-FFF2-40B4-BE49-F238E27FC236}">
                <a16:creationId xmlns:a16="http://schemas.microsoft.com/office/drawing/2014/main" id="{86241BC9-E502-5FB0-B1BE-1B9344D23B3A}"/>
              </a:ext>
            </a:extLst>
          </p:cNvPr>
          <p:cNvSpPr txBox="1"/>
          <p:nvPr/>
        </p:nvSpPr>
        <p:spPr>
          <a:xfrm>
            <a:off x="1028698" y="804501"/>
            <a:ext cx="7099301" cy="1846659"/>
          </a:xfrm>
          <a:prstGeom prst="rect">
            <a:avLst/>
          </a:prstGeom>
        </p:spPr>
        <p:txBody>
          <a:bodyPr wrap="square" lIns="0" tIns="0" rIns="0" bIns="0" rtlCol="0" anchor="t">
            <a:spAutoFit/>
          </a:bodyPr>
          <a:lstStyle/>
          <a:p>
            <a:pPr algn="just">
              <a:spcBef>
                <a:spcPct val="0"/>
              </a:spcBef>
            </a:pPr>
            <a:r>
              <a:rPr lang="cs-CZ" sz="6000" b="1" dirty="0">
                <a:solidFill>
                  <a:srgbClr val="000000"/>
                </a:solidFill>
                <a:ea typeface="Feature Deck Bold"/>
                <a:cs typeface="Times New Roman" panose="02020603050405020304" pitchFamily="18" charset="0"/>
                <a:sym typeface="Feature Deck Bold"/>
              </a:rPr>
              <a:t>Programy</a:t>
            </a:r>
          </a:p>
          <a:p>
            <a:pPr algn="just">
              <a:spcBef>
                <a:spcPct val="0"/>
              </a:spcBef>
            </a:pPr>
            <a:r>
              <a:rPr lang="cs-CZ" sz="6000" dirty="0">
                <a:solidFill>
                  <a:srgbClr val="000000"/>
                </a:solidFill>
                <a:ea typeface="Calibri"/>
                <a:cs typeface="Calibri"/>
                <a:sym typeface="Feature Deck"/>
              </a:rPr>
              <a:t>Vlajkové lodě EIT Food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Obrázek 2">
            <a:extLst>
              <a:ext uri="{FF2B5EF4-FFF2-40B4-BE49-F238E27FC236}">
                <a16:creationId xmlns:a16="http://schemas.microsoft.com/office/drawing/2014/main" id="{7120C3E6-6529-D990-3022-C8CE250B1489}"/>
              </a:ext>
            </a:extLst>
          </p:cNvPr>
          <p:cNvPicPr>
            <a:picLocks noChangeAspect="1"/>
          </p:cNvPicPr>
          <p:nvPr/>
        </p:nvPicPr>
        <p:blipFill>
          <a:blip r:embed="rId4"/>
          <a:stretch>
            <a:fillRect/>
          </a:stretch>
        </p:blipFill>
        <p:spPr>
          <a:xfrm>
            <a:off x="519922" y="914399"/>
            <a:ext cx="16474117" cy="9216289"/>
          </a:xfrm>
          <a:prstGeom prst="rect">
            <a:avLst/>
          </a:prstGeom>
        </p:spPr>
      </p:pic>
      <p:sp>
        <p:nvSpPr>
          <p:cNvPr id="4" name="TextovéPole 3">
            <a:extLst>
              <a:ext uri="{FF2B5EF4-FFF2-40B4-BE49-F238E27FC236}">
                <a16:creationId xmlns:a16="http://schemas.microsoft.com/office/drawing/2014/main" id="{722D95C3-E068-2A16-06A0-933940963DF5}"/>
              </a:ext>
            </a:extLst>
          </p:cNvPr>
          <p:cNvSpPr txBox="1"/>
          <p:nvPr/>
        </p:nvSpPr>
        <p:spPr>
          <a:xfrm>
            <a:off x="526212" y="198407"/>
            <a:ext cx="9523562" cy="707886"/>
          </a:xfrm>
          <a:prstGeom prst="rect">
            <a:avLst/>
          </a:prstGeom>
          <a:noFill/>
        </p:spPr>
        <p:txBody>
          <a:bodyPr wrap="square" lIns="91440" tIns="45720" rIns="91440" bIns="45720" rtlCol="0" anchor="t">
            <a:spAutoFit/>
          </a:bodyPr>
          <a:lstStyle/>
          <a:p>
            <a:r>
              <a:rPr lang="cs-CZ" sz="4000" b="1" dirty="0">
                <a:latin typeface="Arial" panose="020B0604020202020204" pitchFamily="34" charset="0"/>
                <a:cs typeface="Arial" panose="020B0604020202020204" pitchFamily="34" charset="0"/>
                <a:hlinkClick r:id="rId5" action="ppaction://hlinkpres?slideindex=1&amp;slidetitle="/>
              </a:rPr>
              <a:t>Prezentace pro učitele</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113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sz="3200">
              <a:latin typeface="Arial" panose="020B0604020202020204" pitchFamily="34" charset="0"/>
            </a:endParaRPr>
          </a:p>
        </p:txBody>
      </p:sp>
      <p:sp>
        <p:nvSpPr>
          <p:cNvPr id="7" name="TextBox 6">
            <a:extLst>
              <a:ext uri="{FF2B5EF4-FFF2-40B4-BE49-F238E27FC236}">
                <a16:creationId xmlns:a16="http://schemas.microsoft.com/office/drawing/2014/main" id="{E070644F-B483-CE74-18E3-DE7C1DA844E6}"/>
              </a:ext>
            </a:extLst>
          </p:cNvPr>
          <p:cNvSpPr txBox="1"/>
          <p:nvPr/>
        </p:nvSpPr>
        <p:spPr>
          <a:xfrm>
            <a:off x="-5440" y="719065"/>
            <a:ext cx="18284036" cy="1482393"/>
          </a:xfrm>
          <a:prstGeom prst="rect">
            <a:avLst/>
          </a:prstGeom>
        </p:spPr>
        <p:txBody>
          <a:bodyPr wrap="square" lIns="0" tIns="0" rIns="0" bIns="0" rtlCol="0" anchor="t">
            <a:spAutoFit/>
          </a:bodyPr>
          <a:lstStyle/>
          <a:p>
            <a:pPr algn="ctr">
              <a:lnSpc>
                <a:spcPts val="12599"/>
              </a:lnSpc>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Praktické cvičení</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11" name="Obrázek 10">
            <a:extLst>
              <a:ext uri="{FF2B5EF4-FFF2-40B4-BE49-F238E27FC236}">
                <a16:creationId xmlns:a16="http://schemas.microsoft.com/office/drawing/2014/main" id="{FAEF7007-4A59-EB15-5731-6CF2D2CC04FA}"/>
              </a:ext>
            </a:extLst>
          </p:cNvPr>
          <p:cNvPicPr>
            <a:picLocks noChangeAspect="1"/>
          </p:cNvPicPr>
          <p:nvPr/>
        </p:nvPicPr>
        <p:blipFill>
          <a:blip r:embed="rId4"/>
          <a:stretch>
            <a:fillRect/>
          </a:stretch>
        </p:blipFill>
        <p:spPr>
          <a:xfrm>
            <a:off x="4573715" y="2925918"/>
            <a:ext cx="8879839" cy="5937724"/>
          </a:xfrm>
          <a:prstGeom prst="rect">
            <a:avLst/>
          </a:prstGeom>
        </p:spPr>
      </p:pic>
    </p:spTree>
    <p:extLst>
      <p:ext uri="{BB962C8B-B14F-4D97-AF65-F5344CB8AC3E}">
        <p14:creationId xmlns:p14="http://schemas.microsoft.com/office/powerpoint/2010/main" val="1486203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Obrázek 2">
            <a:extLst>
              <a:ext uri="{FF2B5EF4-FFF2-40B4-BE49-F238E27FC236}">
                <a16:creationId xmlns:a16="http://schemas.microsoft.com/office/drawing/2014/main" id="{98994143-BA17-A33A-7889-1B8B1B9418AA}"/>
              </a:ext>
            </a:extLst>
          </p:cNvPr>
          <p:cNvPicPr>
            <a:picLocks noChangeAspect="1"/>
          </p:cNvPicPr>
          <p:nvPr/>
        </p:nvPicPr>
        <p:blipFill>
          <a:blip r:embed="rId4"/>
          <a:stretch>
            <a:fillRect/>
          </a:stretch>
        </p:blipFill>
        <p:spPr>
          <a:xfrm>
            <a:off x="2982003" y="1687832"/>
            <a:ext cx="11199823" cy="7787957"/>
          </a:xfrm>
          <a:prstGeom prst="rect">
            <a:avLst/>
          </a:prstGeom>
        </p:spPr>
      </p:pic>
      <p:sp>
        <p:nvSpPr>
          <p:cNvPr id="4" name="TextovéPole 3">
            <a:extLst>
              <a:ext uri="{FF2B5EF4-FFF2-40B4-BE49-F238E27FC236}">
                <a16:creationId xmlns:a16="http://schemas.microsoft.com/office/drawing/2014/main" id="{E65C6A79-CDA5-2742-CC3D-FABD1043C8C5}"/>
              </a:ext>
            </a:extLst>
          </p:cNvPr>
          <p:cNvSpPr txBox="1"/>
          <p:nvPr/>
        </p:nvSpPr>
        <p:spPr>
          <a:xfrm>
            <a:off x="3536830" y="414068"/>
            <a:ext cx="10644996" cy="1015663"/>
          </a:xfrm>
          <a:prstGeom prst="rect">
            <a:avLst/>
          </a:prstGeom>
          <a:noFill/>
        </p:spPr>
        <p:txBody>
          <a:bodyPr wrap="square" rtlCol="0">
            <a:spAutoFit/>
          </a:bodyPr>
          <a:lstStyle/>
          <a:p>
            <a:r>
              <a:rPr lang="cs-CZ" sz="6000" b="1" dirty="0">
                <a:latin typeface="Times New Roman" panose="02020603050405020304" pitchFamily="18" charset="0"/>
                <a:cs typeface="Times New Roman" panose="02020603050405020304" pitchFamily="18" charset="0"/>
              </a:rPr>
              <a:t>Z čeho se skládá zdravý talíř?</a:t>
            </a:r>
            <a:endParaRPr lang="en-US"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815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6" name="Obrázek 5">
            <a:extLst>
              <a:ext uri="{FF2B5EF4-FFF2-40B4-BE49-F238E27FC236}">
                <a16:creationId xmlns:a16="http://schemas.microsoft.com/office/drawing/2014/main" id="{045FE02A-DB91-1095-2365-A3F1F0EC31D3}"/>
              </a:ext>
            </a:extLst>
          </p:cNvPr>
          <p:cNvPicPr>
            <a:picLocks noChangeAspect="1"/>
          </p:cNvPicPr>
          <p:nvPr/>
        </p:nvPicPr>
        <p:blipFill>
          <a:blip r:embed="rId4"/>
          <a:stretch>
            <a:fillRect/>
          </a:stretch>
        </p:blipFill>
        <p:spPr>
          <a:xfrm>
            <a:off x="670125" y="2947289"/>
            <a:ext cx="7968633" cy="5541103"/>
          </a:xfrm>
          <a:prstGeom prst="rect">
            <a:avLst/>
          </a:prstGeom>
        </p:spPr>
      </p:pic>
      <p:pic>
        <p:nvPicPr>
          <p:cNvPr id="8" name="Obrázek 7">
            <a:extLst>
              <a:ext uri="{FF2B5EF4-FFF2-40B4-BE49-F238E27FC236}">
                <a16:creationId xmlns:a16="http://schemas.microsoft.com/office/drawing/2014/main" id="{F3CD8760-F134-9E0F-4DFD-24FDA9A277CB}"/>
              </a:ext>
            </a:extLst>
          </p:cNvPr>
          <p:cNvPicPr>
            <a:picLocks noChangeAspect="1"/>
          </p:cNvPicPr>
          <p:nvPr/>
        </p:nvPicPr>
        <p:blipFill>
          <a:blip r:embed="rId5"/>
          <a:stretch>
            <a:fillRect/>
          </a:stretch>
        </p:blipFill>
        <p:spPr>
          <a:xfrm>
            <a:off x="8929679" y="674512"/>
            <a:ext cx="6684133" cy="4656612"/>
          </a:xfrm>
          <a:prstGeom prst="rect">
            <a:avLst/>
          </a:prstGeom>
        </p:spPr>
      </p:pic>
      <p:pic>
        <p:nvPicPr>
          <p:cNvPr id="10" name="Obrázek 9">
            <a:extLst>
              <a:ext uri="{FF2B5EF4-FFF2-40B4-BE49-F238E27FC236}">
                <a16:creationId xmlns:a16="http://schemas.microsoft.com/office/drawing/2014/main" id="{034690BE-5EB1-425B-6B8D-7AC0D0DF709F}"/>
              </a:ext>
            </a:extLst>
          </p:cNvPr>
          <p:cNvPicPr>
            <a:picLocks noChangeAspect="1"/>
          </p:cNvPicPr>
          <p:nvPr/>
        </p:nvPicPr>
        <p:blipFill>
          <a:blip r:embed="rId6"/>
          <a:stretch>
            <a:fillRect/>
          </a:stretch>
        </p:blipFill>
        <p:spPr>
          <a:xfrm>
            <a:off x="8897927" y="5513344"/>
            <a:ext cx="6715884" cy="4635060"/>
          </a:xfrm>
          <a:prstGeom prst="rect">
            <a:avLst/>
          </a:prstGeom>
        </p:spPr>
      </p:pic>
      <p:sp>
        <p:nvSpPr>
          <p:cNvPr id="11" name="TextovéPole 10">
            <a:extLst>
              <a:ext uri="{FF2B5EF4-FFF2-40B4-BE49-F238E27FC236}">
                <a16:creationId xmlns:a16="http://schemas.microsoft.com/office/drawing/2014/main" id="{6A268903-95FF-6F36-D57C-A32EFD95404C}"/>
              </a:ext>
            </a:extLst>
          </p:cNvPr>
          <p:cNvSpPr txBox="1"/>
          <p:nvPr/>
        </p:nvSpPr>
        <p:spPr>
          <a:xfrm>
            <a:off x="672860" y="1000664"/>
            <a:ext cx="9523562" cy="707886"/>
          </a:xfrm>
          <a:prstGeom prst="rect">
            <a:avLst/>
          </a:prstGeom>
          <a:noFill/>
        </p:spPr>
        <p:txBody>
          <a:bodyPr wrap="square" lIns="91440" tIns="45720" rIns="91440" bIns="45720" rtlCol="0" anchor="t">
            <a:spAutoFit/>
          </a:bodyPr>
          <a:lstStyle/>
          <a:p>
            <a:r>
              <a:rPr lang="cs-CZ" sz="4000" b="1">
                <a:latin typeface="Arial"/>
                <a:cs typeface="Arial"/>
              </a:rPr>
              <a:t>Aktivity pro děti (</a:t>
            </a:r>
            <a:r>
              <a:rPr lang="cs-CZ" sz="4000" b="1" err="1">
                <a:latin typeface="Arial"/>
                <a:cs typeface="Arial"/>
              </a:rPr>
              <a:t>Activity</a:t>
            </a:r>
            <a:r>
              <a:rPr lang="cs-CZ" sz="4000" b="1">
                <a:latin typeface="Arial"/>
                <a:cs typeface="Arial"/>
              </a:rPr>
              <a:t> </a:t>
            </a:r>
            <a:r>
              <a:rPr lang="cs-CZ" sz="4000" b="1" err="1">
                <a:latin typeface="Arial"/>
                <a:cs typeface="Arial"/>
              </a:rPr>
              <a:t>sheet</a:t>
            </a:r>
            <a:r>
              <a:rPr lang="cs-CZ" sz="4000" b="1">
                <a:latin typeface="Arial"/>
                <a:cs typeface="Arial"/>
              </a:rPr>
              <a:t>)</a:t>
            </a:r>
            <a:endParaRPr lang="en-US" sz="4000" b="1">
              <a:latin typeface="Arial"/>
              <a:cs typeface="Arial"/>
            </a:endParaRPr>
          </a:p>
        </p:txBody>
      </p:sp>
    </p:spTree>
    <p:extLst>
      <p:ext uri="{BB962C8B-B14F-4D97-AF65-F5344CB8AC3E}">
        <p14:creationId xmlns:p14="http://schemas.microsoft.com/office/powerpoint/2010/main" val="1185728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a:extLst>
              <a:ext uri="{FF2B5EF4-FFF2-40B4-BE49-F238E27FC236}">
                <a16:creationId xmlns:a16="http://schemas.microsoft.com/office/drawing/2014/main" id="{AD5DEAC3-B108-DD6A-36E8-F7FC6618D96C}"/>
              </a:ext>
            </a:extLst>
          </p:cNvPr>
          <p:cNvPicPr>
            <a:picLocks noChangeAspect="1"/>
          </p:cNvPicPr>
          <p:nvPr/>
        </p:nvPicPr>
        <p:blipFill>
          <a:blip r:embed="rId4"/>
          <a:stretch>
            <a:fillRect/>
          </a:stretch>
        </p:blipFill>
        <p:spPr>
          <a:xfrm>
            <a:off x="720307" y="685798"/>
            <a:ext cx="11742416" cy="8962077"/>
          </a:xfrm>
          <a:prstGeom prst="rect">
            <a:avLst/>
          </a:prstGeom>
        </p:spPr>
      </p:pic>
      <p:sp>
        <p:nvSpPr>
          <p:cNvPr id="6" name="TextovéPole 5">
            <a:extLst>
              <a:ext uri="{FF2B5EF4-FFF2-40B4-BE49-F238E27FC236}">
                <a16:creationId xmlns:a16="http://schemas.microsoft.com/office/drawing/2014/main" id="{CD696689-5B90-E996-3892-87BC75A8EBB4}"/>
              </a:ext>
            </a:extLst>
          </p:cNvPr>
          <p:cNvSpPr txBox="1"/>
          <p:nvPr/>
        </p:nvSpPr>
        <p:spPr>
          <a:xfrm>
            <a:off x="13077644" y="1452923"/>
            <a:ext cx="4813540" cy="7971413"/>
          </a:xfrm>
          <a:prstGeom prst="rect">
            <a:avLst/>
          </a:prstGeom>
          <a:noFill/>
        </p:spPr>
        <p:txBody>
          <a:bodyPr wrap="square" lIns="91440" tIns="45720" rIns="91440" bIns="45720" anchor="t">
            <a:spAutoFit/>
          </a:bodyPr>
          <a:lstStyle/>
          <a:p>
            <a:r>
              <a:rPr lang="cs-CZ" sz="3200" dirty="0">
                <a:latin typeface="Arial"/>
                <a:cs typeface="Arial"/>
              </a:rPr>
              <a:t>Zdravý talíř by měl objemově obsahovat přibližně </a:t>
            </a:r>
            <a:r>
              <a:rPr lang="cs-CZ" sz="3200" b="1" dirty="0">
                <a:latin typeface="Arial"/>
                <a:cs typeface="Arial"/>
              </a:rPr>
              <a:t>polovinu zeleniny a ovoce</a:t>
            </a:r>
            <a:r>
              <a:rPr lang="cs-CZ" sz="3200" dirty="0">
                <a:latin typeface="Arial"/>
                <a:cs typeface="Arial"/>
              </a:rPr>
              <a:t>; </a:t>
            </a:r>
            <a:r>
              <a:rPr lang="cs-CZ" sz="3200" b="1" dirty="0">
                <a:latin typeface="Arial"/>
                <a:cs typeface="Arial"/>
              </a:rPr>
              <a:t>druhá polovina</a:t>
            </a:r>
            <a:r>
              <a:rPr lang="cs-CZ" sz="3200" dirty="0">
                <a:latin typeface="Arial"/>
                <a:cs typeface="Arial"/>
              </a:rPr>
              <a:t>, z hlediska energetického příjmu (kalorií), by měla být tvořena převážně </a:t>
            </a:r>
            <a:r>
              <a:rPr lang="cs-CZ" sz="3200" b="1" dirty="0">
                <a:latin typeface="Arial"/>
                <a:cs typeface="Arial"/>
              </a:rPr>
              <a:t>celozrnnými obilovinami, rostlinnými zdroji bílkovin, nenasycenými rostlinnými oleji a (volitelně) menším množstvím živočišných zdrojů bílkovin.</a:t>
            </a:r>
          </a:p>
        </p:txBody>
      </p:sp>
    </p:spTree>
    <p:extLst>
      <p:ext uri="{BB962C8B-B14F-4D97-AF65-F5344CB8AC3E}">
        <p14:creationId xmlns:p14="http://schemas.microsoft.com/office/powerpoint/2010/main" val="720377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10" name="TextovéPole 9">
            <a:extLst>
              <a:ext uri="{FF2B5EF4-FFF2-40B4-BE49-F238E27FC236}">
                <a16:creationId xmlns:a16="http://schemas.microsoft.com/office/drawing/2014/main" id="{0B975580-1594-45B2-3294-4DAB83AF443D}"/>
              </a:ext>
            </a:extLst>
          </p:cNvPr>
          <p:cNvSpPr txBox="1"/>
          <p:nvPr/>
        </p:nvSpPr>
        <p:spPr>
          <a:xfrm>
            <a:off x="4641010" y="9735711"/>
            <a:ext cx="13025887" cy="461665"/>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hlinkClick r:id="rId4"/>
              </a:rPr>
              <a:t>https://viscojis.cz/teens-files/Stahni_si/Zdrav%20tal%20pro%20nctilet%20letek%202.pdf</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pic>
        <p:nvPicPr>
          <p:cNvPr id="16" name="Obrázek 15">
            <a:extLst>
              <a:ext uri="{FF2B5EF4-FFF2-40B4-BE49-F238E27FC236}">
                <a16:creationId xmlns:a16="http://schemas.microsoft.com/office/drawing/2014/main" id="{23F1CF2A-CCC8-2146-16E7-442427BBBE65}"/>
              </a:ext>
            </a:extLst>
          </p:cNvPr>
          <p:cNvPicPr>
            <a:picLocks noChangeAspect="1"/>
          </p:cNvPicPr>
          <p:nvPr/>
        </p:nvPicPr>
        <p:blipFill>
          <a:blip r:embed="rId5"/>
          <a:srcRect l="10754" t="1677" r="11792" b="7086"/>
          <a:stretch/>
        </p:blipFill>
        <p:spPr>
          <a:xfrm>
            <a:off x="987725" y="159588"/>
            <a:ext cx="14164574" cy="9385540"/>
          </a:xfrm>
          <a:prstGeom prst="rect">
            <a:avLst/>
          </a:prstGeom>
        </p:spPr>
      </p:pic>
    </p:spTree>
    <p:extLst>
      <p:ext uri="{BB962C8B-B14F-4D97-AF65-F5344CB8AC3E}">
        <p14:creationId xmlns:p14="http://schemas.microsoft.com/office/powerpoint/2010/main" val="3305474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Obrázek 2">
            <a:extLst>
              <a:ext uri="{FF2B5EF4-FFF2-40B4-BE49-F238E27FC236}">
                <a16:creationId xmlns:a16="http://schemas.microsoft.com/office/drawing/2014/main" id="{63B45E12-2D3D-394A-794A-1A8086D9F265}"/>
              </a:ext>
            </a:extLst>
          </p:cNvPr>
          <p:cNvPicPr>
            <a:picLocks noChangeAspect="1"/>
          </p:cNvPicPr>
          <p:nvPr/>
        </p:nvPicPr>
        <p:blipFill>
          <a:blip r:embed="rId4"/>
          <a:stretch>
            <a:fillRect/>
          </a:stretch>
        </p:blipFill>
        <p:spPr>
          <a:xfrm>
            <a:off x="259788" y="257431"/>
            <a:ext cx="8264106" cy="9203519"/>
          </a:xfrm>
          <a:prstGeom prst="rect">
            <a:avLst/>
          </a:prstGeom>
        </p:spPr>
      </p:pic>
      <p:sp>
        <p:nvSpPr>
          <p:cNvPr id="4" name="TextovéPole 3">
            <a:extLst>
              <a:ext uri="{FF2B5EF4-FFF2-40B4-BE49-F238E27FC236}">
                <a16:creationId xmlns:a16="http://schemas.microsoft.com/office/drawing/2014/main" id="{02559961-34D7-488D-A434-F497C1FCDC19}"/>
              </a:ext>
            </a:extLst>
          </p:cNvPr>
          <p:cNvSpPr txBox="1"/>
          <p:nvPr/>
        </p:nvSpPr>
        <p:spPr>
          <a:xfrm>
            <a:off x="2230260" y="9456003"/>
            <a:ext cx="7694762" cy="830997"/>
          </a:xfrm>
          <a:prstGeom prst="rect">
            <a:avLst/>
          </a:prstGeom>
          <a:noFill/>
        </p:spPr>
        <p:txBody>
          <a:bodyPr wrap="square">
            <a:spAutoFit/>
          </a:bodyPr>
          <a:lstStyle/>
          <a:p>
            <a:r>
              <a:rPr lang="en-US" sz="2400">
                <a:hlinkClick r:id="rId5"/>
              </a:rPr>
              <a:t>https://eatforum.org/content/uploads/2019/07/EAT-Lancet_Commission_Summary_Report.pdf</a:t>
            </a:r>
            <a:r>
              <a:rPr lang="cs-CZ" sz="2400"/>
              <a:t> </a:t>
            </a:r>
            <a:endParaRPr lang="en-US" sz="2400"/>
          </a:p>
        </p:txBody>
      </p:sp>
      <p:sp>
        <p:nvSpPr>
          <p:cNvPr id="5" name="TextovéPole 4">
            <a:extLst>
              <a:ext uri="{FF2B5EF4-FFF2-40B4-BE49-F238E27FC236}">
                <a16:creationId xmlns:a16="http://schemas.microsoft.com/office/drawing/2014/main" id="{DF921B38-C49C-7FD3-6D25-D4A0A684322E}"/>
              </a:ext>
            </a:extLst>
          </p:cNvPr>
          <p:cNvSpPr txBox="1"/>
          <p:nvPr/>
        </p:nvSpPr>
        <p:spPr>
          <a:xfrm>
            <a:off x="11378299" y="9450938"/>
            <a:ext cx="4986068"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hlinkClick r:id="rId6"/>
              </a:rPr>
              <a:t>https://viscojis.cz/teens/135/</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pic>
        <p:nvPicPr>
          <p:cNvPr id="7" name="Obrázek 6">
            <a:extLst>
              <a:ext uri="{FF2B5EF4-FFF2-40B4-BE49-F238E27FC236}">
                <a16:creationId xmlns:a16="http://schemas.microsoft.com/office/drawing/2014/main" id="{CB606351-A96B-BBD5-6E9F-0F7B92FEDBAD}"/>
              </a:ext>
            </a:extLst>
          </p:cNvPr>
          <p:cNvPicPr>
            <a:picLocks noChangeAspect="1"/>
          </p:cNvPicPr>
          <p:nvPr/>
        </p:nvPicPr>
        <p:blipFill>
          <a:blip r:embed="rId7"/>
          <a:stretch>
            <a:fillRect/>
          </a:stretch>
        </p:blipFill>
        <p:spPr>
          <a:xfrm>
            <a:off x="9527733" y="4003990"/>
            <a:ext cx="7893456" cy="4038808"/>
          </a:xfrm>
          <a:prstGeom prst="rect">
            <a:avLst/>
          </a:prstGeom>
        </p:spPr>
      </p:pic>
    </p:spTree>
    <p:extLst>
      <p:ext uri="{BB962C8B-B14F-4D97-AF65-F5344CB8AC3E}">
        <p14:creationId xmlns:p14="http://schemas.microsoft.com/office/powerpoint/2010/main" val="35137652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a:extLst>
              <a:ext uri="{FF2B5EF4-FFF2-40B4-BE49-F238E27FC236}">
                <a16:creationId xmlns:a16="http://schemas.microsoft.com/office/drawing/2014/main" id="{EB12D372-F6EA-25EA-42C3-BD1BD6082578}"/>
              </a:ext>
            </a:extLst>
          </p:cNvPr>
          <p:cNvPicPr>
            <a:picLocks noChangeAspect="1"/>
          </p:cNvPicPr>
          <p:nvPr/>
        </p:nvPicPr>
        <p:blipFill>
          <a:blip r:embed="rId4"/>
          <a:stretch>
            <a:fillRect/>
          </a:stretch>
        </p:blipFill>
        <p:spPr>
          <a:xfrm>
            <a:off x="12167624" y="776378"/>
            <a:ext cx="5842188" cy="1052422"/>
          </a:xfrm>
          <a:prstGeom prst="rect">
            <a:avLst/>
          </a:prstGeom>
        </p:spPr>
      </p:pic>
      <p:pic>
        <p:nvPicPr>
          <p:cNvPr id="6" name="Obrázek 5">
            <a:extLst>
              <a:ext uri="{FF2B5EF4-FFF2-40B4-BE49-F238E27FC236}">
                <a16:creationId xmlns:a16="http://schemas.microsoft.com/office/drawing/2014/main" id="{73AF10A1-DA8C-0373-BBA6-2EDFF2D1F8D3}"/>
              </a:ext>
            </a:extLst>
          </p:cNvPr>
          <p:cNvPicPr>
            <a:picLocks noChangeAspect="1"/>
          </p:cNvPicPr>
          <p:nvPr/>
        </p:nvPicPr>
        <p:blipFill>
          <a:blip r:embed="rId5"/>
          <a:stretch>
            <a:fillRect/>
          </a:stretch>
        </p:blipFill>
        <p:spPr>
          <a:xfrm>
            <a:off x="689523" y="348267"/>
            <a:ext cx="11284530" cy="3206915"/>
          </a:xfrm>
          <a:prstGeom prst="rect">
            <a:avLst/>
          </a:prstGeom>
        </p:spPr>
      </p:pic>
      <p:pic>
        <p:nvPicPr>
          <p:cNvPr id="8" name="Obrázek 7">
            <a:extLst>
              <a:ext uri="{FF2B5EF4-FFF2-40B4-BE49-F238E27FC236}">
                <a16:creationId xmlns:a16="http://schemas.microsoft.com/office/drawing/2014/main" id="{CA320184-DF1A-DB9C-D499-E7C445D80D92}"/>
              </a:ext>
            </a:extLst>
          </p:cNvPr>
          <p:cNvPicPr>
            <a:picLocks noChangeAspect="1"/>
          </p:cNvPicPr>
          <p:nvPr/>
        </p:nvPicPr>
        <p:blipFill>
          <a:blip r:embed="rId6"/>
          <a:stretch>
            <a:fillRect/>
          </a:stretch>
        </p:blipFill>
        <p:spPr>
          <a:xfrm>
            <a:off x="1930069" y="3782834"/>
            <a:ext cx="10200797" cy="6038340"/>
          </a:xfrm>
          <a:prstGeom prst="rect">
            <a:avLst/>
          </a:prstGeom>
        </p:spPr>
      </p:pic>
      <p:sp>
        <p:nvSpPr>
          <p:cNvPr id="10" name="TextovéPole 9">
            <a:extLst>
              <a:ext uri="{FF2B5EF4-FFF2-40B4-BE49-F238E27FC236}">
                <a16:creationId xmlns:a16="http://schemas.microsoft.com/office/drawing/2014/main" id="{F970A9B9-2F5A-846F-B8AE-D3FE6F621A7E}"/>
              </a:ext>
            </a:extLst>
          </p:cNvPr>
          <p:cNvSpPr txBox="1"/>
          <p:nvPr/>
        </p:nvSpPr>
        <p:spPr>
          <a:xfrm>
            <a:off x="12370279" y="7087402"/>
            <a:ext cx="5089585" cy="830997"/>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hlinkClick r:id="rId7"/>
              </a:rPr>
              <a:t>https://www.efsa.europa.eu/cs/safe2eat/your-nutrition-needs</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625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6" name="Google Shape;907;p13">
            <a:extLst>
              <a:ext uri="{FF2B5EF4-FFF2-40B4-BE49-F238E27FC236}">
                <a16:creationId xmlns:a16="http://schemas.microsoft.com/office/drawing/2014/main" id="{819A69F5-A6E3-628C-4E66-0EF4368B4899}"/>
              </a:ext>
            </a:extLst>
          </p:cNvPr>
          <p:cNvSpPr txBox="1"/>
          <p:nvPr/>
        </p:nvSpPr>
        <p:spPr>
          <a:xfrm>
            <a:off x="636974" y="849135"/>
            <a:ext cx="13790544"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Zdravý talíř – jak je možné s ním pracovat?</a:t>
            </a:r>
            <a:endParaRPr lang="en-US" sz="5400" b="1">
              <a:latin typeface="Calibri" panose="020F0502020204030204" pitchFamily="34" charset="0"/>
              <a:cs typeface="Calibri" panose="020F0502020204030204" pitchFamily="34" charset="0"/>
            </a:endParaRPr>
          </a:p>
        </p:txBody>
      </p:sp>
      <p:pic>
        <p:nvPicPr>
          <p:cNvPr id="7" name="Obrázek 6">
            <a:extLst>
              <a:ext uri="{FF2B5EF4-FFF2-40B4-BE49-F238E27FC236}">
                <a16:creationId xmlns:a16="http://schemas.microsoft.com/office/drawing/2014/main" id="{7B91FA66-5687-A6F4-6FB2-9177EFAC8720}"/>
              </a:ext>
            </a:extLst>
          </p:cNvPr>
          <p:cNvPicPr>
            <a:picLocks noChangeAspect="1"/>
          </p:cNvPicPr>
          <p:nvPr/>
        </p:nvPicPr>
        <p:blipFill>
          <a:blip r:embed="rId4"/>
          <a:stretch>
            <a:fillRect/>
          </a:stretch>
        </p:blipFill>
        <p:spPr>
          <a:xfrm>
            <a:off x="13205142" y="2914844"/>
            <a:ext cx="4668141" cy="6224187"/>
          </a:xfrm>
          <a:prstGeom prst="rect">
            <a:avLst/>
          </a:prstGeom>
        </p:spPr>
      </p:pic>
      <p:pic>
        <p:nvPicPr>
          <p:cNvPr id="8" name="Obrázek 7">
            <a:extLst>
              <a:ext uri="{FF2B5EF4-FFF2-40B4-BE49-F238E27FC236}">
                <a16:creationId xmlns:a16="http://schemas.microsoft.com/office/drawing/2014/main" id="{BAEBA7AB-4C12-D0EF-5A2C-29B5DF9B362F}"/>
              </a:ext>
            </a:extLst>
          </p:cNvPr>
          <p:cNvPicPr>
            <a:picLocks noChangeAspect="1"/>
          </p:cNvPicPr>
          <p:nvPr/>
        </p:nvPicPr>
        <p:blipFill>
          <a:blip r:embed="rId5"/>
          <a:stretch>
            <a:fillRect/>
          </a:stretch>
        </p:blipFill>
        <p:spPr>
          <a:xfrm>
            <a:off x="636974" y="4845327"/>
            <a:ext cx="6335648" cy="4361208"/>
          </a:xfrm>
          <a:prstGeom prst="rect">
            <a:avLst/>
          </a:prstGeom>
        </p:spPr>
      </p:pic>
      <p:pic>
        <p:nvPicPr>
          <p:cNvPr id="9" name="Obrázek 8">
            <a:extLst>
              <a:ext uri="{FF2B5EF4-FFF2-40B4-BE49-F238E27FC236}">
                <a16:creationId xmlns:a16="http://schemas.microsoft.com/office/drawing/2014/main" id="{8892838D-6F60-27FC-8B26-54CC094ED482}"/>
              </a:ext>
            </a:extLst>
          </p:cNvPr>
          <p:cNvPicPr>
            <a:picLocks noChangeAspect="1"/>
          </p:cNvPicPr>
          <p:nvPr/>
        </p:nvPicPr>
        <p:blipFill>
          <a:blip r:embed="rId6"/>
          <a:stretch>
            <a:fillRect/>
          </a:stretch>
        </p:blipFill>
        <p:spPr>
          <a:xfrm>
            <a:off x="7133939" y="4919872"/>
            <a:ext cx="5925645" cy="4234070"/>
          </a:xfrm>
          <a:prstGeom prst="rect">
            <a:avLst/>
          </a:prstGeom>
        </p:spPr>
      </p:pic>
      <p:sp>
        <p:nvSpPr>
          <p:cNvPr id="10" name="TextovéPole 9">
            <a:extLst>
              <a:ext uri="{FF2B5EF4-FFF2-40B4-BE49-F238E27FC236}">
                <a16:creationId xmlns:a16="http://schemas.microsoft.com/office/drawing/2014/main" id="{9D5888EC-0C08-46D5-865F-BC555387493B}"/>
              </a:ext>
            </a:extLst>
          </p:cNvPr>
          <p:cNvSpPr txBox="1"/>
          <p:nvPr/>
        </p:nvSpPr>
        <p:spPr>
          <a:xfrm>
            <a:off x="722651" y="2221395"/>
            <a:ext cx="11106978" cy="1846659"/>
          </a:xfrm>
          <a:prstGeom prst="rect">
            <a:avLst/>
          </a:prstGeom>
          <a:noFill/>
        </p:spPr>
        <p:txBody>
          <a:bodyPr wrap="square" rtlCol="0">
            <a:spAutoFit/>
          </a:bodyPr>
          <a:lstStyle/>
          <a:p>
            <a:r>
              <a:rPr lang="cs-CZ" sz="4200" b="1">
                <a:latin typeface="Calibri" panose="020F0502020204030204" pitchFamily="34" charset="0"/>
                <a:cs typeface="Calibri" panose="020F0502020204030204" pitchFamily="34" charset="0"/>
              </a:rPr>
              <a:t>Malé děti - předškolní a 1. / 2. stupeň ZŠ</a:t>
            </a:r>
          </a:p>
          <a:p>
            <a:pPr marL="514350" indent="-514350">
              <a:buFont typeface="Arial" panose="020B0604020202020204" pitchFamily="34" charset="0"/>
              <a:buChar char="•"/>
            </a:pPr>
            <a:r>
              <a:rPr lang="cs-CZ" sz="3600">
                <a:latin typeface="Calibri" panose="020F0502020204030204" pitchFamily="34" charset="0"/>
                <a:cs typeface="Calibri" panose="020F0502020204030204" pitchFamily="34" charset="0"/>
              </a:rPr>
              <a:t>Skládat potraviny, které na zdravý talíř patří</a:t>
            </a:r>
          </a:p>
          <a:p>
            <a:pPr marL="514350" indent="-514350">
              <a:buFont typeface="Arial" panose="020B0604020202020204" pitchFamily="34" charset="0"/>
              <a:buChar char="•"/>
            </a:pPr>
            <a:r>
              <a:rPr lang="cs-CZ" sz="3600">
                <a:latin typeface="Calibri" panose="020F0502020204030204" pitchFamily="34" charset="0"/>
                <a:cs typeface="Calibri" panose="020F0502020204030204" pitchFamily="34" charset="0"/>
              </a:rPr>
              <a:t>Hádat druhy potravin a učit se rozmanitost</a:t>
            </a:r>
            <a:endParaRPr lang="en-US"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962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EC1FA7E7-9AF3-372F-B27E-13F5FB22B3DC}"/>
              </a:ext>
            </a:extLst>
          </p:cNvPr>
          <p:cNvSpPr/>
          <p:nvPr/>
        </p:nvSpPr>
        <p:spPr>
          <a:xfrm>
            <a:off x="0" y="4140679"/>
            <a:ext cx="18288000" cy="61463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bdélník 53">
            <a:extLst>
              <a:ext uri="{FF2B5EF4-FFF2-40B4-BE49-F238E27FC236}">
                <a16:creationId xmlns:a16="http://schemas.microsoft.com/office/drawing/2014/main" id="{5091C717-1627-65A9-3479-C6A7251E72C5}"/>
              </a:ext>
            </a:extLst>
          </p:cNvPr>
          <p:cNvSpPr/>
          <p:nvPr/>
        </p:nvSpPr>
        <p:spPr>
          <a:xfrm>
            <a:off x="2" y="3935895"/>
            <a:ext cx="18288000" cy="6351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4" name="Google Shape;907;p13">
            <a:extLst>
              <a:ext uri="{FF2B5EF4-FFF2-40B4-BE49-F238E27FC236}">
                <a16:creationId xmlns:a16="http://schemas.microsoft.com/office/drawing/2014/main" id="{AD13D542-9DAA-2C27-8B75-7AB39D2486A7}"/>
              </a:ext>
            </a:extLst>
          </p:cNvPr>
          <p:cNvSpPr txBox="1"/>
          <p:nvPr/>
        </p:nvSpPr>
        <p:spPr>
          <a:xfrm>
            <a:off x="597750" y="753419"/>
            <a:ext cx="13790544"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Zdravý talíř – jak je možné s ním pracovat?</a:t>
            </a:r>
            <a:endParaRPr lang="en-US" sz="5400" b="1">
              <a:latin typeface="Calibri" panose="020F0502020204030204" pitchFamily="34" charset="0"/>
              <a:cs typeface="Calibri" panose="020F0502020204030204" pitchFamily="34" charset="0"/>
            </a:endParaRPr>
          </a:p>
        </p:txBody>
      </p:sp>
      <p:sp>
        <p:nvSpPr>
          <p:cNvPr id="5" name="TextovéPole 4">
            <a:extLst>
              <a:ext uri="{FF2B5EF4-FFF2-40B4-BE49-F238E27FC236}">
                <a16:creationId xmlns:a16="http://schemas.microsoft.com/office/drawing/2014/main" id="{9D6AFD11-D103-DE24-87A9-653A8E036900}"/>
              </a:ext>
            </a:extLst>
          </p:cNvPr>
          <p:cNvSpPr txBox="1"/>
          <p:nvPr/>
        </p:nvSpPr>
        <p:spPr>
          <a:xfrm>
            <a:off x="670891" y="2221396"/>
            <a:ext cx="15967214" cy="1292662"/>
          </a:xfrm>
          <a:prstGeom prst="rect">
            <a:avLst/>
          </a:prstGeom>
          <a:noFill/>
        </p:spPr>
        <p:txBody>
          <a:bodyPr wrap="square" lIns="91440" tIns="45720" rIns="91440" bIns="45720" rtlCol="0" anchor="t">
            <a:spAutoFit/>
          </a:bodyPr>
          <a:lstStyle/>
          <a:p>
            <a:r>
              <a:rPr lang="cs-CZ" sz="4200" b="1">
                <a:latin typeface="Calibri"/>
                <a:ea typeface="Calibri"/>
                <a:cs typeface="Calibri"/>
              </a:rPr>
              <a:t>Starší děti</a:t>
            </a:r>
          </a:p>
          <a:p>
            <a:pPr marL="514350" indent="-514350">
              <a:buFont typeface="Arial" panose="020B0604020202020204" pitchFamily="34" charset="0"/>
              <a:buChar char="•"/>
            </a:pPr>
            <a:r>
              <a:rPr lang="cs-CZ" sz="3600">
                <a:latin typeface="Calibri"/>
                <a:ea typeface="Calibri"/>
                <a:cs typeface="Calibri"/>
              </a:rPr>
              <a:t>Konkrétní příklady např. snídaňových talířů – rozpoznat složení zdravého talíře</a:t>
            </a:r>
          </a:p>
        </p:txBody>
      </p:sp>
      <p:pic>
        <p:nvPicPr>
          <p:cNvPr id="8" name="Picture 7">
            <a:extLst>
              <a:ext uri="{FF2B5EF4-FFF2-40B4-BE49-F238E27FC236}">
                <a16:creationId xmlns:a16="http://schemas.microsoft.com/office/drawing/2014/main" id="{35D0D05D-9FF9-DB63-4878-7C9A46F78EB3}"/>
              </a:ext>
            </a:extLst>
          </p:cNvPr>
          <p:cNvPicPr>
            <a:picLocks noChangeAspect="1"/>
          </p:cNvPicPr>
          <p:nvPr/>
        </p:nvPicPr>
        <p:blipFill>
          <a:blip r:embed="rId4"/>
          <a:stretch>
            <a:fillRect/>
          </a:stretch>
        </p:blipFill>
        <p:spPr>
          <a:xfrm>
            <a:off x="609344" y="3933953"/>
            <a:ext cx="16930300" cy="5600957"/>
          </a:xfrm>
          <a:prstGeom prst="rect">
            <a:avLst/>
          </a:prstGeom>
        </p:spPr>
      </p:pic>
    </p:spTree>
    <p:extLst>
      <p:ext uri="{BB962C8B-B14F-4D97-AF65-F5344CB8AC3E}">
        <p14:creationId xmlns:p14="http://schemas.microsoft.com/office/powerpoint/2010/main" val="16595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Freeform 3"/>
          <p:cNvSpPr/>
          <p:nvPr/>
        </p:nvSpPr>
        <p:spPr>
          <a:xfrm>
            <a:off x="9510803" y="515107"/>
            <a:ext cx="5394559" cy="3218754"/>
          </a:xfrm>
          <a:custGeom>
            <a:avLst/>
            <a:gdLst/>
            <a:ahLst/>
            <a:cxnLst/>
            <a:rect l="l" t="t" r="r" b="b"/>
            <a:pathLst>
              <a:path w="5394559" h="3218754">
                <a:moveTo>
                  <a:pt x="0" y="0"/>
                </a:moveTo>
                <a:lnTo>
                  <a:pt x="5394559" y="0"/>
                </a:lnTo>
                <a:lnTo>
                  <a:pt x="5394559" y="3218754"/>
                </a:lnTo>
                <a:lnTo>
                  <a:pt x="0" y="321875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4" name="Freeform 4"/>
          <p:cNvSpPr/>
          <p:nvPr/>
        </p:nvSpPr>
        <p:spPr>
          <a:xfrm>
            <a:off x="12208083" y="3583915"/>
            <a:ext cx="5557166" cy="3195371"/>
          </a:xfrm>
          <a:custGeom>
            <a:avLst/>
            <a:gdLst/>
            <a:ahLst/>
            <a:cxnLst/>
            <a:rect l="l" t="t" r="r" b="b"/>
            <a:pathLst>
              <a:path w="5557166" h="3195371">
                <a:moveTo>
                  <a:pt x="0" y="0"/>
                </a:moveTo>
                <a:lnTo>
                  <a:pt x="5557166" y="0"/>
                </a:lnTo>
                <a:lnTo>
                  <a:pt x="5557166" y="3195370"/>
                </a:lnTo>
                <a:lnTo>
                  <a:pt x="0" y="319537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5" name="Freeform 5"/>
          <p:cNvSpPr/>
          <p:nvPr/>
        </p:nvSpPr>
        <p:spPr>
          <a:xfrm>
            <a:off x="9510803" y="6615797"/>
            <a:ext cx="5207157" cy="3245794"/>
          </a:xfrm>
          <a:custGeom>
            <a:avLst/>
            <a:gdLst/>
            <a:ahLst/>
            <a:cxnLst/>
            <a:rect l="l" t="t" r="r" b="b"/>
            <a:pathLst>
              <a:path w="5207157" h="3245794">
                <a:moveTo>
                  <a:pt x="0" y="0"/>
                </a:moveTo>
                <a:lnTo>
                  <a:pt x="5207157" y="0"/>
                </a:lnTo>
                <a:lnTo>
                  <a:pt x="5207157" y="3245795"/>
                </a:lnTo>
                <a:lnTo>
                  <a:pt x="0" y="324579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6" name="TextBox 6"/>
          <p:cNvSpPr txBox="1"/>
          <p:nvPr/>
        </p:nvSpPr>
        <p:spPr>
          <a:xfrm>
            <a:off x="1028699" y="804501"/>
            <a:ext cx="7404101" cy="1846659"/>
          </a:xfrm>
          <a:prstGeom prst="rect">
            <a:avLst/>
          </a:prstGeom>
        </p:spPr>
        <p:txBody>
          <a:bodyPr wrap="square" lIns="0" tIns="0" rIns="0" bIns="0" rtlCol="0" anchor="t">
            <a:spAutoFit/>
          </a:bodyPr>
          <a:lstStyle/>
          <a:p>
            <a:pPr algn="just">
              <a:spcBef>
                <a:spcPct val="0"/>
              </a:spcBef>
            </a:pPr>
            <a:r>
              <a:rPr lang="en-US" sz="6000" b="1" dirty="0">
                <a:solidFill>
                  <a:srgbClr val="000000"/>
                </a:solidFill>
                <a:latin typeface="Calibri"/>
                <a:ea typeface="Calibri"/>
                <a:cs typeface="Calibri"/>
                <a:sym typeface="Feature Deck Bold"/>
              </a:rPr>
              <a:t>Program</a:t>
            </a:r>
            <a:r>
              <a:rPr lang="cs-CZ" sz="6000" b="1" dirty="0">
                <a:solidFill>
                  <a:srgbClr val="000000"/>
                </a:solidFill>
                <a:latin typeface="Calibri"/>
                <a:ea typeface="Calibri"/>
                <a:cs typeface="Calibri"/>
                <a:sym typeface="Feature Deck Bold"/>
              </a:rPr>
              <a:t>y</a:t>
            </a:r>
          </a:p>
          <a:p>
            <a:pPr algn="just">
              <a:spcBef>
                <a:spcPct val="0"/>
              </a:spcBef>
            </a:pPr>
            <a:r>
              <a:rPr lang="cs-CZ" sz="6000" dirty="0">
                <a:solidFill>
                  <a:srgbClr val="000000"/>
                </a:solidFill>
                <a:ea typeface="Calibri"/>
                <a:cs typeface="Calibri"/>
                <a:sym typeface="Feature Deck"/>
              </a:rPr>
              <a:t>Vlajkové lodě EIT Food</a:t>
            </a:r>
          </a:p>
        </p:txBody>
      </p:sp>
      <p:sp>
        <p:nvSpPr>
          <p:cNvPr id="7" name="TextBox 7"/>
          <p:cNvSpPr txBox="1"/>
          <p:nvPr/>
        </p:nvSpPr>
        <p:spPr>
          <a:xfrm>
            <a:off x="1097711" y="3174539"/>
            <a:ext cx="8115300" cy="4975721"/>
          </a:xfrm>
          <a:prstGeom prst="rect">
            <a:avLst/>
          </a:prstGeom>
        </p:spPr>
        <p:txBody>
          <a:bodyPr lIns="0" tIns="0" rIns="0" bIns="0" rtlCol="0" anchor="t">
            <a:spAutoFit/>
          </a:bodyPr>
          <a:lstStyle/>
          <a:p>
            <a:pPr algn="l">
              <a:lnSpc>
                <a:spcPts val="2750"/>
              </a:lnSpc>
            </a:pPr>
            <a:r>
              <a:rPr lang="cs-CZ" sz="2500" b="1" dirty="0" err="1">
                <a:solidFill>
                  <a:srgbClr val="000000"/>
                </a:solidFill>
                <a:latin typeface="Arial"/>
                <a:ea typeface="Neue Haas Grotesk Text Pro Bold"/>
                <a:cs typeface="Arial"/>
                <a:sym typeface="Neue Haas Grotesk Text Pro Bold"/>
              </a:rPr>
              <a:t>FoodEducators</a:t>
            </a:r>
            <a:endParaRPr lang="cs-CZ" sz="2500" b="1" dirty="0">
              <a:solidFill>
                <a:srgbClr val="000000"/>
              </a:solidFill>
              <a:latin typeface="Arial"/>
              <a:ea typeface="Neue Haas Grotesk Text Pro Bold"/>
              <a:cs typeface="Arial"/>
              <a:sym typeface="Neue Haas Grotesk Text Pro Bold"/>
            </a:endParaRPr>
          </a:p>
          <a:p>
            <a:pPr algn="l">
              <a:lnSpc>
                <a:spcPts val="3000"/>
              </a:lnSpc>
            </a:pPr>
            <a:endParaRPr lang="cs-CZ" sz="2500" dirty="0">
              <a:solidFill>
                <a:srgbClr val="000000"/>
              </a:solidFill>
              <a:latin typeface="Arial" panose="020B0604020202020204" pitchFamily="34" charset="0"/>
              <a:ea typeface="Neue Haas Grotesk Text Pro Bold"/>
              <a:cs typeface="Arial" panose="020B0604020202020204" pitchFamily="34" charset="0"/>
              <a:sym typeface="Neue Haas Grotesk Text Pro Bold"/>
            </a:endParaRPr>
          </a:p>
          <a:p>
            <a:r>
              <a:rPr lang="cs-CZ" sz="2500" dirty="0">
                <a:latin typeface="Arial"/>
                <a:cs typeface="Arial"/>
              </a:rPr>
              <a:t>Jednotná platforma pro vzdělávání o potravinách a informace k profesnímu rozvoji v zemědělství a potravinářství, která poskytuje vzdělávací materiály učitelům a školám po celé Evropě.</a:t>
            </a:r>
          </a:p>
          <a:p>
            <a:endParaRPr lang="cs-CZ" sz="2500" dirty="0">
              <a:latin typeface="Arial" panose="020B0604020202020204" pitchFamily="34" charset="0"/>
              <a:cs typeface="Arial" panose="020B0604020202020204" pitchFamily="34" charset="0"/>
            </a:endParaRPr>
          </a:p>
          <a:p>
            <a:r>
              <a:rPr lang="cs-CZ" sz="2500" dirty="0">
                <a:latin typeface="Arial"/>
                <a:cs typeface="Arial"/>
              </a:rPr>
              <a:t>Pracujeme se studenty ve věku 6 až 18 let, zvyšujeme jejich povědomí o otázkách týkajících se potravin a propojujeme je s tématy udržitelnosti, zdraví a vědy. Pořádáme také kariérní dny, které děti inspirují a motivují je k zamyšlení nad kariérou v zemědělství a potravinářství.</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1" name="Skupina 10">
            <a:extLst>
              <a:ext uri="{FF2B5EF4-FFF2-40B4-BE49-F238E27FC236}">
                <a16:creationId xmlns:a16="http://schemas.microsoft.com/office/drawing/2014/main" id="{9003D03B-7AAC-438B-AD13-3B3CCEFF3D36}"/>
              </a:ext>
            </a:extLst>
          </p:cNvPr>
          <p:cNvGrpSpPr/>
          <p:nvPr/>
        </p:nvGrpSpPr>
        <p:grpSpPr>
          <a:xfrm>
            <a:off x="6631761" y="1553900"/>
            <a:ext cx="5090163" cy="5126337"/>
            <a:chOff x="621103" y="629728"/>
            <a:chExt cx="6245524" cy="5896110"/>
          </a:xfrm>
        </p:grpSpPr>
        <p:pic>
          <p:nvPicPr>
            <p:cNvPr id="12" name="Obrázek 11">
              <a:extLst>
                <a:ext uri="{FF2B5EF4-FFF2-40B4-BE49-F238E27FC236}">
                  <a16:creationId xmlns:a16="http://schemas.microsoft.com/office/drawing/2014/main" id="{88F201B1-71E1-437D-BA61-4BDA3CD419CB}"/>
                </a:ext>
              </a:extLst>
            </p:cNvPr>
            <p:cNvPicPr>
              <a:picLocks noChangeAspect="1"/>
            </p:cNvPicPr>
            <p:nvPr/>
          </p:nvPicPr>
          <p:blipFill>
            <a:blip r:embed="rId3"/>
            <a:stretch>
              <a:fillRect/>
            </a:stretch>
          </p:blipFill>
          <p:spPr>
            <a:xfrm>
              <a:off x="2877678" y="4296988"/>
              <a:ext cx="1504950" cy="2228850"/>
            </a:xfrm>
            <a:prstGeom prst="rect">
              <a:avLst/>
            </a:prstGeom>
          </p:spPr>
        </p:pic>
        <p:pic>
          <p:nvPicPr>
            <p:cNvPr id="13" name="Obrázek 12">
              <a:extLst>
                <a:ext uri="{FF2B5EF4-FFF2-40B4-BE49-F238E27FC236}">
                  <a16:creationId xmlns:a16="http://schemas.microsoft.com/office/drawing/2014/main" id="{7E35AA4C-E4EF-4A10-A50C-2F40D757B8D2}"/>
                </a:ext>
              </a:extLst>
            </p:cNvPr>
            <p:cNvPicPr>
              <a:picLocks noChangeAspect="1"/>
            </p:cNvPicPr>
            <p:nvPr/>
          </p:nvPicPr>
          <p:blipFill>
            <a:blip r:embed="rId4"/>
            <a:stretch>
              <a:fillRect/>
            </a:stretch>
          </p:blipFill>
          <p:spPr>
            <a:xfrm>
              <a:off x="986066" y="3080216"/>
              <a:ext cx="1394694" cy="2035301"/>
            </a:xfrm>
            <a:prstGeom prst="rect">
              <a:avLst/>
            </a:prstGeom>
          </p:spPr>
        </p:pic>
        <p:pic>
          <p:nvPicPr>
            <p:cNvPr id="14" name="Obrázek 13">
              <a:extLst>
                <a:ext uri="{FF2B5EF4-FFF2-40B4-BE49-F238E27FC236}">
                  <a16:creationId xmlns:a16="http://schemas.microsoft.com/office/drawing/2014/main" id="{604E0870-395E-4798-B3E3-3E11D42FE7C9}"/>
                </a:ext>
              </a:extLst>
            </p:cNvPr>
            <p:cNvPicPr>
              <a:picLocks noChangeAspect="1"/>
            </p:cNvPicPr>
            <p:nvPr/>
          </p:nvPicPr>
          <p:blipFill>
            <a:blip r:embed="rId5"/>
            <a:stretch>
              <a:fillRect/>
            </a:stretch>
          </p:blipFill>
          <p:spPr>
            <a:xfrm>
              <a:off x="4302529" y="3739551"/>
              <a:ext cx="2156810" cy="1905719"/>
            </a:xfrm>
            <a:prstGeom prst="rect">
              <a:avLst/>
            </a:prstGeom>
          </p:spPr>
        </p:pic>
        <p:pic>
          <p:nvPicPr>
            <p:cNvPr id="15" name="Obrázek 14">
              <a:extLst>
                <a:ext uri="{FF2B5EF4-FFF2-40B4-BE49-F238E27FC236}">
                  <a16:creationId xmlns:a16="http://schemas.microsoft.com/office/drawing/2014/main" id="{5868002F-69AB-46EC-AAF4-8FC112FC0CAC}"/>
                </a:ext>
              </a:extLst>
            </p:cNvPr>
            <p:cNvPicPr>
              <a:picLocks noChangeAspect="1"/>
            </p:cNvPicPr>
            <p:nvPr/>
          </p:nvPicPr>
          <p:blipFill>
            <a:blip r:embed="rId6"/>
            <a:stretch>
              <a:fillRect/>
            </a:stretch>
          </p:blipFill>
          <p:spPr>
            <a:xfrm>
              <a:off x="1435760" y="1209909"/>
              <a:ext cx="2308105" cy="1673589"/>
            </a:xfrm>
            <a:prstGeom prst="rect">
              <a:avLst/>
            </a:prstGeom>
          </p:spPr>
        </p:pic>
        <p:pic>
          <p:nvPicPr>
            <p:cNvPr id="16" name="Obrázek 15">
              <a:extLst>
                <a:ext uri="{FF2B5EF4-FFF2-40B4-BE49-F238E27FC236}">
                  <a16:creationId xmlns:a16="http://schemas.microsoft.com/office/drawing/2014/main" id="{5AD4246B-382F-4F03-B134-411C52862BAB}"/>
                </a:ext>
              </a:extLst>
            </p:cNvPr>
            <p:cNvPicPr>
              <a:picLocks noChangeAspect="1"/>
            </p:cNvPicPr>
            <p:nvPr/>
          </p:nvPicPr>
          <p:blipFill>
            <a:blip r:embed="rId7"/>
            <a:stretch>
              <a:fillRect/>
            </a:stretch>
          </p:blipFill>
          <p:spPr>
            <a:xfrm>
              <a:off x="3990000" y="1043072"/>
              <a:ext cx="1953467" cy="2820838"/>
            </a:xfrm>
            <a:prstGeom prst="rect">
              <a:avLst/>
            </a:prstGeom>
          </p:spPr>
        </p:pic>
        <p:sp>
          <p:nvSpPr>
            <p:cNvPr id="17" name="Ovál 16">
              <a:extLst>
                <a:ext uri="{FF2B5EF4-FFF2-40B4-BE49-F238E27FC236}">
                  <a16:creationId xmlns:a16="http://schemas.microsoft.com/office/drawing/2014/main" id="{1B5A5CE4-EDA1-4BDC-8B14-5F5AD0FDEC1B}"/>
                </a:ext>
              </a:extLst>
            </p:cNvPr>
            <p:cNvSpPr/>
            <p:nvPr/>
          </p:nvSpPr>
          <p:spPr>
            <a:xfrm>
              <a:off x="621103" y="629728"/>
              <a:ext cx="6245524" cy="582283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grpSp>
      <p:grpSp>
        <p:nvGrpSpPr>
          <p:cNvPr id="19" name="Skupina 18">
            <a:extLst>
              <a:ext uri="{FF2B5EF4-FFF2-40B4-BE49-F238E27FC236}">
                <a16:creationId xmlns:a16="http://schemas.microsoft.com/office/drawing/2014/main" id="{194C7FD7-728B-46DB-A9C2-4CC93599EE06}"/>
              </a:ext>
            </a:extLst>
          </p:cNvPr>
          <p:cNvGrpSpPr/>
          <p:nvPr/>
        </p:nvGrpSpPr>
        <p:grpSpPr>
          <a:xfrm>
            <a:off x="1040383" y="1590479"/>
            <a:ext cx="5079680" cy="5006843"/>
            <a:chOff x="621103" y="629728"/>
            <a:chExt cx="6245524" cy="5822830"/>
          </a:xfrm>
        </p:grpSpPr>
        <p:pic>
          <p:nvPicPr>
            <p:cNvPr id="20" name="Obrázek 19">
              <a:extLst>
                <a:ext uri="{FF2B5EF4-FFF2-40B4-BE49-F238E27FC236}">
                  <a16:creationId xmlns:a16="http://schemas.microsoft.com/office/drawing/2014/main" id="{4B715B87-389D-4A7E-9A12-7FE877CE9A3D}"/>
                </a:ext>
              </a:extLst>
            </p:cNvPr>
            <p:cNvPicPr>
              <a:picLocks noChangeAspect="1"/>
            </p:cNvPicPr>
            <p:nvPr/>
          </p:nvPicPr>
          <p:blipFill>
            <a:blip r:embed="rId8"/>
            <a:stretch>
              <a:fillRect/>
            </a:stretch>
          </p:blipFill>
          <p:spPr>
            <a:xfrm>
              <a:off x="3341439" y="1228941"/>
              <a:ext cx="2831511" cy="1532183"/>
            </a:xfrm>
            <a:prstGeom prst="rect">
              <a:avLst/>
            </a:prstGeom>
          </p:spPr>
        </p:pic>
        <p:sp>
          <p:nvSpPr>
            <p:cNvPr id="21" name="Ovál 20">
              <a:extLst>
                <a:ext uri="{FF2B5EF4-FFF2-40B4-BE49-F238E27FC236}">
                  <a16:creationId xmlns:a16="http://schemas.microsoft.com/office/drawing/2014/main" id="{ED56F109-4840-4378-9EBC-AC40F1919A9A}"/>
                </a:ext>
              </a:extLst>
            </p:cNvPr>
            <p:cNvSpPr/>
            <p:nvPr/>
          </p:nvSpPr>
          <p:spPr>
            <a:xfrm>
              <a:off x="621103" y="629728"/>
              <a:ext cx="6245524" cy="582283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pic>
          <p:nvPicPr>
            <p:cNvPr id="22" name="Obrázek 21">
              <a:extLst>
                <a:ext uri="{FF2B5EF4-FFF2-40B4-BE49-F238E27FC236}">
                  <a16:creationId xmlns:a16="http://schemas.microsoft.com/office/drawing/2014/main" id="{EC2577A0-C762-458C-97E8-CAADCCEC3D31}"/>
                </a:ext>
              </a:extLst>
            </p:cNvPr>
            <p:cNvPicPr>
              <a:picLocks noChangeAspect="1"/>
            </p:cNvPicPr>
            <p:nvPr/>
          </p:nvPicPr>
          <p:blipFill>
            <a:blip r:embed="rId9"/>
            <a:stretch>
              <a:fillRect/>
            </a:stretch>
          </p:blipFill>
          <p:spPr>
            <a:xfrm rot="19193968">
              <a:off x="1093598" y="1503833"/>
              <a:ext cx="2568785" cy="1233017"/>
            </a:xfrm>
            <a:prstGeom prst="rect">
              <a:avLst/>
            </a:prstGeom>
          </p:spPr>
        </p:pic>
        <p:pic>
          <p:nvPicPr>
            <p:cNvPr id="23" name="Obrázek 22">
              <a:extLst>
                <a:ext uri="{FF2B5EF4-FFF2-40B4-BE49-F238E27FC236}">
                  <a16:creationId xmlns:a16="http://schemas.microsoft.com/office/drawing/2014/main" id="{CB3F7964-5FEE-4E9F-AF2E-131E8152DFB5}"/>
                </a:ext>
              </a:extLst>
            </p:cNvPr>
            <p:cNvPicPr>
              <a:picLocks noChangeAspect="1"/>
            </p:cNvPicPr>
            <p:nvPr/>
          </p:nvPicPr>
          <p:blipFill>
            <a:blip r:embed="rId10"/>
            <a:stretch>
              <a:fillRect/>
            </a:stretch>
          </p:blipFill>
          <p:spPr>
            <a:xfrm>
              <a:off x="3147459" y="3242289"/>
              <a:ext cx="1192812" cy="2729104"/>
            </a:xfrm>
            <a:prstGeom prst="rect">
              <a:avLst/>
            </a:prstGeom>
          </p:spPr>
        </p:pic>
        <p:pic>
          <p:nvPicPr>
            <p:cNvPr id="24" name="Obrázek 23">
              <a:extLst>
                <a:ext uri="{FF2B5EF4-FFF2-40B4-BE49-F238E27FC236}">
                  <a16:creationId xmlns:a16="http://schemas.microsoft.com/office/drawing/2014/main" id="{081BFAE4-C21C-40DA-995E-8A545CA459C1}"/>
                </a:ext>
              </a:extLst>
            </p:cNvPr>
            <p:cNvPicPr>
              <a:picLocks noChangeAspect="1"/>
            </p:cNvPicPr>
            <p:nvPr/>
          </p:nvPicPr>
          <p:blipFill>
            <a:blip r:embed="rId11"/>
            <a:stretch>
              <a:fillRect/>
            </a:stretch>
          </p:blipFill>
          <p:spPr>
            <a:xfrm rot="1274054">
              <a:off x="4544249" y="2698044"/>
              <a:ext cx="1724579" cy="2455333"/>
            </a:xfrm>
            <a:prstGeom prst="rect">
              <a:avLst/>
            </a:prstGeom>
          </p:spPr>
        </p:pic>
      </p:grpSp>
      <p:grpSp>
        <p:nvGrpSpPr>
          <p:cNvPr id="26" name="Skupina 25">
            <a:extLst>
              <a:ext uri="{FF2B5EF4-FFF2-40B4-BE49-F238E27FC236}">
                <a16:creationId xmlns:a16="http://schemas.microsoft.com/office/drawing/2014/main" id="{465804FD-6DC3-4CB0-B36E-0C05781DDB05}"/>
              </a:ext>
            </a:extLst>
          </p:cNvPr>
          <p:cNvGrpSpPr/>
          <p:nvPr/>
        </p:nvGrpSpPr>
        <p:grpSpPr>
          <a:xfrm>
            <a:off x="12340662" y="1622405"/>
            <a:ext cx="5150685" cy="5046825"/>
            <a:chOff x="621103" y="629728"/>
            <a:chExt cx="6245524" cy="5822830"/>
          </a:xfrm>
        </p:grpSpPr>
        <p:pic>
          <p:nvPicPr>
            <p:cNvPr id="27" name="Obrázek 26">
              <a:extLst>
                <a:ext uri="{FF2B5EF4-FFF2-40B4-BE49-F238E27FC236}">
                  <a16:creationId xmlns:a16="http://schemas.microsoft.com/office/drawing/2014/main" id="{F8B4C0FE-DF68-4D23-9727-4B3BBB67C06B}"/>
                </a:ext>
              </a:extLst>
            </p:cNvPr>
            <p:cNvPicPr>
              <a:picLocks noChangeAspect="1"/>
            </p:cNvPicPr>
            <p:nvPr/>
          </p:nvPicPr>
          <p:blipFill>
            <a:blip r:embed="rId12"/>
            <a:stretch>
              <a:fillRect/>
            </a:stretch>
          </p:blipFill>
          <p:spPr>
            <a:xfrm>
              <a:off x="3588928" y="4727095"/>
              <a:ext cx="1628728" cy="1532290"/>
            </a:xfrm>
            <a:prstGeom prst="rect">
              <a:avLst/>
            </a:prstGeom>
          </p:spPr>
        </p:pic>
        <p:pic>
          <p:nvPicPr>
            <p:cNvPr id="28" name="Obrázek 27">
              <a:extLst>
                <a:ext uri="{FF2B5EF4-FFF2-40B4-BE49-F238E27FC236}">
                  <a16:creationId xmlns:a16="http://schemas.microsoft.com/office/drawing/2014/main" id="{87F82A68-3FC5-4133-A921-783F53679316}"/>
                </a:ext>
              </a:extLst>
            </p:cNvPr>
            <p:cNvPicPr>
              <a:picLocks noChangeAspect="1"/>
            </p:cNvPicPr>
            <p:nvPr/>
          </p:nvPicPr>
          <p:blipFill>
            <a:blip r:embed="rId13"/>
            <a:stretch>
              <a:fillRect/>
            </a:stretch>
          </p:blipFill>
          <p:spPr>
            <a:xfrm>
              <a:off x="5157608" y="2611012"/>
              <a:ext cx="1387559" cy="2062588"/>
            </a:xfrm>
            <a:prstGeom prst="rect">
              <a:avLst/>
            </a:prstGeom>
          </p:spPr>
        </p:pic>
        <p:pic>
          <p:nvPicPr>
            <p:cNvPr id="29" name="Obrázek 28">
              <a:extLst>
                <a:ext uri="{FF2B5EF4-FFF2-40B4-BE49-F238E27FC236}">
                  <a16:creationId xmlns:a16="http://schemas.microsoft.com/office/drawing/2014/main" id="{07DD08F2-7A0C-4D94-8132-EC799B3A06D5}"/>
                </a:ext>
              </a:extLst>
            </p:cNvPr>
            <p:cNvPicPr>
              <a:picLocks noChangeAspect="1"/>
            </p:cNvPicPr>
            <p:nvPr/>
          </p:nvPicPr>
          <p:blipFill>
            <a:blip r:embed="rId14"/>
            <a:stretch>
              <a:fillRect/>
            </a:stretch>
          </p:blipFill>
          <p:spPr>
            <a:xfrm>
              <a:off x="795149" y="2611012"/>
              <a:ext cx="1179422" cy="2200159"/>
            </a:xfrm>
            <a:prstGeom prst="rect">
              <a:avLst/>
            </a:prstGeom>
          </p:spPr>
        </p:pic>
        <p:pic>
          <p:nvPicPr>
            <p:cNvPr id="30" name="Obrázek 29">
              <a:extLst>
                <a:ext uri="{FF2B5EF4-FFF2-40B4-BE49-F238E27FC236}">
                  <a16:creationId xmlns:a16="http://schemas.microsoft.com/office/drawing/2014/main" id="{91D4F768-0ABB-493E-8E5E-E35B36ECAEF1}"/>
                </a:ext>
              </a:extLst>
            </p:cNvPr>
            <p:cNvPicPr>
              <a:picLocks noChangeAspect="1"/>
            </p:cNvPicPr>
            <p:nvPr/>
          </p:nvPicPr>
          <p:blipFill>
            <a:blip r:embed="rId15"/>
            <a:stretch>
              <a:fillRect/>
            </a:stretch>
          </p:blipFill>
          <p:spPr>
            <a:xfrm>
              <a:off x="3971541" y="1105883"/>
              <a:ext cx="1382616" cy="1552009"/>
            </a:xfrm>
            <a:prstGeom prst="rect">
              <a:avLst/>
            </a:prstGeom>
          </p:spPr>
        </p:pic>
        <p:pic>
          <p:nvPicPr>
            <p:cNvPr id="31" name="Obrázek 30">
              <a:extLst>
                <a:ext uri="{FF2B5EF4-FFF2-40B4-BE49-F238E27FC236}">
                  <a16:creationId xmlns:a16="http://schemas.microsoft.com/office/drawing/2014/main" id="{14765B3E-DA33-4700-A4D1-8E5DDF2AF186}"/>
                </a:ext>
              </a:extLst>
            </p:cNvPr>
            <p:cNvPicPr>
              <a:picLocks noChangeAspect="1"/>
            </p:cNvPicPr>
            <p:nvPr/>
          </p:nvPicPr>
          <p:blipFill>
            <a:blip r:embed="rId16"/>
            <a:stretch>
              <a:fillRect/>
            </a:stretch>
          </p:blipFill>
          <p:spPr>
            <a:xfrm>
              <a:off x="1976195" y="1042098"/>
              <a:ext cx="1498115" cy="2287300"/>
            </a:xfrm>
            <a:prstGeom prst="rect">
              <a:avLst/>
            </a:prstGeom>
          </p:spPr>
        </p:pic>
        <p:sp>
          <p:nvSpPr>
            <p:cNvPr id="32" name="Ovál 31">
              <a:extLst>
                <a:ext uri="{FF2B5EF4-FFF2-40B4-BE49-F238E27FC236}">
                  <a16:creationId xmlns:a16="http://schemas.microsoft.com/office/drawing/2014/main" id="{3D9FB33F-122B-427E-AB7E-AC5EB4DD16C5}"/>
                </a:ext>
              </a:extLst>
            </p:cNvPr>
            <p:cNvSpPr/>
            <p:nvPr/>
          </p:nvSpPr>
          <p:spPr>
            <a:xfrm>
              <a:off x="621103" y="629728"/>
              <a:ext cx="6245524" cy="582283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700"/>
            </a:p>
          </p:txBody>
        </p:sp>
        <p:pic>
          <p:nvPicPr>
            <p:cNvPr id="33" name="Obrázek 32">
              <a:extLst>
                <a:ext uri="{FF2B5EF4-FFF2-40B4-BE49-F238E27FC236}">
                  <a16:creationId xmlns:a16="http://schemas.microsoft.com/office/drawing/2014/main" id="{5DF2511E-6E90-419A-A3D3-B9DEE08E7569}"/>
                </a:ext>
              </a:extLst>
            </p:cNvPr>
            <p:cNvPicPr>
              <a:picLocks noChangeAspect="1"/>
            </p:cNvPicPr>
            <p:nvPr/>
          </p:nvPicPr>
          <p:blipFill>
            <a:blip r:embed="rId9"/>
            <a:stretch>
              <a:fillRect/>
            </a:stretch>
          </p:blipFill>
          <p:spPr>
            <a:xfrm rot="19193968">
              <a:off x="2533456" y="3189043"/>
              <a:ext cx="2568785" cy="1233017"/>
            </a:xfrm>
            <a:prstGeom prst="rect">
              <a:avLst/>
            </a:prstGeom>
          </p:spPr>
        </p:pic>
        <p:pic>
          <p:nvPicPr>
            <p:cNvPr id="34" name="Obrázek 33">
              <a:extLst>
                <a:ext uri="{FF2B5EF4-FFF2-40B4-BE49-F238E27FC236}">
                  <a16:creationId xmlns:a16="http://schemas.microsoft.com/office/drawing/2014/main" id="{29979202-D356-48E4-8B96-FF4A9973EEB6}"/>
                </a:ext>
              </a:extLst>
            </p:cNvPr>
            <p:cNvPicPr>
              <a:picLocks noChangeAspect="1"/>
            </p:cNvPicPr>
            <p:nvPr/>
          </p:nvPicPr>
          <p:blipFill>
            <a:blip r:embed="rId17"/>
            <a:stretch>
              <a:fillRect/>
            </a:stretch>
          </p:blipFill>
          <p:spPr>
            <a:xfrm>
              <a:off x="1905652" y="4756226"/>
              <a:ext cx="1451420" cy="925689"/>
            </a:xfrm>
            <a:prstGeom prst="rect">
              <a:avLst/>
            </a:prstGeom>
          </p:spPr>
        </p:pic>
      </p:grpSp>
      <p:sp>
        <p:nvSpPr>
          <p:cNvPr id="35" name="TextovéPole 34">
            <a:extLst>
              <a:ext uri="{FF2B5EF4-FFF2-40B4-BE49-F238E27FC236}">
                <a16:creationId xmlns:a16="http://schemas.microsoft.com/office/drawing/2014/main" id="{B45E06BF-8762-459A-A088-A5E904540188}"/>
              </a:ext>
            </a:extLst>
          </p:cNvPr>
          <p:cNvSpPr txBox="1"/>
          <p:nvPr/>
        </p:nvSpPr>
        <p:spPr>
          <a:xfrm>
            <a:off x="4360860" y="7571981"/>
            <a:ext cx="9450536" cy="923330"/>
          </a:xfrm>
          <a:prstGeom prst="rect">
            <a:avLst/>
          </a:prstGeom>
          <a:noFill/>
        </p:spPr>
        <p:txBody>
          <a:bodyPr wrap="none" rtlCol="0">
            <a:spAutoFit/>
          </a:bodyPr>
          <a:lstStyle/>
          <a:p>
            <a:r>
              <a:rPr lang="cs-CZ" sz="5400" b="1">
                <a:latin typeface="Calibri"/>
                <a:ea typeface="Calibri"/>
                <a:cs typeface="Calibri"/>
              </a:rPr>
              <a:t>Určete, který talíř je nejzdravější</a:t>
            </a:r>
          </a:p>
        </p:txBody>
      </p:sp>
      <p:sp>
        <p:nvSpPr>
          <p:cNvPr id="36" name="TextovéPole 35">
            <a:extLst>
              <a:ext uri="{FF2B5EF4-FFF2-40B4-BE49-F238E27FC236}">
                <a16:creationId xmlns:a16="http://schemas.microsoft.com/office/drawing/2014/main" id="{6E0B2BFA-090E-4983-B3B4-109934662A26}"/>
              </a:ext>
            </a:extLst>
          </p:cNvPr>
          <p:cNvSpPr txBox="1"/>
          <p:nvPr/>
        </p:nvSpPr>
        <p:spPr>
          <a:xfrm>
            <a:off x="2956366" y="9013668"/>
            <a:ext cx="12255599" cy="553998"/>
          </a:xfrm>
          <a:prstGeom prst="rect">
            <a:avLst/>
          </a:prstGeom>
          <a:noFill/>
        </p:spPr>
        <p:txBody>
          <a:bodyPr wrap="none" lIns="137160" tIns="68580" rIns="137160" bIns="68580" rtlCol="0" anchor="t">
            <a:spAutoFit/>
          </a:bodyPr>
          <a:lstStyle/>
          <a:p>
            <a:r>
              <a:rPr lang="cs-CZ" sz="2700" i="1" dirty="0"/>
              <a:t>Je i možnost, že se suroviny zamíchají a děti budou přiřazovat potraviny k druhu talíře </a:t>
            </a:r>
          </a:p>
        </p:txBody>
      </p:sp>
      <p:pic>
        <p:nvPicPr>
          <p:cNvPr id="37" name="Obrázek 36">
            <a:extLst>
              <a:ext uri="{FF2B5EF4-FFF2-40B4-BE49-F238E27FC236}">
                <a16:creationId xmlns:a16="http://schemas.microsoft.com/office/drawing/2014/main" id="{F8B4C0FE-DF68-4D23-9727-4B3BBB67C06B}"/>
              </a:ext>
            </a:extLst>
          </p:cNvPr>
          <p:cNvPicPr>
            <a:picLocks noChangeAspect="1"/>
          </p:cNvPicPr>
          <p:nvPr/>
        </p:nvPicPr>
        <p:blipFill>
          <a:blip r:embed="rId12"/>
          <a:stretch>
            <a:fillRect/>
          </a:stretch>
        </p:blipFill>
        <p:spPr>
          <a:xfrm>
            <a:off x="1396159" y="3710946"/>
            <a:ext cx="1343213" cy="1328082"/>
          </a:xfrm>
          <a:prstGeom prst="rect">
            <a:avLst/>
          </a:prstGeom>
        </p:spPr>
      </p:pic>
      <p:pic>
        <p:nvPicPr>
          <p:cNvPr id="2" name="Picture 1">
            <a:extLst>
              <a:ext uri="{FF2B5EF4-FFF2-40B4-BE49-F238E27FC236}">
                <a16:creationId xmlns:a16="http://schemas.microsoft.com/office/drawing/2014/main" id="{BADA1ECD-014C-290A-720B-FB435E7BA0CA}"/>
              </a:ext>
            </a:extLst>
          </p:cNvPr>
          <p:cNvPicPr>
            <a:picLocks noChangeAspect="1"/>
          </p:cNvPicPr>
          <p:nvPr/>
        </p:nvPicPr>
        <p:blipFill>
          <a:blip r:embed="rId18"/>
          <a:stretch>
            <a:fillRect/>
          </a:stretch>
        </p:blipFill>
        <p:spPr>
          <a:xfrm rot="120000">
            <a:off x="8098230" y="3741166"/>
            <a:ext cx="1319855" cy="1096923"/>
          </a:xfrm>
          <a:prstGeom prst="rect">
            <a:avLst/>
          </a:prstGeom>
        </p:spPr>
      </p:pic>
    </p:spTree>
    <p:extLst>
      <p:ext uri="{BB962C8B-B14F-4D97-AF65-F5344CB8AC3E}">
        <p14:creationId xmlns:p14="http://schemas.microsoft.com/office/powerpoint/2010/main" val="3192617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11" name="Google Shape;907;p13">
            <a:extLst>
              <a:ext uri="{FF2B5EF4-FFF2-40B4-BE49-F238E27FC236}">
                <a16:creationId xmlns:a16="http://schemas.microsoft.com/office/drawing/2014/main" id="{BFB6FE62-9B3D-6D0D-8ADB-40168B60FA95}"/>
              </a:ext>
            </a:extLst>
          </p:cNvPr>
          <p:cNvSpPr txBox="1"/>
          <p:nvPr/>
        </p:nvSpPr>
        <p:spPr>
          <a:xfrm>
            <a:off x="581439" y="186456"/>
            <a:ext cx="13790544"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Co dalšího lze v této lekci využít?</a:t>
            </a:r>
            <a:endParaRPr lang="en-US" sz="5400" b="1">
              <a:latin typeface="Calibri" panose="020F0502020204030204" pitchFamily="34" charset="0"/>
              <a:cs typeface="Calibri" panose="020F0502020204030204" pitchFamily="34" charset="0"/>
            </a:endParaRPr>
          </a:p>
        </p:txBody>
      </p:sp>
      <p:pic>
        <p:nvPicPr>
          <p:cNvPr id="12" name="Obrázek 11">
            <a:extLst>
              <a:ext uri="{FF2B5EF4-FFF2-40B4-BE49-F238E27FC236}">
                <a16:creationId xmlns:a16="http://schemas.microsoft.com/office/drawing/2014/main" id="{17FC856A-959E-BE9B-E7D4-F82E03683EA0}"/>
              </a:ext>
            </a:extLst>
          </p:cNvPr>
          <p:cNvPicPr>
            <a:picLocks noChangeAspect="1"/>
          </p:cNvPicPr>
          <p:nvPr/>
        </p:nvPicPr>
        <p:blipFill>
          <a:blip r:embed="rId4"/>
          <a:stretch>
            <a:fillRect/>
          </a:stretch>
        </p:blipFill>
        <p:spPr>
          <a:xfrm>
            <a:off x="245574" y="1494427"/>
            <a:ext cx="3160644" cy="4681418"/>
          </a:xfrm>
          <a:prstGeom prst="rect">
            <a:avLst/>
          </a:prstGeom>
        </p:spPr>
      </p:pic>
      <p:pic>
        <p:nvPicPr>
          <p:cNvPr id="3" name="Picture 2">
            <a:extLst>
              <a:ext uri="{FF2B5EF4-FFF2-40B4-BE49-F238E27FC236}">
                <a16:creationId xmlns:a16="http://schemas.microsoft.com/office/drawing/2014/main" id="{771E5D72-4C2C-023C-579A-11707E37F77E}"/>
              </a:ext>
            </a:extLst>
          </p:cNvPr>
          <p:cNvPicPr>
            <a:picLocks noChangeAspect="1"/>
          </p:cNvPicPr>
          <p:nvPr/>
        </p:nvPicPr>
        <p:blipFill>
          <a:blip r:embed="rId5"/>
          <a:stretch>
            <a:fillRect/>
          </a:stretch>
        </p:blipFill>
        <p:spPr>
          <a:xfrm>
            <a:off x="3085199" y="2200530"/>
            <a:ext cx="3004495" cy="4418571"/>
          </a:xfrm>
          <a:prstGeom prst="rect">
            <a:avLst/>
          </a:prstGeom>
        </p:spPr>
      </p:pic>
      <p:pic>
        <p:nvPicPr>
          <p:cNvPr id="4" name="Picture 3">
            <a:extLst>
              <a:ext uri="{FF2B5EF4-FFF2-40B4-BE49-F238E27FC236}">
                <a16:creationId xmlns:a16="http://schemas.microsoft.com/office/drawing/2014/main" id="{4D474C2E-4515-AB4E-0814-B177381FFC29}"/>
              </a:ext>
            </a:extLst>
          </p:cNvPr>
          <p:cNvPicPr>
            <a:picLocks noChangeAspect="1"/>
          </p:cNvPicPr>
          <p:nvPr/>
        </p:nvPicPr>
        <p:blipFill>
          <a:blip r:embed="rId6"/>
          <a:stretch>
            <a:fillRect/>
          </a:stretch>
        </p:blipFill>
        <p:spPr>
          <a:xfrm>
            <a:off x="5946430" y="2829182"/>
            <a:ext cx="3197827" cy="5061123"/>
          </a:xfrm>
          <a:prstGeom prst="rect">
            <a:avLst/>
          </a:prstGeom>
        </p:spPr>
      </p:pic>
      <p:pic>
        <p:nvPicPr>
          <p:cNvPr id="5" name="Picture 4">
            <a:extLst>
              <a:ext uri="{FF2B5EF4-FFF2-40B4-BE49-F238E27FC236}">
                <a16:creationId xmlns:a16="http://schemas.microsoft.com/office/drawing/2014/main" id="{8FBBB235-B3B0-1B68-5628-81A578D15D5B}"/>
              </a:ext>
            </a:extLst>
          </p:cNvPr>
          <p:cNvPicPr>
            <a:picLocks noChangeAspect="1"/>
          </p:cNvPicPr>
          <p:nvPr/>
        </p:nvPicPr>
        <p:blipFill>
          <a:blip r:embed="rId7"/>
          <a:stretch>
            <a:fillRect/>
          </a:stretch>
        </p:blipFill>
        <p:spPr>
          <a:xfrm>
            <a:off x="8855031" y="3583717"/>
            <a:ext cx="3450883" cy="5173878"/>
          </a:xfrm>
          <a:prstGeom prst="rect">
            <a:avLst/>
          </a:prstGeom>
        </p:spPr>
      </p:pic>
      <p:pic>
        <p:nvPicPr>
          <p:cNvPr id="6" name="Picture 5">
            <a:extLst>
              <a:ext uri="{FF2B5EF4-FFF2-40B4-BE49-F238E27FC236}">
                <a16:creationId xmlns:a16="http://schemas.microsoft.com/office/drawing/2014/main" id="{C83DF73D-7D45-F22B-B87A-1CAB161C1411}"/>
              </a:ext>
            </a:extLst>
          </p:cNvPr>
          <p:cNvPicPr>
            <a:picLocks noChangeAspect="1"/>
          </p:cNvPicPr>
          <p:nvPr/>
        </p:nvPicPr>
        <p:blipFill>
          <a:blip r:embed="rId8"/>
          <a:stretch>
            <a:fillRect/>
          </a:stretch>
        </p:blipFill>
        <p:spPr>
          <a:xfrm>
            <a:off x="12057106" y="4422560"/>
            <a:ext cx="3410465" cy="5087123"/>
          </a:xfrm>
          <a:prstGeom prst="rect">
            <a:avLst/>
          </a:prstGeom>
        </p:spPr>
      </p:pic>
      <p:pic>
        <p:nvPicPr>
          <p:cNvPr id="7" name="Picture 6">
            <a:extLst>
              <a:ext uri="{FF2B5EF4-FFF2-40B4-BE49-F238E27FC236}">
                <a16:creationId xmlns:a16="http://schemas.microsoft.com/office/drawing/2014/main" id="{E7FBD3CB-64C5-F751-602A-BE4201A117D3}"/>
              </a:ext>
            </a:extLst>
          </p:cNvPr>
          <p:cNvPicPr>
            <a:picLocks noChangeAspect="1"/>
          </p:cNvPicPr>
          <p:nvPr/>
        </p:nvPicPr>
        <p:blipFill>
          <a:blip r:embed="rId9"/>
          <a:stretch>
            <a:fillRect/>
          </a:stretch>
        </p:blipFill>
        <p:spPr>
          <a:xfrm>
            <a:off x="15133295" y="5831874"/>
            <a:ext cx="3019425" cy="4461819"/>
          </a:xfrm>
          <a:prstGeom prst="rect">
            <a:avLst/>
          </a:prstGeom>
        </p:spPr>
      </p:pic>
      <p:pic>
        <p:nvPicPr>
          <p:cNvPr id="8" name="Picture 7">
            <a:extLst>
              <a:ext uri="{FF2B5EF4-FFF2-40B4-BE49-F238E27FC236}">
                <a16:creationId xmlns:a16="http://schemas.microsoft.com/office/drawing/2014/main" id="{19AC6FB7-FCE1-E5E6-79F2-F432BF53C28F}"/>
              </a:ext>
            </a:extLst>
          </p:cNvPr>
          <p:cNvPicPr>
            <a:picLocks noChangeAspect="1"/>
          </p:cNvPicPr>
          <p:nvPr/>
        </p:nvPicPr>
        <p:blipFill>
          <a:blip r:embed="rId10"/>
          <a:stretch>
            <a:fillRect/>
          </a:stretch>
        </p:blipFill>
        <p:spPr>
          <a:xfrm>
            <a:off x="14961200" y="430556"/>
            <a:ext cx="3193707" cy="4931119"/>
          </a:xfrm>
          <a:prstGeom prst="rect">
            <a:avLst/>
          </a:prstGeom>
        </p:spPr>
      </p:pic>
    </p:spTree>
    <p:extLst>
      <p:ext uri="{BB962C8B-B14F-4D97-AF65-F5344CB8AC3E}">
        <p14:creationId xmlns:p14="http://schemas.microsoft.com/office/powerpoint/2010/main" val="524100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a:extLst>
              <a:ext uri="{FF2B5EF4-FFF2-40B4-BE49-F238E27FC236}">
                <a16:creationId xmlns:a16="http://schemas.microsoft.com/office/drawing/2014/main" id="{A7FFCF1A-9BBB-FA36-E842-10A469B30518}"/>
              </a:ext>
            </a:extLst>
          </p:cNvPr>
          <p:cNvPicPr>
            <a:picLocks noChangeAspect="1"/>
          </p:cNvPicPr>
          <p:nvPr/>
        </p:nvPicPr>
        <p:blipFill>
          <a:blip r:embed="rId4"/>
          <a:stretch>
            <a:fillRect/>
          </a:stretch>
        </p:blipFill>
        <p:spPr>
          <a:xfrm>
            <a:off x="674129" y="1401109"/>
            <a:ext cx="15828025" cy="6763720"/>
          </a:xfrm>
          <a:prstGeom prst="rect">
            <a:avLst/>
          </a:prstGeom>
        </p:spPr>
      </p:pic>
      <p:sp>
        <p:nvSpPr>
          <p:cNvPr id="7" name="TextovéPole 6">
            <a:extLst>
              <a:ext uri="{FF2B5EF4-FFF2-40B4-BE49-F238E27FC236}">
                <a16:creationId xmlns:a16="http://schemas.microsoft.com/office/drawing/2014/main" id="{AF8DE38E-27AB-C2E6-EE64-D39B7EBCB7AC}"/>
              </a:ext>
            </a:extLst>
          </p:cNvPr>
          <p:cNvSpPr txBox="1"/>
          <p:nvPr/>
        </p:nvSpPr>
        <p:spPr>
          <a:xfrm>
            <a:off x="631629" y="340524"/>
            <a:ext cx="7901796" cy="707886"/>
          </a:xfrm>
          <a:prstGeom prst="rect">
            <a:avLst/>
          </a:prstGeom>
          <a:solidFill>
            <a:schemeClr val="bg1"/>
          </a:solidFill>
        </p:spPr>
        <p:txBody>
          <a:bodyPr wrap="square" lIns="91440" tIns="45720" rIns="91440" bIns="45720" rtlCol="0" anchor="t">
            <a:spAutoFit/>
          </a:bodyPr>
          <a:lstStyle/>
          <a:p>
            <a:r>
              <a:rPr lang="cs-CZ" sz="4000" b="1">
                <a:latin typeface="Arial"/>
                <a:cs typeface="Arial"/>
              </a:rPr>
              <a:t>Cukry</a:t>
            </a:r>
            <a:endParaRPr lang="en-US" sz="4000" b="1">
              <a:latin typeface="Arial"/>
              <a:cs typeface="Arial"/>
            </a:endParaRPr>
          </a:p>
        </p:txBody>
      </p:sp>
      <p:sp>
        <p:nvSpPr>
          <p:cNvPr id="8" name="TextovéPole 7">
            <a:extLst>
              <a:ext uri="{FF2B5EF4-FFF2-40B4-BE49-F238E27FC236}">
                <a16:creationId xmlns:a16="http://schemas.microsoft.com/office/drawing/2014/main" id="{1F72C598-B3AF-9E19-0E5D-0A095AE8ECCF}"/>
              </a:ext>
            </a:extLst>
          </p:cNvPr>
          <p:cNvSpPr txBox="1"/>
          <p:nvPr/>
        </p:nvSpPr>
        <p:spPr>
          <a:xfrm>
            <a:off x="10086378" y="9638794"/>
            <a:ext cx="8022566" cy="369332"/>
          </a:xfrm>
          <a:prstGeom prst="rect">
            <a:avLst/>
          </a:prstGeom>
          <a:noFill/>
        </p:spPr>
        <p:txBody>
          <a:bodyPr wrap="square" rtlCol="0">
            <a:spAutoFit/>
          </a:bodyPr>
          <a:lstStyle/>
          <a:p>
            <a:r>
              <a:rPr lang="en-US">
                <a:hlinkClick r:id="rId5"/>
              </a:rPr>
              <a:t>https://archiv.szu.cz/uploads/CZVP/menecukru.pdf</a:t>
            </a:r>
            <a:r>
              <a:rPr lang="cs-CZ"/>
              <a:t> </a:t>
            </a:r>
            <a:endParaRPr lang="en-US"/>
          </a:p>
        </p:txBody>
      </p:sp>
      <p:sp>
        <p:nvSpPr>
          <p:cNvPr id="5" name="TextovéPole 4">
            <a:extLst>
              <a:ext uri="{FF2B5EF4-FFF2-40B4-BE49-F238E27FC236}">
                <a16:creationId xmlns:a16="http://schemas.microsoft.com/office/drawing/2014/main" id="{95A750B1-301B-1DCB-76F0-05980AE28C5F}"/>
              </a:ext>
            </a:extLst>
          </p:cNvPr>
          <p:cNvSpPr txBox="1"/>
          <p:nvPr/>
        </p:nvSpPr>
        <p:spPr>
          <a:xfrm>
            <a:off x="9448800" y="1490850"/>
            <a:ext cx="7067802" cy="1077218"/>
          </a:xfrm>
          <a:prstGeom prst="rect">
            <a:avLst/>
          </a:prstGeom>
          <a:noFill/>
        </p:spPr>
        <p:txBody>
          <a:bodyPr wrap="square" lIns="91440" tIns="45720" rIns="91440" bIns="45720" anchor="t">
            <a:spAutoFit/>
          </a:bodyPr>
          <a:lstStyle/>
          <a:p>
            <a:r>
              <a:rPr lang="en-US" sz="3200" b="1" i="0" dirty="0">
                <a:solidFill>
                  <a:srgbClr val="FF0000"/>
                </a:solidFill>
                <a:effectLst/>
                <a:latin typeface="Arial"/>
                <a:cs typeface="Arial"/>
              </a:rPr>
              <a:t>50 gram</a:t>
            </a:r>
            <a:r>
              <a:rPr lang="cs-CZ" sz="3200" b="1" i="0" dirty="0">
                <a:solidFill>
                  <a:srgbClr val="FF0000"/>
                </a:solidFill>
                <a:effectLst/>
                <a:latin typeface="Arial"/>
                <a:cs typeface="Arial"/>
              </a:rPr>
              <a:t>ů</a:t>
            </a:r>
            <a:r>
              <a:rPr lang="en-US" sz="3200" b="1" i="0" dirty="0">
                <a:solidFill>
                  <a:srgbClr val="FF0000"/>
                </a:solidFill>
                <a:effectLst/>
                <a:latin typeface="Arial"/>
                <a:cs typeface="Arial"/>
              </a:rPr>
              <a:t> </a:t>
            </a:r>
            <a:r>
              <a:rPr lang="cs-CZ" sz="3200" b="1" i="0" dirty="0">
                <a:solidFill>
                  <a:srgbClr val="FF0000"/>
                </a:solidFill>
                <a:effectLst/>
                <a:latin typeface="Arial"/>
                <a:cs typeface="Arial"/>
              </a:rPr>
              <a:t>nebo </a:t>
            </a:r>
            <a:endParaRPr lang="en-US" sz="3200" b="1" dirty="0">
              <a:solidFill>
                <a:srgbClr val="FF0000"/>
              </a:solidFill>
              <a:latin typeface="Arial"/>
              <a:cs typeface="Arial"/>
            </a:endParaRPr>
          </a:p>
          <a:p>
            <a:r>
              <a:rPr lang="cs-CZ" sz="3200" b="1" i="0" dirty="0">
                <a:solidFill>
                  <a:srgbClr val="FF0000"/>
                </a:solidFill>
                <a:effectLst/>
                <a:latin typeface="Arial"/>
                <a:cs typeface="Arial"/>
              </a:rPr>
              <a:t>přibližně </a:t>
            </a:r>
            <a:r>
              <a:rPr lang="en-US" sz="3200" b="1" i="0" dirty="0">
                <a:solidFill>
                  <a:srgbClr val="FF0000"/>
                </a:solidFill>
                <a:effectLst/>
                <a:latin typeface="Arial"/>
                <a:cs typeface="Arial"/>
              </a:rPr>
              <a:t>12 </a:t>
            </a:r>
            <a:r>
              <a:rPr lang="cs-CZ" sz="3200" b="1" i="0" dirty="0">
                <a:solidFill>
                  <a:srgbClr val="FF0000"/>
                </a:solidFill>
                <a:effectLst/>
                <a:latin typeface="Arial"/>
                <a:cs typeface="Arial"/>
              </a:rPr>
              <a:t>čajových lžiček / den</a:t>
            </a:r>
            <a:endParaRPr lang="en-US" sz="3200" b="1" dirty="0">
              <a:solidFill>
                <a:srgbClr val="FF0000"/>
              </a:solidFill>
              <a:latin typeface="Arial"/>
              <a:cs typeface="Arial"/>
            </a:endParaRPr>
          </a:p>
        </p:txBody>
      </p:sp>
    </p:spTree>
    <p:extLst>
      <p:ext uri="{BB962C8B-B14F-4D97-AF65-F5344CB8AC3E}">
        <p14:creationId xmlns:p14="http://schemas.microsoft.com/office/powerpoint/2010/main" val="562762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5" name="Obrázek 4">
            <a:extLst>
              <a:ext uri="{FF2B5EF4-FFF2-40B4-BE49-F238E27FC236}">
                <a16:creationId xmlns:a16="http://schemas.microsoft.com/office/drawing/2014/main" id="{B1036B05-2C76-BDEA-328F-273A447C2CF0}"/>
              </a:ext>
            </a:extLst>
          </p:cNvPr>
          <p:cNvPicPr>
            <a:picLocks noChangeAspect="1"/>
          </p:cNvPicPr>
          <p:nvPr/>
        </p:nvPicPr>
        <p:blipFill>
          <a:blip r:embed="rId4"/>
          <a:stretch>
            <a:fillRect/>
          </a:stretch>
        </p:blipFill>
        <p:spPr>
          <a:xfrm>
            <a:off x="1319841" y="113934"/>
            <a:ext cx="15648317" cy="9749474"/>
          </a:xfrm>
          <a:prstGeom prst="rect">
            <a:avLst/>
          </a:prstGeom>
        </p:spPr>
      </p:pic>
    </p:spTree>
    <p:extLst>
      <p:ext uri="{BB962C8B-B14F-4D97-AF65-F5344CB8AC3E}">
        <p14:creationId xmlns:p14="http://schemas.microsoft.com/office/powerpoint/2010/main" val="988190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sz="3200">
              <a:latin typeface="Arial" panose="020B0604020202020204" pitchFamily="34" charset="0"/>
            </a:endParaRPr>
          </a:p>
        </p:txBody>
      </p:sp>
      <p:sp>
        <p:nvSpPr>
          <p:cNvPr id="7" name="TextBox 6">
            <a:extLst>
              <a:ext uri="{FF2B5EF4-FFF2-40B4-BE49-F238E27FC236}">
                <a16:creationId xmlns:a16="http://schemas.microsoft.com/office/drawing/2014/main" id="{E070644F-B483-CE74-18E3-DE7C1DA844E6}"/>
              </a:ext>
            </a:extLst>
          </p:cNvPr>
          <p:cNvSpPr txBox="1"/>
          <p:nvPr/>
        </p:nvSpPr>
        <p:spPr>
          <a:xfrm>
            <a:off x="-5440" y="719065"/>
            <a:ext cx="18284036" cy="1482393"/>
          </a:xfrm>
          <a:prstGeom prst="rect">
            <a:avLst/>
          </a:prstGeom>
        </p:spPr>
        <p:txBody>
          <a:bodyPr wrap="square" lIns="0" tIns="0" rIns="0" bIns="0" rtlCol="0" anchor="t">
            <a:spAutoFit/>
          </a:bodyPr>
          <a:lstStyle/>
          <a:p>
            <a:pPr algn="ctr">
              <a:lnSpc>
                <a:spcPts val="12599"/>
              </a:lnSpc>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Praktické cvičení</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11" name="Obrázek 10">
            <a:extLst>
              <a:ext uri="{FF2B5EF4-FFF2-40B4-BE49-F238E27FC236}">
                <a16:creationId xmlns:a16="http://schemas.microsoft.com/office/drawing/2014/main" id="{FAEF7007-4A59-EB15-5731-6CF2D2CC04FA}"/>
              </a:ext>
            </a:extLst>
          </p:cNvPr>
          <p:cNvPicPr>
            <a:picLocks noChangeAspect="1"/>
          </p:cNvPicPr>
          <p:nvPr/>
        </p:nvPicPr>
        <p:blipFill>
          <a:blip r:embed="rId4"/>
          <a:stretch>
            <a:fillRect/>
          </a:stretch>
        </p:blipFill>
        <p:spPr>
          <a:xfrm>
            <a:off x="4573715" y="2925918"/>
            <a:ext cx="8879839" cy="5937724"/>
          </a:xfrm>
          <a:prstGeom prst="rect">
            <a:avLst/>
          </a:prstGeom>
        </p:spPr>
      </p:pic>
    </p:spTree>
    <p:extLst>
      <p:ext uri="{BB962C8B-B14F-4D97-AF65-F5344CB8AC3E}">
        <p14:creationId xmlns:p14="http://schemas.microsoft.com/office/powerpoint/2010/main" val="115771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sz="3200">
              <a:latin typeface="Arial" panose="020B0604020202020204" pitchFamily="34" charset="0"/>
            </a:endParaRPr>
          </a:p>
        </p:txBody>
      </p:sp>
      <p:sp>
        <p:nvSpPr>
          <p:cNvPr id="7" name="TextBox 6">
            <a:extLst>
              <a:ext uri="{FF2B5EF4-FFF2-40B4-BE49-F238E27FC236}">
                <a16:creationId xmlns:a16="http://schemas.microsoft.com/office/drawing/2014/main" id="{E070644F-B483-CE74-18E3-DE7C1DA844E6}"/>
              </a:ext>
            </a:extLst>
          </p:cNvPr>
          <p:cNvSpPr txBox="1"/>
          <p:nvPr/>
        </p:nvSpPr>
        <p:spPr>
          <a:xfrm>
            <a:off x="-5440" y="719065"/>
            <a:ext cx="18284036" cy="1482393"/>
          </a:xfrm>
          <a:prstGeom prst="rect">
            <a:avLst/>
          </a:prstGeom>
        </p:spPr>
        <p:txBody>
          <a:bodyPr wrap="square" lIns="0" tIns="0" rIns="0" bIns="0" rtlCol="0" anchor="t">
            <a:spAutoFit/>
          </a:bodyPr>
          <a:lstStyle/>
          <a:p>
            <a:pPr algn="ctr">
              <a:lnSpc>
                <a:spcPts val="12599"/>
              </a:lnSpc>
              <a:spcBef>
                <a:spcPct val="0"/>
              </a:spcBef>
            </a:pPr>
            <a:r>
              <a:rPr lang="cs-CZ" sz="9000" b="1" dirty="0">
                <a:solidFill>
                  <a:srgbClr val="000000"/>
                </a:solidFill>
                <a:latin typeface="Times New Roman" panose="02020603050405020304" pitchFamily="18" charset="0"/>
                <a:ea typeface="Feature Deck"/>
                <a:cs typeface="Times New Roman" panose="02020603050405020304" pitchFamily="18" charset="0"/>
                <a:sym typeface="Feature Deck"/>
              </a:rPr>
              <a:t>Hádejte počet kostek cukru</a:t>
            </a:r>
            <a:endParaRPr lang="en-US" sz="9000" b="1" dirty="0">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grpSp>
        <p:nvGrpSpPr>
          <p:cNvPr id="3" name="Skupina 2">
            <a:extLst>
              <a:ext uri="{FF2B5EF4-FFF2-40B4-BE49-F238E27FC236}">
                <a16:creationId xmlns:a16="http://schemas.microsoft.com/office/drawing/2014/main" id="{F3A29E95-8357-45A7-B7AC-AD5E8FF22BB5}"/>
              </a:ext>
            </a:extLst>
          </p:cNvPr>
          <p:cNvGrpSpPr/>
          <p:nvPr/>
        </p:nvGrpSpPr>
        <p:grpSpPr>
          <a:xfrm>
            <a:off x="6557963" y="2764878"/>
            <a:ext cx="4812777" cy="6064797"/>
            <a:chOff x="800732" y="2021929"/>
            <a:chExt cx="2954770" cy="3810847"/>
          </a:xfrm>
        </p:grpSpPr>
        <p:pic>
          <p:nvPicPr>
            <p:cNvPr id="5" name="Obrázek 4">
              <a:extLst>
                <a:ext uri="{FF2B5EF4-FFF2-40B4-BE49-F238E27FC236}">
                  <a16:creationId xmlns:a16="http://schemas.microsoft.com/office/drawing/2014/main" id="{3ED0C04D-8C98-42F0-BE9E-A47B6F5BDD32}"/>
                </a:ext>
              </a:extLst>
            </p:cNvPr>
            <p:cNvPicPr>
              <a:picLocks noChangeAspect="1"/>
            </p:cNvPicPr>
            <p:nvPr/>
          </p:nvPicPr>
          <p:blipFill>
            <a:blip r:embed="rId4"/>
            <a:stretch>
              <a:fillRect/>
            </a:stretch>
          </p:blipFill>
          <p:spPr>
            <a:xfrm>
              <a:off x="800732" y="3823605"/>
              <a:ext cx="952550" cy="1000176"/>
            </a:xfrm>
            <a:prstGeom prst="rect">
              <a:avLst/>
            </a:prstGeom>
          </p:spPr>
        </p:pic>
        <p:pic>
          <p:nvPicPr>
            <p:cNvPr id="6" name="Obrázek 5">
              <a:extLst>
                <a:ext uri="{FF2B5EF4-FFF2-40B4-BE49-F238E27FC236}">
                  <a16:creationId xmlns:a16="http://schemas.microsoft.com/office/drawing/2014/main" id="{C7E256ED-B6F8-4B99-A43D-FC42D628AB40}"/>
                </a:ext>
              </a:extLst>
            </p:cNvPr>
            <p:cNvPicPr>
              <a:picLocks noChangeAspect="1"/>
            </p:cNvPicPr>
            <p:nvPr/>
          </p:nvPicPr>
          <p:blipFill>
            <a:blip r:embed="rId4"/>
            <a:stretch>
              <a:fillRect/>
            </a:stretch>
          </p:blipFill>
          <p:spPr>
            <a:xfrm>
              <a:off x="1778195" y="3823607"/>
              <a:ext cx="952550" cy="1000176"/>
            </a:xfrm>
            <a:prstGeom prst="rect">
              <a:avLst/>
            </a:prstGeom>
          </p:spPr>
        </p:pic>
        <p:pic>
          <p:nvPicPr>
            <p:cNvPr id="8" name="Grafický objekt 7" descr="Pomoc">
              <a:extLst>
                <a:ext uri="{FF2B5EF4-FFF2-40B4-BE49-F238E27FC236}">
                  <a16:creationId xmlns:a16="http://schemas.microsoft.com/office/drawing/2014/main" id="{FD1730CF-8D9A-4F6A-A7C4-FFF397FD52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1013" y="2021929"/>
              <a:ext cx="1631732" cy="1631732"/>
            </a:xfrm>
            <a:prstGeom prst="rect">
              <a:avLst/>
            </a:prstGeom>
          </p:spPr>
        </p:pic>
        <p:pic>
          <p:nvPicPr>
            <p:cNvPr id="9" name="Obrázek 8">
              <a:extLst>
                <a:ext uri="{FF2B5EF4-FFF2-40B4-BE49-F238E27FC236}">
                  <a16:creationId xmlns:a16="http://schemas.microsoft.com/office/drawing/2014/main" id="{3B5E046E-A2E1-4824-849F-6D6556DB2DF5}"/>
                </a:ext>
              </a:extLst>
            </p:cNvPr>
            <p:cNvPicPr>
              <a:picLocks noChangeAspect="1"/>
            </p:cNvPicPr>
            <p:nvPr/>
          </p:nvPicPr>
          <p:blipFill>
            <a:blip r:embed="rId4"/>
            <a:stretch>
              <a:fillRect/>
            </a:stretch>
          </p:blipFill>
          <p:spPr>
            <a:xfrm>
              <a:off x="2795071" y="3831489"/>
              <a:ext cx="952550" cy="1000176"/>
            </a:xfrm>
            <a:prstGeom prst="rect">
              <a:avLst/>
            </a:prstGeom>
          </p:spPr>
        </p:pic>
        <p:pic>
          <p:nvPicPr>
            <p:cNvPr id="10" name="Obrázek 9">
              <a:extLst>
                <a:ext uri="{FF2B5EF4-FFF2-40B4-BE49-F238E27FC236}">
                  <a16:creationId xmlns:a16="http://schemas.microsoft.com/office/drawing/2014/main" id="{1933627E-1E98-42AA-BF93-863811C1ED11}"/>
                </a:ext>
              </a:extLst>
            </p:cNvPr>
            <p:cNvPicPr>
              <a:picLocks noChangeAspect="1"/>
            </p:cNvPicPr>
            <p:nvPr/>
          </p:nvPicPr>
          <p:blipFill>
            <a:blip r:embed="rId4"/>
            <a:stretch>
              <a:fillRect/>
            </a:stretch>
          </p:blipFill>
          <p:spPr>
            <a:xfrm>
              <a:off x="832264" y="4816835"/>
              <a:ext cx="952550" cy="1000176"/>
            </a:xfrm>
            <a:prstGeom prst="rect">
              <a:avLst/>
            </a:prstGeom>
          </p:spPr>
        </p:pic>
        <p:pic>
          <p:nvPicPr>
            <p:cNvPr id="12" name="Obrázek 11">
              <a:extLst>
                <a:ext uri="{FF2B5EF4-FFF2-40B4-BE49-F238E27FC236}">
                  <a16:creationId xmlns:a16="http://schemas.microsoft.com/office/drawing/2014/main" id="{937E3A8A-AA3C-4911-A920-325D226E181F}"/>
                </a:ext>
              </a:extLst>
            </p:cNvPr>
            <p:cNvPicPr>
              <a:picLocks noChangeAspect="1"/>
            </p:cNvPicPr>
            <p:nvPr/>
          </p:nvPicPr>
          <p:blipFill>
            <a:blip r:embed="rId4"/>
            <a:stretch>
              <a:fillRect/>
            </a:stretch>
          </p:blipFill>
          <p:spPr>
            <a:xfrm>
              <a:off x="1825489" y="4832600"/>
              <a:ext cx="952550" cy="1000176"/>
            </a:xfrm>
            <a:prstGeom prst="rect">
              <a:avLst/>
            </a:prstGeom>
          </p:spPr>
        </p:pic>
        <p:pic>
          <p:nvPicPr>
            <p:cNvPr id="13" name="Obrázek 12">
              <a:extLst>
                <a:ext uri="{FF2B5EF4-FFF2-40B4-BE49-F238E27FC236}">
                  <a16:creationId xmlns:a16="http://schemas.microsoft.com/office/drawing/2014/main" id="{E3738B4E-6F12-4232-9922-11B174B5B148}"/>
                </a:ext>
              </a:extLst>
            </p:cNvPr>
            <p:cNvPicPr>
              <a:picLocks noChangeAspect="1"/>
            </p:cNvPicPr>
            <p:nvPr/>
          </p:nvPicPr>
          <p:blipFill>
            <a:blip r:embed="rId4"/>
            <a:stretch>
              <a:fillRect/>
            </a:stretch>
          </p:blipFill>
          <p:spPr>
            <a:xfrm>
              <a:off x="2802952" y="4816833"/>
              <a:ext cx="952550" cy="1000176"/>
            </a:xfrm>
            <a:prstGeom prst="rect">
              <a:avLst/>
            </a:prstGeom>
          </p:spPr>
        </p:pic>
      </p:grpSp>
    </p:spTree>
    <p:extLst>
      <p:ext uri="{BB962C8B-B14F-4D97-AF65-F5344CB8AC3E}">
        <p14:creationId xmlns:p14="http://schemas.microsoft.com/office/powerpoint/2010/main" val="3941289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7" name="Google Shape;907;p13">
            <a:extLst>
              <a:ext uri="{FF2B5EF4-FFF2-40B4-BE49-F238E27FC236}">
                <a16:creationId xmlns:a16="http://schemas.microsoft.com/office/drawing/2014/main" id="{3AD4F29E-519E-4888-80B4-C22D56834224}"/>
              </a:ext>
            </a:extLst>
          </p:cNvPr>
          <p:cNvSpPr txBox="1"/>
          <p:nvPr/>
        </p:nvSpPr>
        <p:spPr>
          <a:xfrm>
            <a:off x="603849" y="252748"/>
            <a:ext cx="10853532"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buSzPts val="3600"/>
            </a:pPr>
            <a:r>
              <a:rPr lang="cs-CZ" sz="5400" b="1">
                <a:latin typeface="Calibri"/>
                <a:cs typeface="Calibri"/>
              </a:rPr>
              <a:t>Příklad - nápoje</a:t>
            </a:r>
            <a:endParaRPr lang="en-US" sz="5400" b="1">
              <a:latin typeface="Calibri"/>
              <a:cs typeface="Calibri"/>
            </a:endParaRPr>
          </a:p>
        </p:txBody>
      </p:sp>
      <p:pic>
        <p:nvPicPr>
          <p:cNvPr id="2" name="Obrázek 1">
            <a:extLst>
              <a:ext uri="{FF2B5EF4-FFF2-40B4-BE49-F238E27FC236}">
                <a16:creationId xmlns:a16="http://schemas.microsoft.com/office/drawing/2014/main" id="{2A66AD60-654D-40BF-BFD8-732DC6EDC0A8}"/>
              </a:ext>
            </a:extLst>
          </p:cNvPr>
          <p:cNvPicPr>
            <a:picLocks noChangeAspect="1"/>
          </p:cNvPicPr>
          <p:nvPr/>
        </p:nvPicPr>
        <p:blipFill>
          <a:blip r:embed="rId3"/>
          <a:stretch>
            <a:fillRect/>
          </a:stretch>
        </p:blipFill>
        <p:spPr>
          <a:xfrm>
            <a:off x="5358524" y="2130899"/>
            <a:ext cx="1515242" cy="3942311"/>
          </a:xfrm>
          <a:prstGeom prst="rect">
            <a:avLst/>
          </a:prstGeom>
        </p:spPr>
      </p:pic>
      <p:graphicFrame>
        <p:nvGraphicFramePr>
          <p:cNvPr id="10" name="Tabulka 9">
            <a:extLst>
              <a:ext uri="{FF2B5EF4-FFF2-40B4-BE49-F238E27FC236}">
                <a16:creationId xmlns:a16="http://schemas.microsoft.com/office/drawing/2014/main" id="{0CF227DC-80DD-4676-806D-D7A751D1581D}"/>
              </a:ext>
            </a:extLst>
          </p:cNvPr>
          <p:cNvGraphicFramePr>
            <a:graphicFrameLocks noGrp="1"/>
          </p:cNvGraphicFramePr>
          <p:nvPr/>
        </p:nvGraphicFramePr>
        <p:xfrm>
          <a:off x="655982" y="6786770"/>
          <a:ext cx="16701853" cy="2202180"/>
        </p:xfrm>
        <a:graphic>
          <a:graphicData uri="http://schemas.openxmlformats.org/drawingml/2006/table">
            <a:tbl>
              <a:tblPr firstRow="1" bandRow="1">
                <a:tableStyleId>{5C22544A-7EE6-4342-B048-85BDC9FD1C3A}</a:tableStyleId>
              </a:tblPr>
              <a:tblGrid>
                <a:gridCol w="4292550">
                  <a:extLst>
                    <a:ext uri="{9D8B030D-6E8A-4147-A177-3AD203B41FA5}">
                      <a16:colId xmlns:a16="http://schemas.microsoft.com/office/drawing/2014/main" val="348242215"/>
                    </a:ext>
                  </a:extLst>
                </a:gridCol>
                <a:gridCol w="2119053">
                  <a:extLst>
                    <a:ext uri="{9D8B030D-6E8A-4147-A177-3AD203B41FA5}">
                      <a16:colId xmlns:a16="http://schemas.microsoft.com/office/drawing/2014/main" val="1126404518"/>
                    </a:ext>
                  </a:extLst>
                </a:gridCol>
                <a:gridCol w="2167215">
                  <a:extLst>
                    <a:ext uri="{9D8B030D-6E8A-4147-A177-3AD203B41FA5}">
                      <a16:colId xmlns:a16="http://schemas.microsoft.com/office/drawing/2014/main" val="620620999"/>
                    </a:ext>
                  </a:extLst>
                </a:gridCol>
                <a:gridCol w="1990625">
                  <a:extLst>
                    <a:ext uri="{9D8B030D-6E8A-4147-A177-3AD203B41FA5}">
                      <a16:colId xmlns:a16="http://schemas.microsoft.com/office/drawing/2014/main" val="1117148185"/>
                    </a:ext>
                  </a:extLst>
                </a:gridCol>
                <a:gridCol w="2017611">
                  <a:extLst>
                    <a:ext uri="{9D8B030D-6E8A-4147-A177-3AD203B41FA5}">
                      <a16:colId xmlns:a16="http://schemas.microsoft.com/office/drawing/2014/main" val="1983369284"/>
                    </a:ext>
                  </a:extLst>
                </a:gridCol>
                <a:gridCol w="1978125">
                  <a:extLst>
                    <a:ext uri="{9D8B030D-6E8A-4147-A177-3AD203B41FA5}">
                      <a16:colId xmlns:a16="http://schemas.microsoft.com/office/drawing/2014/main" val="2237456686"/>
                    </a:ext>
                  </a:extLst>
                </a:gridCol>
                <a:gridCol w="2136674">
                  <a:extLst>
                    <a:ext uri="{9D8B030D-6E8A-4147-A177-3AD203B41FA5}">
                      <a16:colId xmlns:a16="http://schemas.microsoft.com/office/drawing/2014/main" val="2630921048"/>
                    </a:ext>
                  </a:extLst>
                </a:gridCol>
              </a:tblGrid>
              <a:tr h="594360">
                <a:tc>
                  <a:txBody>
                    <a:bodyPr/>
                    <a:lstStyle/>
                    <a:p>
                      <a:r>
                        <a:rPr lang="cs-CZ" sz="3000" b="1">
                          <a:solidFill>
                            <a:schemeClr val="tx1"/>
                          </a:solidFill>
                          <a:latin typeface="Calibri" panose="020F0502020204030204" pitchFamily="34" charset="0"/>
                          <a:cs typeface="Calibri" panose="020F0502020204030204" pitchFamily="34" charset="0"/>
                        </a:rPr>
                        <a:t>Obsah cukru ve 100 ml</a:t>
                      </a:r>
                      <a:endParaRPr lang="en-US" sz="3000" b="1">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11,2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8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7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10,8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7,8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4,5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1051560">
                <a:tc>
                  <a:txBody>
                    <a:bodyPr/>
                    <a:lstStyle/>
                    <a:p>
                      <a:r>
                        <a:rPr lang="cs-CZ" sz="3000" b="1">
                          <a:solidFill>
                            <a:schemeClr val="bg1"/>
                          </a:solidFill>
                          <a:latin typeface="Calibri" panose="020F0502020204030204" pitchFamily="34" charset="0"/>
                          <a:cs typeface="Calibri" panose="020F0502020204030204" pitchFamily="34" charset="0"/>
                        </a:rPr>
                        <a:t>Počet kostek cukru ve 100 ml</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3,1</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2,7</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1,9</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2,2</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1,25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56260">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3677150879"/>
                  </a:ext>
                </a:extLst>
              </a:tr>
            </a:tbl>
          </a:graphicData>
        </a:graphic>
      </p:graphicFrame>
      <p:pic>
        <p:nvPicPr>
          <p:cNvPr id="13" name="Obrázek 12">
            <a:extLst>
              <a:ext uri="{FF2B5EF4-FFF2-40B4-BE49-F238E27FC236}">
                <a16:creationId xmlns:a16="http://schemas.microsoft.com/office/drawing/2014/main" id="{145807DC-AECC-4917-BF4D-098678AF61CA}"/>
              </a:ext>
            </a:extLst>
          </p:cNvPr>
          <p:cNvPicPr>
            <a:picLocks noChangeAspect="1"/>
          </p:cNvPicPr>
          <p:nvPr/>
        </p:nvPicPr>
        <p:blipFill>
          <a:blip r:embed="rId4"/>
          <a:stretch>
            <a:fillRect/>
          </a:stretch>
        </p:blipFill>
        <p:spPr>
          <a:xfrm>
            <a:off x="7524386" y="2073352"/>
            <a:ext cx="1257008" cy="3929738"/>
          </a:xfrm>
          <a:prstGeom prst="rect">
            <a:avLst/>
          </a:prstGeom>
        </p:spPr>
      </p:pic>
      <p:pic>
        <p:nvPicPr>
          <p:cNvPr id="16" name="Obrázek 15">
            <a:extLst>
              <a:ext uri="{FF2B5EF4-FFF2-40B4-BE49-F238E27FC236}">
                <a16:creationId xmlns:a16="http://schemas.microsoft.com/office/drawing/2014/main" id="{A84978E7-821C-4BB1-BE92-D8E19D89F505}"/>
              </a:ext>
            </a:extLst>
          </p:cNvPr>
          <p:cNvPicPr>
            <a:picLocks noChangeAspect="1"/>
          </p:cNvPicPr>
          <p:nvPr/>
        </p:nvPicPr>
        <p:blipFill>
          <a:blip r:embed="rId5"/>
          <a:stretch>
            <a:fillRect/>
          </a:stretch>
        </p:blipFill>
        <p:spPr>
          <a:xfrm>
            <a:off x="9782468" y="2111044"/>
            <a:ext cx="1237629" cy="3901970"/>
          </a:xfrm>
          <a:prstGeom prst="rect">
            <a:avLst/>
          </a:prstGeom>
        </p:spPr>
      </p:pic>
      <p:pic>
        <p:nvPicPr>
          <p:cNvPr id="12" name="Obrázek 11">
            <a:extLst>
              <a:ext uri="{FF2B5EF4-FFF2-40B4-BE49-F238E27FC236}">
                <a16:creationId xmlns:a16="http://schemas.microsoft.com/office/drawing/2014/main" id="{FDD54E0D-5116-4820-BAB5-352BEC11D66A}"/>
              </a:ext>
            </a:extLst>
          </p:cNvPr>
          <p:cNvPicPr>
            <a:picLocks noChangeAspect="1"/>
          </p:cNvPicPr>
          <p:nvPr/>
        </p:nvPicPr>
        <p:blipFill rotWithShape="1">
          <a:blip r:embed="rId6"/>
          <a:srcRect t="-3267" b="1"/>
          <a:stretch/>
        </p:blipFill>
        <p:spPr>
          <a:xfrm>
            <a:off x="13741753" y="1950877"/>
            <a:ext cx="1209737" cy="4115012"/>
          </a:xfrm>
          <a:prstGeom prst="rect">
            <a:avLst/>
          </a:prstGeom>
        </p:spPr>
      </p:pic>
      <p:pic>
        <p:nvPicPr>
          <p:cNvPr id="14" name="Obrázek 13">
            <a:extLst>
              <a:ext uri="{FF2B5EF4-FFF2-40B4-BE49-F238E27FC236}">
                <a16:creationId xmlns:a16="http://schemas.microsoft.com/office/drawing/2014/main" id="{E3CA7F8C-22A3-4E1E-B80E-C800651D51BD}"/>
              </a:ext>
            </a:extLst>
          </p:cNvPr>
          <p:cNvPicPr>
            <a:picLocks noChangeAspect="1"/>
          </p:cNvPicPr>
          <p:nvPr/>
        </p:nvPicPr>
        <p:blipFill>
          <a:blip r:embed="rId7"/>
          <a:stretch>
            <a:fillRect/>
          </a:stretch>
        </p:blipFill>
        <p:spPr>
          <a:xfrm>
            <a:off x="15506497" y="2144639"/>
            <a:ext cx="1220717" cy="3996486"/>
          </a:xfrm>
          <a:prstGeom prst="rect">
            <a:avLst/>
          </a:prstGeom>
        </p:spPr>
      </p:pic>
      <p:pic>
        <p:nvPicPr>
          <p:cNvPr id="17" name="Obrázek 16">
            <a:extLst>
              <a:ext uri="{FF2B5EF4-FFF2-40B4-BE49-F238E27FC236}">
                <a16:creationId xmlns:a16="http://schemas.microsoft.com/office/drawing/2014/main" id="{5CCB944A-D145-42A7-A7D0-4A2AF5A63FB2}"/>
              </a:ext>
            </a:extLst>
          </p:cNvPr>
          <p:cNvPicPr>
            <a:picLocks noChangeAspect="1"/>
          </p:cNvPicPr>
          <p:nvPr/>
        </p:nvPicPr>
        <p:blipFill>
          <a:blip r:embed="rId8"/>
          <a:stretch>
            <a:fillRect/>
          </a:stretch>
        </p:blipFill>
        <p:spPr>
          <a:xfrm>
            <a:off x="11738541" y="2159876"/>
            <a:ext cx="1204950" cy="3875795"/>
          </a:xfrm>
          <a:prstGeom prst="rect">
            <a:avLst/>
          </a:prstGeom>
        </p:spPr>
      </p:pic>
      <p:sp>
        <p:nvSpPr>
          <p:cNvPr id="19" name="TextovéPole 18">
            <a:extLst>
              <a:ext uri="{FF2B5EF4-FFF2-40B4-BE49-F238E27FC236}">
                <a16:creationId xmlns:a16="http://schemas.microsoft.com/office/drawing/2014/main" id="{1DBCCF8A-50BE-4FB6-938D-810EC2452E3A}"/>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pic>
        <p:nvPicPr>
          <p:cNvPr id="20" name="Obrázek 19">
            <a:extLst>
              <a:ext uri="{FF2B5EF4-FFF2-40B4-BE49-F238E27FC236}">
                <a16:creationId xmlns:a16="http://schemas.microsoft.com/office/drawing/2014/main" id="{422B904E-728A-4D1D-8197-7F946B140F2B}"/>
              </a:ext>
            </a:extLst>
          </p:cNvPr>
          <p:cNvPicPr>
            <a:picLocks noChangeAspect="1"/>
          </p:cNvPicPr>
          <p:nvPr/>
        </p:nvPicPr>
        <p:blipFill>
          <a:blip r:embed="rId9"/>
          <a:stretch>
            <a:fillRect/>
          </a:stretch>
        </p:blipFill>
        <p:spPr>
          <a:xfrm>
            <a:off x="800732" y="3823605"/>
            <a:ext cx="952550" cy="1000176"/>
          </a:xfrm>
          <a:prstGeom prst="rect">
            <a:avLst/>
          </a:prstGeom>
        </p:spPr>
      </p:pic>
      <p:pic>
        <p:nvPicPr>
          <p:cNvPr id="21" name="Obrázek 20">
            <a:extLst>
              <a:ext uri="{FF2B5EF4-FFF2-40B4-BE49-F238E27FC236}">
                <a16:creationId xmlns:a16="http://schemas.microsoft.com/office/drawing/2014/main" id="{B94A2E53-0B20-438B-899C-10FD902E3F99}"/>
              </a:ext>
            </a:extLst>
          </p:cNvPr>
          <p:cNvPicPr>
            <a:picLocks noChangeAspect="1"/>
          </p:cNvPicPr>
          <p:nvPr/>
        </p:nvPicPr>
        <p:blipFill>
          <a:blip r:embed="rId9"/>
          <a:stretch>
            <a:fillRect/>
          </a:stretch>
        </p:blipFill>
        <p:spPr>
          <a:xfrm>
            <a:off x="1778195" y="3823607"/>
            <a:ext cx="952550" cy="1000176"/>
          </a:xfrm>
          <a:prstGeom prst="rect">
            <a:avLst/>
          </a:prstGeom>
        </p:spPr>
      </p:pic>
      <p:pic>
        <p:nvPicPr>
          <p:cNvPr id="23" name="Grafický objekt 22" descr="Pomoc">
            <a:extLst>
              <a:ext uri="{FF2B5EF4-FFF2-40B4-BE49-F238E27FC236}">
                <a16:creationId xmlns:a16="http://schemas.microsoft.com/office/drawing/2014/main" id="{6485BFB5-AFC2-49AE-973C-7C67A86786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11013" y="2021929"/>
            <a:ext cx="1631732" cy="1631732"/>
          </a:xfrm>
          <a:prstGeom prst="rect">
            <a:avLst/>
          </a:prstGeom>
        </p:spPr>
      </p:pic>
      <p:pic>
        <p:nvPicPr>
          <p:cNvPr id="24" name="Obrázek 23">
            <a:extLst>
              <a:ext uri="{FF2B5EF4-FFF2-40B4-BE49-F238E27FC236}">
                <a16:creationId xmlns:a16="http://schemas.microsoft.com/office/drawing/2014/main" id="{D826377D-8335-4907-9403-EDE53B2CA327}"/>
              </a:ext>
            </a:extLst>
          </p:cNvPr>
          <p:cNvPicPr>
            <a:picLocks noChangeAspect="1"/>
          </p:cNvPicPr>
          <p:nvPr/>
        </p:nvPicPr>
        <p:blipFill>
          <a:blip r:embed="rId9"/>
          <a:stretch>
            <a:fillRect/>
          </a:stretch>
        </p:blipFill>
        <p:spPr>
          <a:xfrm>
            <a:off x="2795071" y="3831489"/>
            <a:ext cx="952550" cy="1000176"/>
          </a:xfrm>
          <a:prstGeom prst="rect">
            <a:avLst/>
          </a:prstGeom>
        </p:spPr>
      </p:pic>
      <p:pic>
        <p:nvPicPr>
          <p:cNvPr id="25" name="Obrázek 24">
            <a:extLst>
              <a:ext uri="{FF2B5EF4-FFF2-40B4-BE49-F238E27FC236}">
                <a16:creationId xmlns:a16="http://schemas.microsoft.com/office/drawing/2014/main" id="{989575AA-E83B-4E72-BFA8-02B73E67F907}"/>
              </a:ext>
            </a:extLst>
          </p:cNvPr>
          <p:cNvPicPr>
            <a:picLocks noChangeAspect="1"/>
          </p:cNvPicPr>
          <p:nvPr/>
        </p:nvPicPr>
        <p:blipFill>
          <a:blip r:embed="rId9"/>
          <a:stretch>
            <a:fillRect/>
          </a:stretch>
        </p:blipFill>
        <p:spPr>
          <a:xfrm>
            <a:off x="832264" y="4816835"/>
            <a:ext cx="952550" cy="1000176"/>
          </a:xfrm>
          <a:prstGeom prst="rect">
            <a:avLst/>
          </a:prstGeom>
        </p:spPr>
      </p:pic>
      <p:pic>
        <p:nvPicPr>
          <p:cNvPr id="26" name="Obrázek 25">
            <a:extLst>
              <a:ext uri="{FF2B5EF4-FFF2-40B4-BE49-F238E27FC236}">
                <a16:creationId xmlns:a16="http://schemas.microsoft.com/office/drawing/2014/main" id="{4396C5F9-AE90-448E-8214-38BCE55DCC1E}"/>
              </a:ext>
            </a:extLst>
          </p:cNvPr>
          <p:cNvPicPr>
            <a:picLocks noChangeAspect="1"/>
          </p:cNvPicPr>
          <p:nvPr/>
        </p:nvPicPr>
        <p:blipFill>
          <a:blip r:embed="rId9"/>
          <a:stretch>
            <a:fillRect/>
          </a:stretch>
        </p:blipFill>
        <p:spPr>
          <a:xfrm>
            <a:off x="1825489" y="4832600"/>
            <a:ext cx="952550" cy="1000176"/>
          </a:xfrm>
          <a:prstGeom prst="rect">
            <a:avLst/>
          </a:prstGeom>
        </p:spPr>
      </p:pic>
      <p:pic>
        <p:nvPicPr>
          <p:cNvPr id="27" name="Obrázek 26">
            <a:extLst>
              <a:ext uri="{FF2B5EF4-FFF2-40B4-BE49-F238E27FC236}">
                <a16:creationId xmlns:a16="http://schemas.microsoft.com/office/drawing/2014/main" id="{A0C2B800-C8FF-419B-A456-88B9B50505B8}"/>
              </a:ext>
            </a:extLst>
          </p:cNvPr>
          <p:cNvPicPr>
            <a:picLocks noChangeAspect="1"/>
          </p:cNvPicPr>
          <p:nvPr/>
        </p:nvPicPr>
        <p:blipFill>
          <a:blip r:embed="rId9"/>
          <a:stretch>
            <a:fillRect/>
          </a:stretch>
        </p:blipFill>
        <p:spPr>
          <a:xfrm>
            <a:off x="2802952" y="4816833"/>
            <a:ext cx="952550" cy="1000176"/>
          </a:xfrm>
          <a:prstGeom prst="rect">
            <a:avLst/>
          </a:prstGeom>
        </p:spPr>
      </p:pic>
      <p:sp>
        <p:nvSpPr>
          <p:cNvPr id="3" name="TextovéPole 2">
            <a:extLst>
              <a:ext uri="{FF2B5EF4-FFF2-40B4-BE49-F238E27FC236}">
                <a16:creationId xmlns:a16="http://schemas.microsoft.com/office/drawing/2014/main" id="{4B9264FA-146E-44A2-B5B6-87FBC85612E9}"/>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Tree>
    <p:extLst>
      <p:ext uri="{BB962C8B-B14F-4D97-AF65-F5344CB8AC3E}">
        <p14:creationId xmlns:p14="http://schemas.microsoft.com/office/powerpoint/2010/main" val="163247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aphicFrame>
        <p:nvGraphicFramePr>
          <p:cNvPr id="10" name="Tabulka 9">
            <a:extLst>
              <a:ext uri="{FF2B5EF4-FFF2-40B4-BE49-F238E27FC236}">
                <a16:creationId xmlns:a16="http://schemas.microsoft.com/office/drawing/2014/main" id="{0CF227DC-80DD-4676-806D-D7A751D1581D}"/>
              </a:ext>
            </a:extLst>
          </p:cNvPr>
          <p:cNvGraphicFramePr>
            <a:graphicFrameLocks noGrp="1"/>
          </p:cNvGraphicFramePr>
          <p:nvPr/>
        </p:nvGraphicFramePr>
        <p:xfrm>
          <a:off x="655982" y="6786770"/>
          <a:ext cx="16701853" cy="2202180"/>
        </p:xfrm>
        <a:graphic>
          <a:graphicData uri="http://schemas.openxmlformats.org/drawingml/2006/table">
            <a:tbl>
              <a:tblPr firstRow="1" bandRow="1">
                <a:tableStyleId>{5C22544A-7EE6-4342-B048-85BDC9FD1C3A}</a:tableStyleId>
              </a:tblPr>
              <a:tblGrid>
                <a:gridCol w="4292550">
                  <a:extLst>
                    <a:ext uri="{9D8B030D-6E8A-4147-A177-3AD203B41FA5}">
                      <a16:colId xmlns:a16="http://schemas.microsoft.com/office/drawing/2014/main" val="348242215"/>
                    </a:ext>
                  </a:extLst>
                </a:gridCol>
                <a:gridCol w="2119053">
                  <a:extLst>
                    <a:ext uri="{9D8B030D-6E8A-4147-A177-3AD203B41FA5}">
                      <a16:colId xmlns:a16="http://schemas.microsoft.com/office/drawing/2014/main" val="1126404518"/>
                    </a:ext>
                  </a:extLst>
                </a:gridCol>
                <a:gridCol w="2167215">
                  <a:extLst>
                    <a:ext uri="{9D8B030D-6E8A-4147-A177-3AD203B41FA5}">
                      <a16:colId xmlns:a16="http://schemas.microsoft.com/office/drawing/2014/main" val="620620999"/>
                    </a:ext>
                  </a:extLst>
                </a:gridCol>
                <a:gridCol w="1990625">
                  <a:extLst>
                    <a:ext uri="{9D8B030D-6E8A-4147-A177-3AD203B41FA5}">
                      <a16:colId xmlns:a16="http://schemas.microsoft.com/office/drawing/2014/main" val="1117148185"/>
                    </a:ext>
                  </a:extLst>
                </a:gridCol>
                <a:gridCol w="2017611">
                  <a:extLst>
                    <a:ext uri="{9D8B030D-6E8A-4147-A177-3AD203B41FA5}">
                      <a16:colId xmlns:a16="http://schemas.microsoft.com/office/drawing/2014/main" val="1983369284"/>
                    </a:ext>
                  </a:extLst>
                </a:gridCol>
                <a:gridCol w="1978125">
                  <a:extLst>
                    <a:ext uri="{9D8B030D-6E8A-4147-A177-3AD203B41FA5}">
                      <a16:colId xmlns:a16="http://schemas.microsoft.com/office/drawing/2014/main" val="2237456686"/>
                    </a:ext>
                  </a:extLst>
                </a:gridCol>
                <a:gridCol w="2136674">
                  <a:extLst>
                    <a:ext uri="{9D8B030D-6E8A-4147-A177-3AD203B41FA5}">
                      <a16:colId xmlns:a16="http://schemas.microsoft.com/office/drawing/2014/main" val="2630921048"/>
                    </a:ext>
                  </a:extLst>
                </a:gridCol>
              </a:tblGrid>
              <a:tr h="594360">
                <a:tc>
                  <a:txBody>
                    <a:bodyPr/>
                    <a:lstStyle/>
                    <a:p>
                      <a:r>
                        <a:rPr lang="cs-CZ" sz="3000" b="1">
                          <a:solidFill>
                            <a:schemeClr val="tx1"/>
                          </a:solidFill>
                          <a:latin typeface="Calibri" panose="020F0502020204030204" pitchFamily="34" charset="0"/>
                          <a:cs typeface="Calibri" panose="020F0502020204030204" pitchFamily="34" charset="0"/>
                        </a:rPr>
                        <a:t>Obsah cukru ve 100 ml</a:t>
                      </a:r>
                      <a:endParaRPr lang="en-US" sz="3000" b="1">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10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11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8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14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10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11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1051560">
                <a:tc>
                  <a:txBody>
                    <a:bodyPr/>
                    <a:lstStyle/>
                    <a:p>
                      <a:r>
                        <a:rPr lang="cs-CZ" sz="3000" b="1">
                          <a:solidFill>
                            <a:schemeClr val="bg1"/>
                          </a:solidFill>
                          <a:latin typeface="Calibri" panose="020F0502020204030204" pitchFamily="34" charset="0"/>
                          <a:cs typeface="Calibri" panose="020F0502020204030204" pitchFamily="34" charset="0"/>
                        </a:rPr>
                        <a:t>Počet kostek cukru ve 100 ml</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2,8</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2,2</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3,9</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2,8</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56260">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3677150879"/>
                  </a:ext>
                </a:extLst>
              </a:tr>
            </a:tbl>
          </a:graphicData>
        </a:graphic>
      </p:graphicFrame>
      <p:pic>
        <p:nvPicPr>
          <p:cNvPr id="20" name="Obrázek 19">
            <a:extLst>
              <a:ext uri="{FF2B5EF4-FFF2-40B4-BE49-F238E27FC236}">
                <a16:creationId xmlns:a16="http://schemas.microsoft.com/office/drawing/2014/main" id="{422B904E-728A-4D1D-8197-7F946B140F2B}"/>
              </a:ext>
            </a:extLst>
          </p:cNvPr>
          <p:cNvPicPr>
            <a:picLocks noChangeAspect="1"/>
          </p:cNvPicPr>
          <p:nvPr/>
        </p:nvPicPr>
        <p:blipFill>
          <a:blip r:embed="rId3"/>
          <a:stretch>
            <a:fillRect/>
          </a:stretch>
        </p:blipFill>
        <p:spPr>
          <a:xfrm>
            <a:off x="800732" y="3823605"/>
            <a:ext cx="952550" cy="1000176"/>
          </a:xfrm>
          <a:prstGeom prst="rect">
            <a:avLst/>
          </a:prstGeom>
        </p:spPr>
      </p:pic>
      <p:pic>
        <p:nvPicPr>
          <p:cNvPr id="21" name="Obrázek 20">
            <a:extLst>
              <a:ext uri="{FF2B5EF4-FFF2-40B4-BE49-F238E27FC236}">
                <a16:creationId xmlns:a16="http://schemas.microsoft.com/office/drawing/2014/main" id="{B94A2E53-0B20-438B-899C-10FD902E3F99}"/>
              </a:ext>
            </a:extLst>
          </p:cNvPr>
          <p:cNvPicPr>
            <a:picLocks noChangeAspect="1"/>
          </p:cNvPicPr>
          <p:nvPr/>
        </p:nvPicPr>
        <p:blipFill>
          <a:blip r:embed="rId3"/>
          <a:stretch>
            <a:fillRect/>
          </a:stretch>
        </p:blipFill>
        <p:spPr>
          <a:xfrm>
            <a:off x="1778195" y="3823607"/>
            <a:ext cx="952550" cy="1000176"/>
          </a:xfrm>
          <a:prstGeom prst="rect">
            <a:avLst/>
          </a:prstGeom>
        </p:spPr>
      </p:pic>
      <p:pic>
        <p:nvPicPr>
          <p:cNvPr id="23" name="Grafický objekt 22" descr="Pomoc">
            <a:extLst>
              <a:ext uri="{FF2B5EF4-FFF2-40B4-BE49-F238E27FC236}">
                <a16:creationId xmlns:a16="http://schemas.microsoft.com/office/drawing/2014/main" id="{6485BFB5-AFC2-49AE-973C-7C67A8678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1013" y="2021929"/>
            <a:ext cx="1631732" cy="1631732"/>
          </a:xfrm>
          <a:prstGeom prst="rect">
            <a:avLst/>
          </a:prstGeom>
        </p:spPr>
      </p:pic>
      <p:pic>
        <p:nvPicPr>
          <p:cNvPr id="24" name="Obrázek 23">
            <a:extLst>
              <a:ext uri="{FF2B5EF4-FFF2-40B4-BE49-F238E27FC236}">
                <a16:creationId xmlns:a16="http://schemas.microsoft.com/office/drawing/2014/main" id="{D826377D-8335-4907-9403-EDE53B2CA327}"/>
              </a:ext>
            </a:extLst>
          </p:cNvPr>
          <p:cNvPicPr>
            <a:picLocks noChangeAspect="1"/>
          </p:cNvPicPr>
          <p:nvPr/>
        </p:nvPicPr>
        <p:blipFill>
          <a:blip r:embed="rId3"/>
          <a:stretch>
            <a:fillRect/>
          </a:stretch>
        </p:blipFill>
        <p:spPr>
          <a:xfrm>
            <a:off x="2712445" y="3831489"/>
            <a:ext cx="952550" cy="1000176"/>
          </a:xfrm>
          <a:prstGeom prst="rect">
            <a:avLst/>
          </a:prstGeom>
        </p:spPr>
      </p:pic>
      <p:pic>
        <p:nvPicPr>
          <p:cNvPr id="25" name="Obrázek 24">
            <a:extLst>
              <a:ext uri="{FF2B5EF4-FFF2-40B4-BE49-F238E27FC236}">
                <a16:creationId xmlns:a16="http://schemas.microsoft.com/office/drawing/2014/main" id="{989575AA-E83B-4E72-BFA8-02B73E67F907}"/>
              </a:ext>
            </a:extLst>
          </p:cNvPr>
          <p:cNvPicPr>
            <a:picLocks noChangeAspect="1"/>
          </p:cNvPicPr>
          <p:nvPr/>
        </p:nvPicPr>
        <p:blipFill>
          <a:blip r:embed="rId3"/>
          <a:stretch>
            <a:fillRect/>
          </a:stretch>
        </p:blipFill>
        <p:spPr>
          <a:xfrm>
            <a:off x="790951" y="4830606"/>
            <a:ext cx="952550" cy="1000176"/>
          </a:xfrm>
          <a:prstGeom prst="rect">
            <a:avLst/>
          </a:prstGeom>
        </p:spPr>
      </p:pic>
      <p:pic>
        <p:nvPicPr>
          <p:cNvPr id="26" name="Obrázek 25">
            <a:extLst>
              <a:ext uri="{FF2B5EF4-FFF2-40B4-BE49-F238E27FC236}">
                <a16:creationId xmlns:a16="http://schemas.microsoft.com/office/drawing/2014/main" id="{4396C5F9-AE90-448E-8214-38BCE55DCC1E}"/>
              </a:ext>
            </a:extLst>
          </p:cNvPr>
          <p:cNvPicPr>
            <a:picLocks noChangeAspect="1"/>
          </p:cNvPicPr>
          <p:nvPr/>
        </p:nvPicPr>
        <p:blipFill>
          <a:blip r:embed="rId3"/>
          <a:stretch>
            <a:fillRect/>
          </a:stretch>
        </p:blipFill>
        <p:spPr>
          <a:xfrm>
            <a:off x="1756633" y="4818828"/>
            <a:ext cx="952550" cy="1000176"/>
          </a:xfrm>
          <a:prstGeom prst="rect">
            <a:avLst/>
          </a:prstGeom>
        </p:spPr>
      </p:pic>
      <p:pic>
        <p:nvPicPr>
          <p:cNvPr id="27" name="Obrázek 26">
            <a:extLst>
              <a:ext uri="{FF2B5EF4-FFF2-40B4-BE49-F238E27FC236}">
                <a16:creationId xmlns:a16="http://schemas.microsoft.com/office/drawing/2014/main" id="{A0C2B800-C8FF-419B-A456-88B9B50505B8}"/>
              </a:ext>
            </a:extLst>
          </p:cNvPr>
          <p:cNvPicPr>
            <a:picLocks noChangeAspect="1"/>
          </p:cNvPicPr>
          <p:nvPr/>
        </p:nvPicPr>
        <p:blipFill>
          <a:blip r:embed="rId3"/>
          <a:stretch>
            <a:fillRect/>
          </a:stretch>
        </p:blipFill>
        <p:spPr>
          <a:xfrm>
            <a:off x="2734096" y="4816833"/>
            <a:ext cx="952550" cy="1000176"/>
          </a:xfrm>
          <a:prstGeom prst="rect">
            <a:avLst/>
          </a:prstGeom>
        </p:spPr>
      </p:pic>
      <p:pic>
        <p:nvPicPr>
          <p:cNvPr id="3" name="Obrázek 2">
            <a:extLst>
              <a:ext uri="{FF2B5EF4-FFF2-40B4-BE49-F238E27FC236}">
                <a16:creationId xmlns:a16="http://schemas.microsoft.com/office/drawing/2014/main" id="{953F539C-0062-4EEF-9899-C5BAB741C7EB}"/>
              </a:ext>
            </a:extLst>
          </p:cNvPr>
          <p:cNvPicPr>
            <a:picLocks noChangeAspect="1"/>
          </p:cNvPicPr>
          <p:nvPr/>
        </p:nvPicPr>
        <p:blipFill>
          <a:blip r:embed="rId6"/>
          <a:stretch>
            <a:fillRect/>
          </a:stretch>
        </p:blipFill>
        <p:spPr>
          <a:xfrm>
            <a:off x="5289473" y="1902089"/>
            <a:ext cx="1552763" cy="4368210"/>
          </a:xfrm>
          <a:prstGeom prst="rect">
            <a:avLst/>
          </a:prstGeom>
        </p:spPr>
      </p:pic>
      <p:pic>
        <p:nvPicPr>
          <p:cNvPr id="4" name="Obrázek 3">
            <a:extLst>
              <a:ext uri="{FF2B5EF4-FFF2-40B4-BE49-F238E27FC236}">
                <a16:creationId xmlns:a16="http://schemas.microsoft.com/office/drawing/2014/main" id="{A320681F-596D-4266-B045-C7ACD8A81FDD}"/>
              </a:ext>
            </a:extLst>
          </p:cNvPr>
          <p:cNvPicPr>
            <a:picLocks noChangeAspect="1"/>
          </p:cNvPicPr>
          <p:nvPr/>
        </p:nvPicPr>
        <p:blipFill>
          <a:blip r:embed="rId7"/>
          <a:stretch>
            <a:fillRect/>
          </a:stretch>
        </p:blipFill>
        <p:spPr>
          <a:xfrm>
            <a:off x="7398589" y="1859584"/>
            <a:ext cx="1461632" cy="4424399"/>
          </a:xfrm>
          <a:prstGeom prst="rect">
            <a:avLst/>
          </a:prstGeom>
        </p:spPr>
      </p:pic>
      <p:pic>
        <p:nvPicPr>
          <p:cNvPr id="5" name="Obrázek 4">
            <a:extLst>
              <a:ext uri="{FF2B5EF4-FFF2-40B4-BE49-F238E27FC236}">
                <a16:creationId xmlns:a16="http://schemas.microsoft.com/office/drawing/2014/main" id="{DFC9978D-93BF-4F0D-B1ED-F4EFC226AC9F}"/>
              </a:ext>
            </a:extLst>
          </p:cNvPr>
          <p:cNvPicPr>
            <a:picLocks noChangeAspect="1"/>
          </p:cNvPicPr>
          <p:nvPr/>
        </p:nvPicPr>
        <p:blipFill>
          <a:blip r:embed="rId8"/>
          <a:stretch>
            <a:fillRect/>
          </a:stretch>
        </p:blipFill>
        <p:spPr>
          <a:xfrm>
            <a:off x="9219935" y="3090043"/>
            <a:ext cx="2028018" cy="3140780"/>
          </a:xfrm>
          <a:prstGeom prst="rect">
            <a:avLst/>
          </a:prstGeom>
        </p:spPr>
      </p:pic>
      <p:pic>
        <p:nvPicPr>
          <p:cNvPr id="6" name="Obrázek 5">
            <a:extLst>
              <a:ext uri="{FF2B5EF4-FFF2-40B4-BE49-F238E27FC236}">
                <a16:creationId xmlns:a16="http://schemas.microsoft.com/office/drawing/2014/main" id="{904E10E5-EE2B-4C27-BC3D-D8620C5B6F60}"/>
              </a:ext>
            </a:extLst>
          </p:cNvPr>
          <p:cNvPicPr>
            <a:picLocks noChangeAspect="1"/>
          </p:cNvPicPr>
          <p:nvPr/>
        </p:nvPicPr>
        <p:blipFill>
          <a:blip r:embed="rId9"/>
          <a:stretch>
            <a:fillRect/>
          </a:stretch>
        </p:blipFill>
        <p:spPr>
          <a:xfrm>
            <a:off x="11458683" y="3105808"/>
            <a:ext cx="1580982" cy="3113636"/>
          </a:xfrm>
          <a:prstGeom prst="rect">
            <a:avLst/>
          </a:prstGeom>
        </p:spPr>
      </p:pic>
      <p:pic>
        <p:nvPicPr>
          <p:cNvPr id="8" name="Obrázek 7">
            <a:extLst>
              <a:ext uri="{FF2B5EF4-FFF2-40B4-BE49-F238E27FC236}">
                <a16:creationId xmlns:a16="http://schemas.microsoft.com/office/drawing/2014/main" id="{E8984D75-D94F-4DB9-8E07-BAD960C5DF89}"/>
              </a:ext>
            </a:extLst>
          </p:cNvPr>
          <p:cNvPicPr>
            <a:picLocks noChangeAspect="1"/>
          </p:cNvPicPr>
          <p:nvPr/>
        </p:nvPicPr>
        <p:blipFill>
          <a:blip r:embed="rId10"/>
          <a:stretch>
            <a:fillRect/>
          </a:stretch>
        </p:blipFill>
        <p:spPr>
          <a:xfrm>
            <a:off x="13439231" y="3121571"/>
            <a:ext cx="1485399" cy="3018713"/>
          </a:xfrm>
          <a:prstGeom prst="rect">
            <a:avLst/>
          </a:prstGeom>
        </p:spPr>
      </p:pic>
      <p:pic>
        <p:nvPicPr>
          <p:cNvPr id="9" name="Obrázek 8">
            <a:extLst>
              <a:ext uri="{FF2B5EF4-FFF2-40B4-BE49-F238E27FC236}">
                <a16:creationId xmlns:a16="http://schemas.microsoft.com/office/drawing/2014/main" id="{27BEDE1D-6213-4557-948C-FF5850652B45}"/>
              </a:ext>
            </a:extLst>
          </p:cNvPr>
          <p:cNvPicPr>
            <a:picLocks noChangeAspect="1"/>
          </p:cNvPicPr>
          <p:nvPr/>
        </p:nvPicPr>
        <p:blipFill>
          <a:blip r:embed="rId11"/>
          <a:stretch>
            <a:fillRect/>
          </a:stretch>
        </p:blipFill>
        <p:spPr>
          <a:xfrm>
            <a:off x="15408923" y="2958098"/>
            <a:ext cx="1586306" cy="3248150"/>
          </a:xfrm>
          <a:prstGeom prst="rect">
            <a:avLst/>
          </a:prstGeom>
        </p:spPr>
      </p:pic>
      <p:sp>
        <p:nvSpPr>
          <p:cNvPr id="11" name="TextovéPole 10">
            <a:extLst>
              <a:ext uri="{FF2B5EF4-FFF2-40B4-BE49-F238E27FC236}">
                <a16:creationId xmlns:a16="http://schemas.microsoft.com/office/drawing/2014/main" id="{D1D4809D-F4DD-0864-AF31-5656E6CF6963}"/>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sp>
        <p:nvSpPr>
          <p:cNvPr id="16" name="TextovéPole 2">
            <a:extLst>
              <a:ext uri="{FF2B5EF4-FFF2-40B4-BE49-F238E27FC236}">
                <a16:creationId xmlns:a16="http://schemas.microsoft.com/office/drawing/2014/main" id="{AC1B0265-4F3E-A957-7D98-A504C2F0F898}"/>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
        <p:nvSpPr>
          <p:cNvPr id="19" name="Google Shape;907;p13">
            <a:extLst>
              <a:ext uri="{FF2B5EF4-FFF2-40B4-BE49-F238E27FC236}">
                <a16:creationId xmlns:a16="http://schemas.microsoft.com/office/drawing/2014/main" id="{C89B1F59-31E8-1FC2-9479-CAF23AB83172}"/>
              </a:ext>
            </a:extLst>
          </p:cNvPr>
          <p:cNvSpPr txBox="1"/>
          <p:nvPr/>
        </p:nvSpPr>
        <p:spPr>
          <a:xfrm>
            <a:off x="603849" y="252748"/>
            <a:ext cx="10853532"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buSzPts val="3600"/>
            </a:pPr>
            <a:r>
              <a:rPr lang="cs-CZ" sz="5400" b="1">
                <a:latin typeface="Calibri"/>
                <a:cs typeface="Calibri"/>
              </a:rPr>
              <a:t>Příklad - nápoje</a:t>
            </a:r>
            <a:endParaRPr lang="en-US" sz="5400" b="1">
              <a:latin typeface="Calibri"/>
              <a:cs typeface="Calibri"/>
            </a:endParaRPr>
          </a:p>
        </p:txBody>
      </p:sp>
    </p:spTree>
    <p:extLst>
      <p:ext uri="{BB962C8B-B14F-4D97-AF65-F5344CB8AC3E}">
        <p14:creationId xmlns:p14="http://schemas.microsoft.com/office/powerpoint/2010/main" val="196736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aphicFrame>
        <p:nvGraphicFramePr>
          <p:cNvPr id="10" name="Tabulka 9">
            <a:extLst>
              <a:ext uri="{FF2B5EF4-FFF2-40B4-BE49-F238E27FC236}">
                <a16:creationId xmlns:a16="http://schemas.microsoft.com/office/drawing/2014/main" id="{0CF227DC-80DD-4676-806D-D7A751D1581D}"/>
              </a:ext>
            </a:extLst>
          </p:cNvPr>
          <p:cNvGraphicFramePr>
            <a:graphicFrameLocks noGrp="1"/>
          </p:cNvGraphicFramePr>
          <p:nvPr/>
        </p:nvGraphicFramePr>
        <p:xfrm>
          <a:off x="655982" y="6786770"/>
          <a:ext cx="14565179" cy="2202180"/>
        </p:xfrm>
        <a:graphic>
          <a:graphicData uri="http://schemas.openxmlformats.org/drawingml/2006/table">
            <a:tbl>
              <a:tblPr firstRow="1" bandRow="1">
                <a:tableStyleId>{5C22544A-7EE6-4342-B048-85BDC9FD1C3A}</a:tableStyleId>
              </a:tblPr>
              <a:tblGrid>
                <a:gridCol w="4292550">
                  <a:extLst>
                    <a:ext uri="{9D8B030D-6E8A-4147-A177-3AD203B41FA5}">
                      <a16:colId xmlns:a16="http://schemas.microsoft.com/office/drawing/2014/main" val="348242215"/>
                    </a:ext>
                  </a:extLst>
                </a:gridCol>
                <a:gridCol w="2119053">
                  <a:extLst>
                    <a:ext uri="{9D8B030D-6E8A-4147-A177-3AD203B41FA5}">
                      <a16:colId xmlns:a16="http://schemas.microsoft.com/office/drawing/2014/main" val="1126404518"/>
                    </a:ext>
                  </a:extLst>
                </a:gridCol>
                <a:gridCol w="2167215">
                  <a:extLst>
                    <a:ext uri="{9D8B030D-6E8A-4147-A177-3AD203B41FA5}">
                      <a16:colId xmlns:a16="http://schemas.microsoft.com/office/drawing/2014/main" val="620620999"/>
                    </a:ext>
                  </a:extLst>
                </a:gridCol>
                <a:gridCol w="1990625">
                  <a:extLst>
                    <a:ext uri="{9D8B030D-6E8A-4147-A177-3AD203B41FA5}">
                      <a16:colId xmlns:a16="http://schemas.microsoft.com/office/drawing/2014/main" val="1117148185"/>
                    </a:ext>
                  </a:extLst>
                </a:gridCol>
                <a:gridCol w="2017611">
                  <a:extLst>
                    <a:ext uri="{9D8B030D-6E8A-4147-A177-3AD203B41FA5}">
                      <a16:colId xmlns:a16="http://schemas.microsoft.com/office/drawing/2014/main" val="1983369284"/>
                    </a:ext>
                  </a:extLst>
                </a:gridCol>
                <a:gridCol w="1978125">
                  <a:extLst>
                    <a:ext uri="{9D8B030D-6E8A-4147-A177-3AD203B41FA5}">
                      <a16:colId xmlns:a16="http://schemas.microsoft.com/office/drawing/2014/main" val="2237456686"/>
                    </a:ext>
                  </a:extLst>
                </a:gridCol>
              </a:tblGrid>
              <a:tr h="5943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cs-CZ" sz="3000" b="1">
                          <a:solidFill>
                            <a:schemeClr val="tx1"/>
                          </a:solidFill>
                          <a:latin typeface="Calibri" panose="020F0502020204030204" pitchFamily="34" charset="0"/>
                          <a:cs typeface="Calibri" panose="020F0502020204030204" pitchFamily="34" charset="0"/>
                        </a:rPr>
                        <a:t>Obsah cukru ve 100 ml</a:t>
                      </a:r>
                      <a:endParaRPr lang="en-US" sz="3000" b="1">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11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12,7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7,7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4,5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4,3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1051560">
                <a:tc>
                  <a:txBody>
                    <a:bodyPr/>
                    <a:lstStyle/>
                    <a:p>
                      <a:r>
                        <a:rPr lang="cs-CZ" sz="3000" b="1">
                          <a:solidFill>
                            <a:schemeClr val="bg1"/>
                          </a:solidFill>
                          <a:latin typeface="Calibri" panose="020F0502020204030204" pitchFamily="34" charset="0"/>
                          <a:cs typeface="Calibri" panose="020F0502020204030204" pitchFamily="34" charset="0"/>
                        </a:rPr>
                        <a:t>Počet kostek cukru ve 100 ml</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2,1</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1,25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1,2</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56260">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3677150879"/>
                  </a:ext>
                </a:extLst>
              </a:tr>
            </a:tbl>
          </a:graphicData>
        </a:graphic>
      </p:graphicFrame>
      <p:pic>
        <p:nvPicPr>
          <p:cNvPr id="2" name="Obrázek 1">
            <a:extLst>
              <a:ext uri="{FF2B5EF4-FFF2-40B4-BE49-F238E27FC236}">
                <a16:creationId xmlns:a16="http://schemas.microsoft.com/office/drawing/2014/main" id="{B8303C50-E21B-4A7E-997C-C933DC2D3C70}"/>
              </a:ext>
            </a:extLst>
          </p:cNvPr>
          <p:cNvPicPr>
            <a:picLocks noChangeAspect="1"/>
          </p:cNvPicPr>
          <p:nvPr/>
        </p:nvPicPr>
        <p:blipFill>
          <a:blip r:embed="rId3"/>
          <a:stretch>
            <a:fillRect/>
          </a:stretch>
        </p:blipFill>
        <p:spPr>
          <a:xfrm>
            <a:off x="5222440" y="2522482"/>
            <a:ext cx="1517342" cy="3653126"/>
          </a:xfrm>
          <a:prstGeom prst="rect">
            <a:avLst/>
          </a:prstGeom>
        </p:spPr>
      </p:pic>
      <p:pic>
        <p:nvPicPr>
          <p:cNvPr id="11" name="Obrázek 10">
            <a:extLst>
              <a:ext uri="{FF2B5EF4-FFF2-40B4-BE49-F238E27FC236}">
                <a16:creationId xmlns:a16="http://schemas.microsoft.com/office/drawing/2014/main" id="{EB41F264-8F94-45A4-8B4D-3B72D30ECF19}"/>
              </a:ext>
            </a:extLst>
          </p:cNvPr>
          <p:cNvPicPr>
            <a:picLocks noChangeAspect="1"/>
          </p:cNvPicPr>
          <p:nvPr/>
        </p:nvPicPr>
        <p:blipFill>
          <a:blip r:embed="rId4"/>
          <a:stretch>
            <a:fillRect/>
          </a:stretch>
        </p:blipFill>
        <p:spPr>
          <a:xfrm>
            <a:off x="7391535" y="2495968"/>
            <a:ext cx="1531749" cy="3748427"/>
          </a:xfrm>
          <a:prstGeom prst="rect">
            <a:avLst/>
          </a:prstGeom>
        </p:spPr>
      </p:pic>
      <p:pic>
        <p:nvPicPr>
          <p:cNvPr id="12" name="Obrázek 11">
            <a:extLst>
              <a:ext uri="{FF2B5EF4-FFF2-40B4-BE49-F238E27FC236}">
                <a16:creationId xmlns:a16="http://schemas.microsoft.com/office/drawing/2014/main" id="{4DB77F4D-6BD1-4C13-AB5C-56AEB8CC589B}"/>
              </a:ext>
            </a:extLst>
          </p:cNvPr>
          <p:cNvPicPr>
            <a:picLocks noChangeAspect="1"/>
          </p:cNvPicPr>
          <p:nvPr/>
        </p:nvPicPr>
        <p:blipFill>
          <a:blip r:embed="rId5"/>
          <a:stretch>
            <a:fillRect/>
          </a:stretch>
        </p:blipFill>
        <p:spPr>
          <a:xfrm>
            <a:off x="9418514" y="3011216"/>
            <a:ext cx="1819325" cy="3203312"/>
          </a:xfrm>
          <a:prstGeom prst="rect">
            <a:avLst/>
          </a:prstGeom>
        </p:spPr>
      </p:pic>
      <p:pic>
        <p:nvPicPr>
          <p:cNvPr id="13" name="Obrázek 12">
            <a:extLst>
              <a:ext uri="{FF2B5EF4-FFF2-40B4-BE49-F238E27FC236}">
                <a16:creationId xmlns:a16="http://schemas.microsoft.com/office/drawing/2014/main" id="{77A16B22-CD11-4A03-A059-7E016072F192}"/>
              </a:ext>
            </a:extLst>
          </p:cNvPr>
          <p:cNvPicPr>
            <a:picLocks noChangeAspect="1"/>
          </p:cNvPicPr>
          <p:nvPr/>
        </p:nvPicPr>
        <p:blipFill>
          <a:blip r:embed="rId6"/>
          <a:stretch>
            <a:fillRect/>
          </a:stretch>
        </p:blipFill>
        <p:spPr>
          <a:xfrm>
            <a:off x="11769587" y="1687168"/>
            <a:ext cx="1268496" cy="4490888"/>
          </a:xfrm>
          <a:prstGeom prst="rect">
            <a:avLst/>
          </a:prstGeom>
        </p:spPr>
      </p:pic>
      <p:pic>
        <p:nvPicPr>
          <p:cNvPr id="14" name="Obrázek 13">
            <a:extLst>
              <a:ext uri="{FF2B5EF4-FFF2-40B4-BE49-F238E27FC236}">
                <a16:creationId xmlns:a16="http://schemas.microsoft.com/office/drawing/2014/main" id="{9567224D-5A73-47DE-B1D4-2E839C5E6323}"/>
              </a:ext>
            </a:extLst>
          </p:cNvPr>
          <p:cNvPicPr>
            <a:picLocks noChangeAspect="1"/>
          </p:cNvPicPr>
          <p:nvPr/>
        </p:nvPicPr>
        <p:blipFill>
          <a:blip r:embed="rId7"/>
          <a:stretch>
            <a:fillRect/>
          </a:stretch>
        </p:blipFill>
        <p:spPr>
          <a:xfrm>
            <a:off x="13425779" y="1655380"/>
            <a:ext cx="1438076" cy="4646840"/>
          </a:xfrm>
          <a:prstGeom prst="rect">
            <a:avLst/>
          </a:prstGeom>
        </p:spPr>
      </p:pic>
      <p:pic>
        <p:nvPicPr>
          <p:cNvPr id="4" name="Obrázek 3">
            <a:extLst>
              <a:ext uri="{FF2B5EF4-FFF2-40B4-BE49-F238E27FC236}">
                <a16:creationId xmlns:a16="http://schemas.microsoft.com/office/drawing/2014/main" id="{E1AE3821-31A6-BC36-A08D-B12211D3D6BF}"/>
              </a:ext>
            </a:extLst>
          </p:cNvPr>
          <p:cNvPicPr>
            <a:picLocks noChangeAspect="1"/>
          </p:cNvPicPr>
          <p:nvPr/>
        </p:nvPicPr>
        <p:blipFill>
          <a:blip r:embed="rId8"/>
          <a:stretch>
            <a:fillRect/>
          </a:stretch>
        </p:blipFill>
        <p:spPr>
          <a:xfrm>
            <a:off x="800732" y="3823605"/>
            <a:ext cx="952550" cy="1000176"/>
          </a:xfrm>
          <a:prstGeom prst="rect">
            <a:avLst/>
          </a:prstGeom>
        </p:spPr>
      </p:pic>
      <p:pic>
        <p:nvPicPr>
          <p:cNvPr id="6" name="Obrázek 5">
            <a:extLst>
              <a:ext uri="{FF2B5EF4-FFF2-40B4-BE49-F238E27FC236}">
                <a16:creationId xmlns:a16="http://schemas.microsoft.com/office/drawing/2014/main" id="{43E40D7D-229B-F404-7F96-FDB35C7D3BAD}"/>
              </a:ext>
            </a:extLst>
          </p:cNvPr>
          <p:cNvPicPr>
            <a:picLocks noChangeAspect="1"/>
          </p:cNvPicPr>
          <p:nvPr/>
        </p:nvPicPr>
        <p:blipFill>
          <a:blip r:embed="rId8"/>
          <a:stretch>
            <a:fillRect/>
          </a:stretch>
        </p:blipFill>
        <p:spPr>
          <a:xfrm>
            <a:off x="1778195" y="3823607"/>
            <a:ext cx="952550" cy="1000176"/>
          </a:xfrm>
          <a:prstGeom prst="rect">
            <a:avLst/>
          </a:prstGeom>
        </p:spPr>
      </p:pic>
      <p:pic>
        <p:nvPicPr>
          <p:cNvPr id="9" name="Grafický objekt 8" descr="Pomoc">
            <a:extLst>
              <a:ext uri="{FF2B5EF4-FFF2-40B4-BE49-F238E27FC236}">
                <a16:creationId xmlns:a16="http://schemas.microsoft.com/office/drawing/2014/main" id="{F91C253C-CCBB-F6F5-D15C-01D0AAC68F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1013" y="2021929"/>
            <a:ext cx="1631732" cy="1631732"/>
          </a:xfrm>
          <a:prstGeom prst="rect">
            <a:avLst/>
          </a:prstGeom>
        </p:spPr>
      </p:pic>
      <p:pic>
        <p:nvPicPr>
          <p:cNvPr id="16" name="Obrázek 15">
            <a:extLst>
              <a:ext uri="{FF2B5EF4-FFF2-40B4-BE49-F238E27FC236}">
                <a16:creationId xmlns:a16="http://schemas.microsoft.com/office/drawing/2014/main" id="{A76C6000-ABCC-B11F-18EF-3A5ED38F5EB3}"/>
              </a:ext>
            </a:extLst>
          </p:cNvPr>
          <p:cNvPicPr>
            <a:picLocks noChangeAspect="1"/>
          </p:cNvPicPr>
          <p:nvPr/>
        </p:nvPicPr>
        <p:blipFill>
          <a:blip r:embed="rId8"/>
          <a:stretch>
            <a:fillRect/>
          </a:stretch>
        </p:blipFill>
        <p:spPr>
          <a:xfrm>
            <a:off x="2712445" y="3831489"/>
            <a:ext cx="952550" cy="1000176"/>
          </a:xfrm>
          <a:prstGeom prst="rect">
            <a:avLst/>
          </a:prstGeom>
        </p:spPr>
      </p:pic>
      <p:pic>
        <p:nvPicPr>
          <p:cNvPr id="18" name="Obrázek 17">
            <a:extLst>
              <a:ext uri="{FF2B5EF4-FFF2-40B4-BE49-F238E27FC236}">
                <a16:creationId xmlns:a16="http://schemas.microsoft.com/office/drawing/2014/main" id="{3FFDE1C5-647F-9A73-0BD2-8F45066BDDFD}"/>
              </a:ext>
            </a:extLst>
          </p:cNvPr>
          <p:cNvPicPr>
            <a:picLocks noChangeAspect="1"/>
          </p:cNvPicPr>
          <p:nvPr/>
        </p:nvPicPr>
        <p:blipFill>
          <a:blip r:embed="rId8"/>
          <a:stretch>
            <a:fillRect/>
          </a:stretch>
        </p:blipFill>
        <p:spPr>
          <a:xfrm>
            <a:off x="790951" y="4830606"/>
            <a:ext cx="952550" cy="1000176"/>
          </a:xfrm>
          <a:prstGeom prst="rect">
            <a:avLst/>
          </a:prstGeom>
        </p:spPr>
      </p:pic>
      <p:pic>
        <p:nvPicPr>
          <p:cNvPr id="28" name="Obrázek 27">
            <a:extLst>
              <a:ext uri="{FF2B5EF4-FFF2-40B4-BE49-F238E27FC236}">
                <a16:creationId xmlns:a16="http://schemas.microsoft.com/office/drawing/2014/main" id="{45D94AFD-EF75-2025-0C5E-71331E269D20}"/>
              </a:ext>
            </a:extLst>
          </p:cNvPr>
          <p:cNvPicPr>
            <a:picLocks noChangeAspect="1"/>
          </p:cNvPicPr>
          <p:nvPr/>
        </p:nvPicPr>
        <p:blipFill>
          <a:blip r:embed="rId8"/>
          <a:stretch>
            <a:fillRect/>
          </a:stretch>
        </p:blipFill>
        <p:spPr>
          <a:xfrm>
            <a:off x="1756633" y="4818828"/>
            <a:ext cx="952550" cy="1000176"/>
          </a:xfrm>
          <a:prstGeom prst="rect">
            <a:avLst/>
          </a:prstGeom>
        </p:spPr>
      </p:pic>
      <p:pic>
        <p:nvPicPr>
          <p:cNvPr id="30" name="Obrázek 29">
            <a:extLst>
              <a:ext uri="{FF2B5EF4-FFF2-40B4-BE49-F238E27FC236}">
                <a16:creationId xmlns:a16="http://schemas.microsoft.com/office/drawing/2014/main" id="{868E6C7D-9D71-AE62-438E-47B4EA21F2A8}"/>
              </a:ext>
            </a:extLst>
          </p:cNvPr>
          <p:cNvPicPr>
            <a:picLocks noChangeAspect="1"/>
          </p:cNvPicPr>
          <p:nvPr/>
        </p:nvPicPr>
        <p:blipFill>
          <a:blip r:embed="rId8"/>
          <a:stretch>
            <a:fillRect/>
          </a:stretch>
        </p:blipFill>
        <p:spPr>
          <a:xfrm>
            <a:off x="2734096" y="4816833"/>
            <a:ext cx="952550" cy="1000176"/>
          </a:xfrm>
          <a:prstGeom prst="rect">
            <a:avLst/>
          </a:prstGeom>
        </p:spPr>
      </p:pic>
      <p:sp>
        <p:nvSpPr>
          <p:cNvPr id="32" name="TextovéPole 31">
            <a:extLst>
              <a:ext uri="{FF2B5EF4-FFF2-40B4-BE49-F238E27FC236}">
                <a16:creationId xmlns:a16="http://schemas.microsoft.com/office/drawing/2014/main" id="{E4EEC654-9308-F1AA-B34A-0E213F753CF2}"/>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sp>
        <p:nvSpPr>
          <p:cNvPr id="15" name="TextovéPole 2">
            <a:extLst>
              <a:ext uri="{FF2B5EF4-FFF2-40B4-BE49-F238E27FC236}">
                <a16:creationId xmlns:a16="http://schemas.microsoft.com/office/drawing/2014/main" id="{16C578D5-0DEF-7711-7A7A-D792B2338651}"/>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
        <p:nvSpPr>
          <p:cNvPr id="20" name="Google Shape;907;p13">
            <a:extLst>
              <a:ext uri="{FF2B5EF4-FFF2-40B4-BE49-F238E27FC236}">
                <a16:creationId xmlns:a16="http://schemas.microsoft.com/office/drawing/2014/main" id="{DD7D7539-1414-2A16-F10F-2B1385EBB455}"/>
              </a:ext>
            </a:extLst>
          </p:cNvPr>
          <p:cNvSpPr txBox="1"/>
          <p:nvPr/>
        </p:nvSpPr>
        <p:spPr>
          <a:xfrm>
            <a:off x="603849" y="252748"/>
            <a:ext cx="10853532"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buSzPts val="3600"/>
            </a:pPr>
            <a:r>
              <a:rPr lang="cs-CZ" sz="5400" b="1">
                <a:latin typeface="Calibri"/>
                <a:cs typeface="Calibri"/>
              </a:rPr>
              <a:t>Příklad - nápoje</a:t>
            </a:r>
            <a:endParaRPr lang="en-US" sz="5400" b="1">
              <a:latin typeface="Calibri"/>
              <a:cs typeface="Calibri"/>
            </a:endParaRPr>
          </a:p>
        </p:txBody>
      </p:sp>
    </p:spTree>
    <p:extLst>
      <p:ext uri="{BB962C8B-B14F-4D97-AF65-F5344CB8AC3E}">
        <p14:creationId xmlns:p14="http://schemas.microsoft.com/office/powerpoint/2010/main" val="153158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7" name="Google Shape;907;p13">
            <a:extLst>
              <a:ext uri="{FF2B5EF4-FFF2-40B4-BE49-F238E27FC236}">
                <a16:creationId xmlns:a16="http://schemas.microsoft.com/office/drawing/2014/main" id="{3AD4F29E-519E-4888-80B4-C22D56834224}"/>
              </a:ext>
            </a:extLst>
          </p:cNvPr>
          <p:cNvSpPr txBox="1"/>
          <p:nvPr/>
        </p:nvSpPr>
        <p:spPr>
          <a:xfrm>
            <a:off x="0" y="231182"/>
            <a:ext cx="14923605"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Příklad – snídaně – sladké pečivo - obsah cukru</a:t>
            </a:r>
            <a:endParaRPr lang="en-US" sz="5400" b="1">
              <a:latin typeface="Calibri" panose="020F0502020204030204" pitchFamily="34" charset="0"/>
              <a:cs typeface="Calibri" panose="020F0502020204030204" pitchFamily="34" charset="0"/>
            </a:endParaRPr>
          </a:p>
        </p:txBody>
      </p:sp>
      <p:graphicFrame>
        <p:nvGraphicFramePr>
          <p:cNvPr id="10" name="Tabulka 9">
            <a:extLst>
              <a:ext uri="{FF2B5EF4-FFF2-40B4-BE49-F238E27FC236}">
                <a16:creationId xmlns:a16="http://schemas.microsoft.com/office/drawing/2014/main" id="{0CF227DC-80DD-4676-806D-D7A751D1581D}"/>
              </a:ext>
            </a:extLst>
          </p:cNvPr>
          <p:cNvGraphicFramePr>
            <a:graphicFrameLocks noGrp="1"/>
          </p:cNvGraphicFramePr>
          <p:nvPr>
            <p:extLst>
              <p:ext uri="{D42A27DB-BD31-4B8C-83A1-F6EECF244321}">
                <p14:modId xmlns:p14="http://schemas.microsoft.com/office/powerpoint/2010/main" val="2927319162"/>
              </p:ext>
            </p:extLst>
          </p:nvPr>
        </p:nvGraphicFramePr>
        <p:xfrm>
          <a:off x="655982" y="6786770"/>
          <a:ext cx="16802103" cy="2377440"/>
        </p:xfrm>
        <a:graphic>
          <a:graphicData uri="http://schemas.openxmlformats.org/drawingml/2006/table">
            <a:tbl>
              <a:tblPr firstRow="1" bandRow="1">
                <a:tableStyleId>{5C22544A-7EE6-4342-B048-85BDC9FD1C3A}</a:tableStyleId>
              </a:tblPr>
              <a:tblGrid>
                <a:gridCol w="4951800">
                  <a:extLst>
                    <a:ext uri="{9D8B030D-6E8A-4147-A177-3AD203B41FA5}">
                      <a16:colId xmlns:a16="http://schemas.microsoft.com/office/drawing/2014/main" val="348242215"/>
                    </a:ext>
                  </a:extLst>
                </a:gridCol>
                <a:gridCol w="2444498">
                  <a:extLst>
                    <a:ext uri="{9D8B030D-6E8A-4147-A177-3AD203B41FA5}">
                      <a16:colId xmlns:a16="http://schemas.microsoft.com/office/drawing/2014/main" val="1126404518"/>
                    </a:ext>
                  </a:extLst>
                </a:gridCol>
                <a:gridCol w="1578738">
                  <a:extLst>
                    <a:ext uri="{9D8B030D-6E8A-4147-A177-3AD203B41FA5}">
                      <a16:colId xmlns:a16="http://schemas.microsoft.com/office/drawing/2014/main" val="620620999"/>
                    </a:ext>
                  </a:extLst>
                </a:gridCol>
                <a:gridCol w="3217664">
                  <a:extLst>
                    <a:ext uri="{9D8B030D-6E8A-4147-A177-3AD203B41FA5}">
                      <a16:colId xmlns:a16="http://schemas.microsoft.com/office/drawing/2014/main" val="1117148185"/>
                    </a:ext>
                  </a:extLst>
                </a:gridCol>
                <a:gridCol w="1374215">
                  <a:extLst>
                    <a:ext uri="{9D8B030D-6E8A-4147-A177-3AD203B41FA5}">
                      <a16:colId xmlns:a16="http://schemas.microsoft.com/office/drawing/2014/main" val="1983369284"/>
                    </a:ext>
                  </a:extLst>
                </a:gridCol>
                <a:gridCol w="3235188">
                  <a:extLst>
                    <a:ext uri="{9D8B030D-6E8A-4147-A177-3AD203B41FA5}">
                      <a16:colId xmlns:a16="http://schemas.microsoft.com/office/drawing/2014/main" val="2237456686"/>
                    </a:ext>
                  </a:extLst>
                </a:gridCol>
              </a:tblGrid>
              <a:tr h="5943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cs-CZ" sz="3000" b="1">
                          <a:solidFill>
                            <a:schemeClr val="tx1"/>
                          </a:solidFill>
                          <a:latin typeface="Calibri"/>
                          <a:cs typeface="Calibri"/>
                        </a:rPr>
                        <a:t>Obsah cukru ve 100 g</a:t>
                      </a:r>
                      <a:endParaRPr lang="en-US" sz="3000" b="1">
                        <a:solidFill>
                          <a:schemeClr val="tx1"/>
                        </a:solidFill>
                        <a:latin typeface="Calibri"/>
                        <a:cs typeface="Calibri"/>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a:ea typeface="+mn-ea"/>
                          <a:cs typeface="Calibri"/>
                          <a:sym typeface="Arial"/>
                        </a:rPr>
                        <a:t>18 g</a:t>
                      </a:r>
                      <a:endParaRPr lang="en-US" sz="3000" b="1" i="0" u="none" strike="noStrike" cap="none">
                        <a:solidFill>
                          <a:schemeClr val="tx1"/>
                        </a:solidFill>
                        <a:latin typeface="Calibri"/>
                        <a:ea typeface="+mn-ea"/>
                        <a:cs typeface="Calibri"/>
                        <a:sym typeface="Arial"/>
                      </a:endParaRPr>
                    </a:p>
                  </a:txBody>
                  <a:tcPr marL="137160" marR="137160" marT="68580" marB="68580" anchor="ctr">
                    <a:solidFill>
                      <a:schemeClr val="bg2">
                        <a:lumMod val="40000"/>
                        <a:lumOff val="60000"/>
                      </a:schemeClr>
                    </a:solidFill>
                  </a:tcPr>
                </a:tc>
                <a:tc>
                  <a:txBody>
                    <a:bodyPr/>
                    <a:lstStyle/>
                    <a:p>
                      <a:pPr algn="ct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a:cs typeface="Calibri"/>
                        </a:rPr>
                        <a:t>14 g</a:t>
                      </a:r>
                      <a:endParaRPr lang="en-US" sz="3000">
                        <a:solidFill>
                          <a:schemeClr val="tx1"/>
                        </a:solidFill>
                        <a:latin typeface="Calibri"/>
                        <a:cs typeface="Calibri"/>
                      </a:endParaRPr>
                    </a:p>
                  </a:txBody>
                  <a:tcPr marL="137160" marR="137160" marT="68580" marB="68580" anchor="ctr">
                    <a:solidFill>
                      <a:schemeClr val="bg2">
                        <a:lumMod val="40000"/>
                        <a:lumOff val="60000"/>
                      </a:schemeClr>
                    </a:solidFill>
                  </a:tcPr>
                </a:tc>
                <a:tc>
                  <a:txBody>
                    <a:bodyPr/>
                    <a:lstStyle/>
                    <a:p>
                      <a:pPr algn="ct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a:ea typeface="+mn-ea"/>
                          <a:cs typeface="Calibri"/>
                          <a:sym typeface="Arial"/>
                        </a:rPr>
                        <a:t>16 g</a:t>
                      </a:r>
                      <a:endParaRPr lang="en-US" sz="3000" b="1" i="0" u="none" strike="noStrike" cap="none">
                        <a:solidFill>
                          <a:schemeClr val="tx1"/>
                        </a:solidFill>
                        <a:latin typeface="Calibri"/>
                        <a:ea typeface="+mn-ea"/>
                        <a:cs typeface="Calibri"/>
                        <a:sym typeface="Arial"/>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594360">
                <a:tc>
                  <a:txBody>
                    <a:bodyPr/>
                    <a:lstStyle/>
                    <a:p>
                      <a:r>
                        <a:rPr lang="cs-CZ" sz="3000" b="1">
                          <a:solidFill>
                            <a:schemeClr val="bg1"/>
                          </a:solidFill>
                          <a:latin typeface="Calibri"/>
                          <a:cs typeface="Calibri"/>
                        </a:rPr>
                        <a:t>Počet kostek cukru ve 100 g</a:t>
                      </a:r>
                      <a:endParaRPr lang="en-US" sz="3000" b="1">
                        <a:solidFill>
                          <a:schemeClr val="bg1"/>
                        </a:solidFill>
                        <a:latin typeface="Calibri"/>
                        <a:cs typeface="Calibri"/>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a:cs typeface="Calibri"/>
                        </a:rPr>
                        <a:t>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a:cs typeface="Calibri"/>
                        </a:rPr>
                        <a:t>3,9</a:t>
                      </a:r>
                      <a:endParaRPr lang="en-US" sz="3000" b="1">
                        <a:solidFill>
                          <a:schemeClr val="bg1"/>
                        </a:solidFill>
                        <a:latin typeface="Calibri"/>
                        <a:cs typeface="Calibri"/>
                      </a:endParaRPr>
                    </a:p>
                  </a:txBody>
                  <a:tcPr marL="137160" marR="137160" marT="68580" marB="68580" anchor="ctr">
                    <a:solidFill>
                      <a:schemeClr val="accent1">
                        <a:lumMod val="75000"/>
                      </a:schemeClr>
                    </a:solidFill>
                  </a:tcPr>
                </a:tc>
                <a:tc>
                  <a:txBody>
                    <a:bodyPr/>
                    <a:lstStyle/>
                    <a:p>
                      <a:pPr algn="ct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a:cs typeface="Calibri"/>
                        </a:rPr>
                        <a:t>4,4</a:t>
                      </a:r>
                      <a:endParaRPr lang="en-US" sz="3000" b="1">
                        <a:solidFill>
                          <a:schemeClr val="bg1"/>
                        </a:solidFill>
                        <a:latin typeface="Calibri"/>
                        <a:cs typeface="Calibri"/>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94360">
                <a:tc>
                  <a:txBody>
                    <a:bodyPr/>
                    <a:lstStyle/>
                    <a:p>
                      <a:pPr algn="l"/>
                      <a:r>
                        <a:rPr lang="cs-CZ" sz="3000">
                          <a:solidFill>
                            <a:srgbClr val="0070C0"/>
                          </a:solidFill>
                          <a:latin typeface="Calibri"/>
                          <a:cs typeface="Calibri"/>
                        </a:rPr>
                        <a:t>Balení</a:t>
                      </a:r>
                      <a:endParaRPr lang="en-US" sz="3000">
                        <a:solidFill>
                          <a:srgbClr val="0070C0"/>
                        </a:solidFill>
                        <a:latin typeface="Calibri"/>
                        <a:cs typeface="Calibri"/>
                      </a:endParaRPr>
                    </a:p>
                  </a:txBody>
                  <a:tcPr marL="137160" marR="137160" marT="68580" marB="68580" anchor="ctr"/>
                </a:tc>
                <a:tc>
                  <a:txBody>
                    <a:bodyPr/>
                    <a:lstStyle/>
                    <a:p>
                      <a:pPr algn="ctr"/>
                      <a:r>
                        <a:rPr lang="cs-CZ" sz="3000">
                          <a:solidFill>
                            <a:srgbClr val="0070C0"/>
                          </a:solidFill>
                          <a:latin typeface="Calibri"/>
                          <a:cs typeface="Calibri"/>
                        </a:rPr>
                        <a:t>110 g</a:t>
                      </a:r>
                      <a:endParaRPr lang="en-US" sz="3000">
                        <a:solidFill>
                          <a:srgbClr val="0070C0"/>
                        </a:solidFill>
                        <a:latin typeface="Calibri"/>
                        <a:cs typeface="Calibri"/>
                      </a:endParaRPr>
                    </a:p>
                  </a:txBody>
                  <a:tcPr marL="137160" marR="137160" marT="68580" marB="68580" anchor="ctr"/>
                </a:tc>
                <a:tc>
                  <a:txBody>
                    <a:bodyPr/>
                    <a:lstStyle/>
                    <a:p>
                      <a:pPr algn="ct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a:cs typeface="Calibri"/>
                        </a:rPr>
                        <a:t>40 g</a:t>
                      </a:r>
                      <a:endParaRPr lang="en-US" sz="3000">
                        <a:solidFill>
                          <a:srgbClr val="0070C0"/>
                        </a:solidFill>
                        <a:latin typeface="Calibri"/>
                        <a:cs typeface="Calibri"/>
                      </a:endParaRPr>
                    </a:p>
                  </a:txBody>
                  <a:tcPr marL="137160" marR="137160" marT="68580" marB="68580" anchor="ctr"/>
                </a:tc>
                <a:tc>
                  <a:txBody>
                    <a:bodyPr/>
                    <a:lstStyle/>
                    <a:p>
                      <a:pPr algn="ct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a:cs typeface="Calibri"/>
                        </a:rPr>
                        <a:t>60 g nebo 150 g</a:t>
                      </a:r>
                      <a:endParaRPr lang="en-US" sz="3000">
                        <a:solidFill>
                          <a:srgbClr val="0070C0"/>
                        </a:solidFill>
                        <a:latin typeface="Calibri"/>
                        <a:cs typeface="Calibri"/>
                      </a:endParaRPr>
                    </a:p>
                  </a:txBody>
                  <a:tcPr marL="137160" marR="137160" marT="68580" marB="68580" anchor="ctr"/>
                </a:tc>
                <a:extLst>
                  <a:ext uri="{0D108BD9-81ED-4DB2-BD59-A6C34878D82A}">
                    <a16:rowId xmlns:a16="http://schemas.microsoft.com/office/drawing/2014/main" val="3677150879"/>
                  </a:ext>
                </a:extLst>
              </a:tr>
              <a:tr h="594360">
                <a:tc>
                  <a:txBody>
                    <a:bodyPr/>
                    <a:lstStyle/>
                    <a:p>
                      <a:pPr lvl="0" algn="l">
                        <a:buNone/>
                      </a:pPr>
                      <a:r>
                        <a:rPr lang="cs-CZ" sz="3000">
                          <a:solidFill>
                            <a:srgbClr val="0070C0"/>
                          </a:solidFill>
                          <a:latin typeface="Calibri"/>
                          <a:cs typeface="Calibri"/>
                        </a:rPr>
                        <a:t>Počet kostek cukru na balení</a:t>
                      </a:r>
                    </a:p>
                  </a:txBody>
                  <a:tcPr marL="137160" marR="137160" marT="68580" marB="68580" anchor="ctr"/>
                </a:tc>
                <a:tc>
                  <a:txBody>
                    <a:bodyPr/>
                    <a:lstStyle/>
                    <a:p>
                      <a:pPr lvl="0" algn="ctr">
                        <a:buNone/>
                      </a:pPr>
                      <a:r>
                        <a:rPr lang="cs-CZ" sz="3000">
                          <a:solidFill>
                            <a:srgbClr val="0070C0"/>
                          </a:solidFill>
                          <a:latin typeface="Calibri"/>
                          <a:cs typeface="Calibri"/>
                        </a:rPr>
                        <a:t>5,6</a:t>
                      </a:r>
                    </a:p>
                  </a:txBody>
                  <a:tcPr marL="137160" marR="137160" marT="68580" marB="68580" anchor="ctr"/>
                </a:tc>
                <a:tc>
                  <a:txBody>
                    <a:bodyPr/>
                    <a:lstStyle/>
                    <a:p>
                      <a:pPr lvl="0" algn="ctr">
                        <a:buNone/>
                      </a:pPr>
                      <a:endParaRPr lang="en-US" sz="3000">
                        <a:solidFill>
                          <a:srgbClr val="0070C0"/>
                        </a:solidFill>
                        <a:latin typeface="Calibri"/>
                        <a:cs typeface="Calibri"/>
                      </a:endParaRPr>
                    </a:p>
                  </a:txBody>
                  <a:tcPr marL="137160" marR="137160" marT="68580" marB="68580" anchor="ctr"/>
                </a:tc>
                <a:tc>
                  <a:txBody>
                    <a:bodyPr/>
                    <a:lstStyle/>
                    <a:p>
                      <a:pPr lvl="0" algn="ctr">
                        <a:buNone/>
                      </a:pPr>
                      <a:r>
                        <a:rPr lang="cs-CZ" sz="3000">
                          <a:solidFill>
                            <a:srgbClr val="0070C0"/>
                          </a:solidFill>
                          <a:latin typeface="Calibri"/>
                          <a:cs typeface="Calibri"/>
                        </a:rPr>
                        <a:t>1,6</a:t>
                      </a:r>
                    </a:p>
                  </a:txBody>
                  <a:tcPr marL="137160" marR="137160" marT="68580" marB="68580" anchor="ctr"/>
                </a:tc>
                <a:tc>
                  <a:txBody>
                    <a:bodyPr/>
                    <a:lstStyle/>
                    <a:p>
                      <a:pPr lvl="0" algn="ctr">
                        <a:buNone/>
                      </a:pPr>
                      <a:endParaRPr lang="en-US" sz="3000">
                        <a:solidFill>
                          <a:srgbClr val="0070C0"/>
                        </a:solidFill>
                        <a:latin typeface="Calibri"/>
                        <a:cs typeface="Calibri"/>
                      </a:endParaRPr>
                    </a:p>
                  </a:txBody>
                  <a:tcPr marL="137160" marR="137160" marT="68580" marB="68580" anchor="ctr"/>
                </a:tc>
                <a:tc>
                  <a:txBody>
                    <a:bodyPr/>
                    <a:lstStyle/>
                    <a:p>
                      <a:pPr lvl="0" algn="ctr">
                        <a:buNone/>
                      </a:pPr>
                      <a:r>
                        <a:rPr lang="cs-CZ" sz="3000">
                          <a:solidFill>
                            <a:srgbClr val="0070C0"/>
                          </a:solidFill>
                          <a:latin typeface="Calibri"/>
                          <a:cs typeface="Calibri"/>
                        </a:rPr>
                        <a:t>2,6 nebo 6,6</a:t>
                      </a:r>
                    </a:p>
                  </a:txBody>
                  <a:tcPr marL="137160" marR="137160" marT="68580" marB="68580" anchor="ctr"/>
                </a:tc>
                <a:extLst>
                  <a:ext uri="{0D108BD9-81ED-4DB2-BD59-A6C34878D82A}">
                    <a16:rowId xmlns:a16="http://schemas.microsoft.com/office/drawing/2014/main" val="3500183000"/>
                  </a:ext>
                </a:extLst>
              </a:tr>
            </a:tbl>
          </a:graphicData>
        </a:graphic>
      </p:graphicFrame>
      <p:pic>
        <p:nvPicPr>
          <p:cNvPr id="20" name="Obrázek 19">
            <a:extLst>
              <a:ext uri="{FF2B5EF4-FFF2-40B4-BE49-F238E27FC236}">
                <a16:creationId xmlns:a16="http://schemas.microsoft.com/office/drawing/2014/main" id="{422B904E-728A-4D1D-8197-7F946B140F2B}"/>
              </a:ext>
            </a:extLst>
          </p:cNvPr>
          <p:cNvPicPr>
            <a:picLocks noChangeAspect="1"/>
          </p:cNvPicPr>
          <p:nvPr/>
        </p:nvPicPr>
        <p:blipFill>
          <a:blip r:embed="rId3"/>
          <a:stretch>
            <a:fillRect/>
          </a:stretch>
        </p:blipFill>
        <p:spPr>
          <a:xfrm>
            <a:off x="800732" y="3823605"/>
            <a:ext cx="952550" cy="1000176"/>
          </a:xfrm>
          <a:prstGeom prst="rect">
            <a:avLst/>
          </a:prstGeom>
        </p:spPr>
      </p:pic>
      <p:pic>
        <p:nvPicPr>
          <p:cNvPr id="21" name="Obrázek 20">
            <a:extLst>
              <a:ext uri="{FF2B5EF4-FFF2-40B4-BE49-F238E27FC236}">
                <a16:creationId xmlns:a16="http://schemas.microsoft.com/office/drawing/2014/main" id="{B94A2E53-0B20-438B-899C-10FD902E3F99}"/>
              </a:ext>
            </a:extLst>
          </p:cNvPr>
          <p:cNvPicPr>
            <a:picLocks noChangeAspect="1"/>
          </p:cNvPicPr>
          <p:nvPr/>
        </p:nvPicPr>
        <p:blipFill>
          <a:blip r:embed="rId3"/>
          <a:stretch>
            <a:fillRect/>
          </a:stretch>
        </p:blipFill>
        <p:spPr>
          <a:xfrm>
            <a:off x="1778195" y="3823607"/>
            <a:ext cx="952550" cy="1000176"/>
          </a:xfrm>
          <a:prstGeom prst="rect">
            <a:avLst/>
          </a:prstGeom>
        </p:spPr>
      </p:pic>
      <p:pic>
        <p:nvPicPr>
          <p:cNvPr id="23" name="Grafický objekt 22" descr="Pomoc">
            <a:extLst>
              <a:ext uri="{FF2B5EF4-FFF2-40B4-BE49-F238E27FC236}">
                <a16:creationId xmlns:a16="http://schemas.microsoft.com/office/drawing/2014/main" id="{6485BFB5-AFC2-49AE-973C-7C67A8678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1013" y="2021929"/>
            <a:ext cx="1631732" cy="1631732"/>
          </a:xfrm>
          <a:prstGeom prst="rect">
            <a:avLst/>
          </a:prstGeom>
        </p:spPr>
      </p:pic>
      <p:pic>
        <p:nvPicPr>
          <p:cNvPr id="24" name="Obrázek 23">
            <a:extLst>
              <a:ext uri="{FF2B5EF4-FFF2-40B4-BE49-F238E27FC236}">
                <a16:creationId xmlns:a16="http://schemas.microsoft.com/office/drawing/2014/main" id="{D826377D-8335-4907-9403-EDE53B2CA327}"/>
              </a:ext>
            </a:extLst>
          </p:cNvPr>
          <p:cNvPicPr>
            <a:picLocks noChangeAspect="1"/>
          </p:cNvPicPr>
          <p:nvPr/>
        </p:nvPicPr>
        <p:blipFill>
          <a:blip r:embed="rId3"/>
          <a:stretch>
            <a:fillRect/>
          </a:stretch>
        </p:blipFill>
        <p:spPr>
          <a:xfrm>
            <a:off x="2795071" y="3831489"/>
            <a:ext cx="952550" cy="1000176"/>
          </a:xfrm>
          <a:prstGeom prst="rect">
            <a:avLst/>
          </a:prstGeom>
        </p:spPr>
      </p:pic>
      <p:pic>
        <p:nvPicPr>
          <p:cNvPr id="25" name="Obrázek 24">
            <a:extLst>
              <a:ext uri="{FF2B5EF4-FFF2-40B4-BE49-F238E27FC236}">
                <a16:creationId xmlns:a16="http://schemas.microsoft.com/office/drawing/2014/main" id="{989575AA-E83B-4E72-BFA8-02B73E67F907}"/>
              </a:ext>
            </a:extLst>
          </p:cNvPr>
          <p:cNvPicPr>
            <a:picLocks noChangeAspect="1"/>
          </p:cNvPicPr>
          <p:nvPr/>
        </p:nvPicPr>
        <p:blipFill>
          <a:blip r:embed="rId3"/>
          <a:stretch>
            <a:fillRect/>
          </a:stretch>
        </p:blipFill>
        <p:spPr>
          <a:xfrm>
            <a:off x="832264" y="4816835"/>
            <a:ext cx="952550" cy="1000176"/>
          </a:xfrm>
          <a:prstGeom prst="rect">
            <a:avLst/>
          </a:prstGeom>
        </p:spPr>
      </p:pic>
      <p:pic>
        <p:nvPicPr>
          <p:cNvPr id="26" name="Obrázek 25">
            <a:extLst>
              <a:ext uri="{FF2B5EF4-FFF2-40B4-BE49-F238E27FC236}">
                <a16:creationId xmlns:a16="http://schemas.microsoft.com/office/drawing/2014/main" id="{4396C5F9-AE90-448E-8214-38BCE55DCC1E}"/>
              </a:ext>
            </a:extLst>
          </p:cNvPr>
          <p:cNvPicPr>
            <a:picLocks noChangeAspect="1"/>
          </p:cNvPicPr>
          <p:nvPr/>
        </p:nvPicPr>
        <p:blipFill>
          <a:blip r:embed="rId3"/>
          <a:stretch>
            <a:fillRect/>
          </a:stretch>
        </p:blipFill>
        <p:spPr>
          <a:xfrm>
            <a:off x="1825489" y="4832600"/>
            <a:ext cx="952550" cy="1000176"/>
          </a:xfrm>
          <a:prstGeom prst="rect">
            <a:avLst/>
          </a:prstGeom>
        </p:spPr>
      </p:pic>
      <p:pic>
        <p:nvPicPr>
          <p:cNvPr id="27" name="Obrázek 26">
            <a:extLst>
              <a:ext uri="{FF2B5EF4-FFF2-40B4-BE49-F238E27FC236}">
                <a16:creationId xmlns:a16="http://schemas.microsoft.com/office/drawing/2014/main" id="{A0C2B800-C8FF-419B-A456-88B9B50505B8}"/>
              </a:ext>
            </a:extLst>
          </p:cNvPr>
          <p:cNvPicPr>
            <a:picLocks noChangeAspect="1"/>
          </p:cNvPicPr>
          <p:nvPr/>
        </p:nvPicPr>
        <p:blipFill>
          <a:blip r:embed="rId3"/>
          <a:stretch>
            <a:fillRect/>
          </a:stretch>
        </p:blipFill>
        <p:spPr>
          <a:xfrm>
            <a:off x="2802952" y="4816833"/>
            <a:ext cx="952550" cy="1000176"/>
          </a:xfrm>
          <a:prstGeom prst="rect">
            <a:avLst/>
          </a:prstGeom>
        </p:spPr>
      </p:pic>
      <p:pic>
        <p:nvPicPr>
          <p:cNvPr id="3" name="Obrázek 2">
            <a:extLst>
              <a:ext uri="{FF2B5EF4-FFF2-40B4-BE49-F238E27FC236}">
                <a16:creationId xmlns:a16="http://schemas.microsoft.com/office/drawing/2014/main" id="{A06586EC-0E4E-4D74-9B82-D41D98C761E0}"/>
              </a:ext>
            </a:extLst>
          </p:cNvPr>
          <p:cNvPicPr>
            <a:picLocks noChangeAspect="1"/>
          </p:cNvPicPr>
          <p:nvPr/>
        </p:nvPicPr>
        <p:blipFill>
          <a:blip r:embed="rId6"/>
          <a:stretch>
            <a:fillRect/>
          </a:stretch>
        </p:blipFill>
        <p:spPr>
          <a:xfrm>
            <a:off x="4896451" y="4278794"/>
            <a:ext cx="3865175" cy="1879640"/>
          </a:xfrm>
          <a:prstGeom prst="rect">
            <a:avLst/>
          </a:prstGeom>
        </p:spPr>
      </p:pic>
      <p:pic>
        <p:nvPicPr>
          <p:cNvPr id="4" name="Obrázek 3">
            <a:extLst>
              <a:ext uri="{FF2B5EF4-FFF2-40B4-BE49-F238E27FC236}">
                <a16:creationId xmlns:a16="http://schemas.microsoft.com/office/drawing/2014/main" id="{5F1A8BF5-E310-44C0-9107-1C9A2CF4C4C0}"/>
              </a:ext>
            </a:extLst>
          </p:cNvPr>
          <p:cNvPicPr>
            <a:picLocks noChangeAspect="1"/>
          </p:cNvPicPr>
          <p:nvPr/>
        </p:nvPicPr>
        <p:blipFill>
          <a:blip r:embed="rId7"/>
          <a:stretch>
            <a:fillRect/>
          </a:stretch>
        </p:blipFill>
        <p:spPr>
          <a:xfrm>
            <a:off x="9740460" y="4472879"/>
            <a:ext cx="3155562" cy="1672038"/>
          </a:xfrm>
          <a:prstGeom prst="rect">
            <a:avLst/>
          </a:prstGeom>
        </p:spPr>
      </p:pic>
      <p:pic>
        <p:nvPicPr>
          <p:cNvPr id="5" name="Obrázek 4">
            <a:extLst>
              <a:ext uri="{FF2B5EF4-FFF2-40B4-BE49-F238E27FC236}">
                <a16:creationId xmlns:a16="http://schemas.microsoft.com/office/drawing/2014/main" id="{8949F4AF-777C-4226-ABF7-D60E3A68D83A}"/>
              </a:ext>
            </a:extLst>
          </p:cNvPr>
          <p:cNvPicPr>
            <a:picLocks noChangeAspect="1"/>
          </p:cNvPicPr>
          <p:nvPr/>
        </p:nvPicPr>
        <p:blipFill>
          <a:blip r:embed="rId8"/>
          <a:stretch>
            <a:fillRect/>
          </a:stretch>
        </p:blipFill>
        <p:spPr>
          <a:xfrm>
            <a:off x="13618745" y="4204253"/>
            <a:ext cx="4182239" cy="2056665"/>
          </a:xfrm>
          <a:prstGeom prst="rect">
            <a:avLst/>
          </a:prstGeom>
        </p:spPr>
      </p:pic>
      <p:sp>
        <p:nvSpPr>
          <p:cNvPr id="6" name="TextovéPole 5">
            <a:extLst>
              <a:ext uri="{FF2B5EF4-FFF2-40B4-BE49-F238E27FC236}">
                <a16:creationId xmlns:a16="http://schemas.microsoft.com/office/drawing/2014/main" id="{4AD14A46-086C-6DEF-BAB0-BB548AEA961A}"/>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sp>
        <p:nvSpPr>
          <p:cNvPr id="11" name="TextovéPole 2">
            <a:extLst>
              <a:ext uri="{FF2B5EF4-FFF2-40B4-BE49-F238E27FC236}">
                <a16:creationId xmlns:a16="http://schemas.microsoft.com/office/drawing/2014/main" id="{918FDDF7-0DE0-FE6E-4B19-B976BE08F295}"/>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Tree>
    <p:extLst>
      <p:ext uri="{BB962C8B-B14F-4D97-AF65-F5344CB8AC3E}">
        <p14:creationId xmlns:p14="http://schemas.microsoft.com/office/powerpoint/2010/main" val="68766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9F89C5-44B7-BD14-0142-1534F6ADCB59}"/>
              </a:ext>
            </a:extLst>
          </p:cNvPr>
          <p:cNvSpPr txBox="1"/>
          <p:nvPr/>
        </p:nvSpPr>
        <p:spPr>
          <a:xfrm>
            <a:off x="1091345" y="2304262"/>
            <a:ext cx="12927990" cy="4278031"/>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buClr>
                <a:schemeClr val="dk1"/>
              </a:buClr>
              <a:buSzPts val="3000"/>
            </a:pPr>
            <a:r>
              <a:rPr lang="cs-CZ" sz="9000" b="1">
                <a:solidFill>
                  <a:schemeClr val="tx1"/>
                </a:solidFill>
                <a:latin typeface="Times New Roman" panose="02020603050405020304" pitchFamily="18" charset="0"/>
              </a:rPr>
              <a:t>Proč je potravinová gramotnost důležitá</a:t>
            </a:r>
            <a:r>
              <a:rPr lang="en-US" sz="9000" b="1">
                <a:latin typeface="Times New Roman" panose="02020603050405020304" pitchFamily="18" charset="0"/>
              </a:rPr>
              <a:t>?</a:t>
            </a:r>
            <a:r>
              <a:rPr lang="en-US" sz="9000" b="1">
                <a:solidFill>
                  <a:schemeClr val="tx1"/>
                </a:solidFill>
                <a:latin typeface="Times New Roman" panose="02020603050405020304" pitchFamily="18" charset="0"/>
              </a:rPr>
              <a:t> </a:t>
            </a:r>
            <a:endParaRPr lang="en-US" sz="9000" b="1">
              <a:solidFill>
                <a:schemeClr val="tx1"/>
              </a:solidFill>
              <a:highlight>
                <a:srgbClr val="E8AD47"/>
              </a:highlight>
              <a:latin typeface="Times New Roman" panose="02020603050405020304" pitchFamily="18" charset="0"/>
            </a:endParaRPr>
          </a:p>
          <a:p>
            <a:pPr marL="0" marR="0" lvl="0" indent="0" algn="l" rtl="0">
              <a:lnSpc>
                <a:spcPct val="110740"/>
              </a:lnSpc>
              <a:spcBef>
                <a:spcPts val="0"/>
              </a:spcBef>
              <a:spcAft>
                <a:spcPts val="0"/>
              </a:spcAft>
              <a:buClr>
                <a:srgbClr val="000000"/>
              </a:buClr>
              <a:buSzPts val="3668"/>
              <a:buFont typeface="Arial"/>
              <a:buNone/>
            </a:pPr>
            <a:endParaRPr lang="en-US" sz="9000" b="1">
              <a:solidFill>
                <a:srgbClr val="23445F"/>
              </a:solidFill>
              <a:latin typeface="Arial" panose="020B0604020202020204" pitchFamily="34" charset="0"/>
            </a:endParaRPr>
          </a:p>
        </p:txBody>
      </p:sp>
      <p:pic>
        <p:nvPicPr>
          <p:cNvPr id="3" name="Graphic 2">
            <a:extLst>
              <a:ext uri="{FF2B5EF4-FFF2-40B4-BE49-F238E27FC236}">
                <a16:creationId xmlns:a16="http://schemas.microsoft.com/office/drawing/2014/main" id="{DCA31358-37C9-62A2-B296-3B89D4D1A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36744" y="637904"/>
            <a:ext cx="8649432" cy="8649432"/>
          </a:xfrm>
          <a:prstGeom prst="rect">
            <a:avLst/>
          </a:prstGeom>
        </p:spPr>
      </p:pic>
    </p:spTree>
    <p:extLst>
      <p:ext uri="{BB962C8B-B14F-4D97-AF65-F5344CB8AC3E}">
        <p14:creationId xmlns:p14="http://schemas.microsoft.com/office/powerpoint/2010/main" val="1528259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7" name="Google Shape;907;p13">
            <a:extLst>
              <a:ext uri="{FF2B5EF4-FFF2-40B4-BE49-F238E27FC236}">
                <a16:creationId xmlns:a16="http://schemas.microsoft.com/office/drawing/2014/main" id="{3AD4F29E-519E-4888-80B4-C22D56834224}"/>
              </a:ext>
            </a:extLst>
          </p:cNvPr>
          <p:cNvSpPr txBox="1"/>
          <p:nvPr/>
        </p:nvSpPr>
        <p:spPr>
          <a:xfrm>
            <a:off x="0" y="231182"/>
            <a:ext cx="11836800"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Příklad – snídaně – müsli - obsah cukru</a:t>
            </a:r>
            <a:endParaRPr lang="en-US" sz="5400" b="1">
              <a:latin typeface="Calibri" panose="020F0502020204030204" pitchFamily="34" charset="0"/>
              <a:cs typeface="Calibri" panose="020F0502020204030204" pitchFamily="34" charset="0"/>
            </a:endParaRPr>
          </a:p>
        </p:txBody>
      </p:sp>
      <p:graphicFrame>
        <p:nvGraphicFramePr>
          <p:cNvPr id="10" name="Tabulka 9">
            <a:extLst>
              <a:ext uri="{FF2B5EF4-FFF2-40B4-BE49-F238E27FC236}">
                <a16:creationId xmlns:a16="http://schemas.microsoft.com/office/drawing/2014/main" id="{0CF227DC-80DD-4676-806D-D7A751D1581D}"/>
              </a:ext>
            </a:extLst>
          </p:cNvPr>
          <p:cNvGraphicFramePr>
            <a:graphicFrameLocks noGrp="1"/>
          </p:cNvGraphicFramePr>
          <p:nvPr/>
        </p:nvGraphicFramePr>
        <p:xfrm>
          <a:off x="655982" y="6786770"/>
          <a:ext cx="16548654" cy="1744980"/>
        </p:xfrm>
        <a:graphic>
          <a:graphicData uri="http://schemas.openxmlformats.org/drawingml/2006/table">
            <a:tbl>
              <a:tblPr firstRow="1" bandRow="1">
                <a:tableStyleId>{5C22544A-7EE6-4342-B048-85BDC9FD1C3A}</a:tableStyleId>
              </a:tblPr>
              <a:tblGrid>
                <a:gridCol w="5643570">
                  <a:extLst>
                    <a:ext uri="{9D8B030D-6E8A-4147-A177-3AD203B41FA5}">
                      <a16:colId xmlns:a16="http://schemas.microsoft.com/office/drawing/2014/main" val="348242215"/>
                    </a:ext>
                  </a:extLst>
                </a:gridCol>
                <a:gridCol w="2785995">
                  <a:extLst>
                    <a:ext uri="{9D8B030D-6E8A-4147-A177-3AD203B41FA5}">
                      <a16:colId xmlns:a16="http://schemas.microsoft.com/office/drawing/2014/main" val="1126404518"/>
                    </a:ext>
                  </a:extLst>
                </a:gridCol>
                <a:gridCol w="2849316">
                  <a:extLst>
                    <a:ext uri="{9D8B030D-6E8A-4147-A177-3AD203B41FA5}">
                      <a16:colId xmlns:a16="http://schemas.microsoft.com/office/drawing/2014/main" val="620620999"/>
                    </a:ext>
                  </a:extLst>
                </a:gridCol>
                <a:gridCol w="2617146">
                  <a:extLst>
                    <a:ext uri="{9D8B030D-6E8A-4147-A177-3AD203B41FA5}">
                      <a16:colId xmlns:a16="http://schemas.microsoft.com/office/drawing/2014/main" val="1117148185"/>
                    </a:ext>
                  </a:extLst>
                </a:gridCol>
                <a:gridCol w="2652627">
                  <a:extLst>
                    <a:ext uri="{9D8B030D-6E8A-4147-A177-3AD203B41FA5}">
                      <a16:colId xmlns:a16="http://schemas.microsoft.com/office/drawing/2014/main" val="1983369284"/>
                    </a:ext>
                  </a:extLst>
                </a:gridCol>
              </a:tblGrid>
              <a:tr h="5943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cs-CZ" sz="3000" b="1">
                          <a:solidFill>
                            <a:schemeClr val="tx1"/>
                          </a:solidFill>
                          <a:latin typeface="Calibri" panose="020F0502020204030204" pitchFamily="34" charset="0"/>
                          <a:cs typeface="Calibri" panose="020F0502020204030204" pitchFamily="34" charset="0"/>
                        </a:rPr>
                        <a:t>Obsah cukru ve 100 g</a:t>
                      </a:r>
                      <a:endParaRPr lang="en-US" sz="3000" b="1">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22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4,6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18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1,6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594360">
                <a:tc>
                  <a:txBody>
                    <a:bodyPr/>
                    <a:lstStyle/>
                    <a:p>
                      <a:r>
                        <a:rPr lang="cs-CZ" sz="3000" b="1">
                          <a:solidFill>
                            <a:schemeClr val="bg1"/>
                          </a:solidFill>
                          <a:latin typeface="Calibri" panose="020F0502020204030204" pitchFamily="34" charset="0"/>
                          <a:cs typeface="Calibri" panose="020F0502020204030204" pitchFamily="34" charset="0"/>
                        </a:rPr>
                        <a:t>Počet kostek cukru ve 100 g</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6,1</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1,3</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0,45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56260">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3677150879"/>
                  </a:ext>
                </a:extLst>
              </a:tr>
            </a:tbl>
          </a:graphicData>
        </a:graphic>
      </p:graphicFrame>
      <p:pic>
        <p:nvPicPr>
          <p:cNvPr id="20" name="Obrázek 19">
            <a:extLst>
              <a:ext uri="{FF2B5EF4-FFF2-40B4-BE49-F238E27FC236}">
                <a16:creationId xmlns:a16="http://schemas.microsoft.com/office/drawing/2014/main" id="{422B904E-728A-4D1D-8197-7F946B140F2B}"/>
              </a:ext>
            </a:extLst>
          </p:cNvPr>
          <p:cNvPicPr>
            <a:picLocks noChangeAspect="1"/>
          </p:cNvPicPr>
          <p:nvPr/>
        </p:nvPicPr>
        <p:blipFill>
          <a:blip r:embed="rId3"/>
          <a:stretch>
            <a:fillRect/>
          </a:stretch>
        </p:blipFill>
        <p:spPr>
          <a:xfrm>
            <a:off x="800732" y="3823605"/>
            <a:ext cx="952550" cy="1000176"/>
          </a:xfrm>
          <a:prstGeom prst="rect">
            <a:avLst/>
          </a:prstGeom>
        </p:spPr>
      </p:pic>
      <p:pic>
        <p:nvPicPr>
          <p:cNvPr id="21" name="Obrázek 20">
            <a:extLst>
              <a:ext uri="{FF2B5EF4-FFF2-40B4-BE49-F238E27FC236}">
                <a16:creationId xmlns:a16="http://schemas.microsoft.com/office/drawing/2014/main" id="{B94A2E53-0B20-438B-899C-10FD902E3F99}"/>
              </a:ext>
            </a:extLst>
          </p:cNvPr>
          <p:cNvPicPr>
            <a:picLocks noChangeAspect="1"/>
          </p:cNvPicPr>
          <p:nvPr/>
        </p:nvPicPr>
        <p:blipFill>
          <a:blip r:embed="rId3"/>
          <a:stretch>
            <a:fillRect/>
          </a:stretch>
        </p:blipFill>
        <p:spPr>
          <a:xfrm>
            <a:off x="1778195" y="3823607"/>
            <a:ext cx="952550" cy="1000176"/>
          </a:xfrm>
          <a:prstGeom prst="rect">
            <a:avLst/>
          </a:prstGeom>
        </p:spPr>
      </p:pic>
      <p:pic>
        <p:nvPicPr>
          <p:cNvPr id="23" name="Grafický objekt 22" descr="Pomoc">
            <a:extLst>
              <a:ext uri="{FF2B5EF4-FFF2-40B4-BE49-F238E27FC236}">
                <a16:creationId xmlns:a16="http://schemas.microsoft.com/office/drawing/2014/main" id="{6485BFB5-AFC2-49AE-973C-7C67A8678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1013" y="2021929"/>
            <a:ext cx="1631732" cy="1631732"/>
          </a:xfrm>
          <a:prstGeom prst="rect">
            <a:avLst/>
          </a:prstGeom>
        </p:spPr>
      </p:pic>
      <p:pic>
        <p:nvPicPr>
          <p:cNvPr id="24" name="Obrázek 23">
            <a:extLst>
              <a:ext uri="{FF2B5EF4-FFF2-40B4-BE49-F238E27FC236}">
                <a16:creationId xmlns:a16="http://schemas.microsoft.com/office/drawing/2014/main" id="{D826377D-8335-4907-9403-EDE53B2CA327}"/>
              </a:ext>
            </a:extLst>
          </p:cNvPr>
          <p:cNvPicPr>
            <a:picLocks noChangeAspect="1"/>
          </p:cNvPicPr>
          <p:nvPr/>
        </p:nvPicPr>
        <p:blipFill>
          <a:blip r:embed="rId3"/>
          <a:stretch>
            <a:fillRect/>
          </a:stretch>
        </p:blipFill>
        <p:spPr>
          <a:xfrm>
            <a:off x="2795071" y="3831489"/>
            <a:ext cx="952550" cy="1000176"/>
          </a:xfrm>
          <a:prstGeom prst="rect">
            <a:avLst/>
          </a:prstGeom>
        </p:spPr>
      </p:pic>
      <p:pic>
        <p:nvPicPr>
          <p:cNvPr id="25" name="Obrázek 24">
            <a:extLst>
              <a:ext uri="{FF2B5EF4-FFF2-40B4-BE49-F238E27FC236}">
                <a16:creationId xmlns:a16="http://schemas.microsoft.com/office/drawing/2014/main" id="{989575AA-E83B-4E72-BFA8-02B73E67F907}"/>
              </a:ext>
            </a:extLst>
          </p:cNvPr>
          <p:cNvPicPr>
            <a:picLocks noChangeAspect="1"/>
          </p:cNvPicPr>
          <p:nvPr/>
        </p:nvPicPr>
        <p:blipFill>
          <a:blip r:embed="rId3"/>
          <a:stretch>
            <a:fillRect/>
          </a:stretch>
        </p:blipFill>
        <p:spPr>
          <a:xfrm>
            <a:off x="832264" y="4816835"/>
            <a:ext cx="952550" cy="1000176"/>
          </a:xfrm>
          <a:prstGeom prst="rect">
            <a:avLst/>
          </a:prstGeom>
        </p:spPr>
      </p:pic>
      <p:pic>
        <p:nvPicPr>
          <p:cNvPr id="26" name="Obrázek 25">
            <a:extLst>
              <a:ext uri="{FF2B5EF4-FFF2-40B4-BE49-F238E27FC236}">
                <a16:creationId xmlns:a16="http://schemas.microsoft.com/office/drawing/2014/main" id="{4396C5F9-AE90-448E-8214-38BCE55DCC1E}"/>
              </a:ext>
            </a:extLst>
          </p:cNvPr>
          <p:cNvPicPr>
            <a:picLocks noChangeAspect="1"/>
          </p:cNvPicPr>
          <p:nvPr/>
        </p:nvPicPr>
        <p:blipFill>
          <a:blip r:embed="rId3"/>
          <a:stretch>
            <a:fillRect/>
          </a:stretch>
        </p:blipFill>
        <p:spPr>
          <a:xfrm>
            <a:off x="1825489" y="4832600"/>
            <a:ext cx="952550" cy="1000176"/>
          </a:xfrm>
          <a:prstGeom prst="rect">
            <a:avLst/>
          </a:prstGeom>
        </p:spPr>
      </p:pic>
      <p:pic>
        <p:nvPicPr>
          <p:cNvPr id="27" name="Obrázek 26">
            <a:extLst>
              <a:ext uri="{FF2B5EF4-FFF2-40B4-BE49-F238E27FC236}">
                <a16:creationId xmlns:a16="http://schemas.microsoft.com/office/drawing/2014/main" id="{A0C2B800-C8FF-419B-A456-88B9B50505B8}"/>
              </a:ext>
            </a:extLst>
          </p:cNvPr>
          <p:cNvPicPr>
            <a:picLocks noChangeAspect="1"/>
          </p:cNvPicPr>
          <p:nvPr/>
        </p:nvPicPr>
        <p:blipFill>
          <a:blip r:embed="rId3"/>
          <a:stretch>
            <a:fillRect/>
          </a:stretch>
        </p:blipFill>
        <p:spPr>
          <a:xfrm>
            <a:off x="2802952" y="4816833"/>
            <a:ext cx="952550" cy="1000176"/>
          </a:xfrm>
          <a:prstGeom prst="rect">
            <a:avLst/>
          </a:prstGeom>
        </p:spPr>
      </p:pic>
      <p:sp>
        <p:nvSpPr>
          <p:cNvPr id="3" name="TextovéPole 2">
            <a:extLst>
              <a:ext uri="{FF2B5EF4-FFF2-40B4-BE49-F238E27FC236}">
                <a16:creationId xmlns:a16="http://schemas.microsoft.com/office/drawing/2014/main" id="{54CDCDDD-4085-7311-D9EF-9D9699892A9A}"/>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pic>
        <p:nvPicPr>
          <p:cNvPr id="2" name="Obrázek 1">
            <a:extLst>
              <a:ext uri="{FF2B5EF4-FFF2-40B4-BE49-F238E27FC236}">
                <a16:creationId xmlns:a16="http://schemas.microsoft.com/office/drawing/2014/main" id="{D41C3DFE-74D4-46E4-A4CE-ADA14368065F}"/>
              </a:ext>
            </a:extLst>
          </p:cNvPr>
          <p:cNvPicPr>
            <a:picLocks noChangeAspect="1"/>
          </p:cNvPicPr>
          <p:nvPr/>
        </p:nvPicPr>
        <p:blipFill>
          <a:blip r:embed="rId6"/>
          <a:stretch>
            <a:fillRect/>
          </a:stretch>
        </p:blipFill>
        <p:spPr>
          <a:xfrm>
            <a:off x="6105331" y="2683566"/>
            <a:ext cx="2630720" cy="3771900"/>
          </a:xfrm>
          <a:prstGeom prst="rect">
            <a:avLst/>
          </a:prstGeom>
        </p:spPr>
      </p:pic>
      <p:pic>
        <p:nvPicPr>
          <p:cNvPr id="4" name="Obrázek 3">
            <a:extLst>
              <a:ext uri="{FF2B5EF4-FFF2-40B4-BE49-F238E27FC236}">
                <a16:creationId xmlns:a16="http://schemas.microsoft.com/office/drawing/2014/main" id="{1AB8A3F7-5E86-4037-AC35-83600C850328}"/>
              </a:ext>
            </a:extLst>
          </p:cNvPr>
          <p:cNvPicPr>
            <a:picLocks noChangeAspect="1"/>
          </p:cNvPicPr>
          <p:nvPr/>
        </p:nvPicPr>
        <p:blipFill>
          <a:blip r:embed="rId7"/>
          <a:stretch>
            <a:fillRect/>
          </a:stretch>
        </p:blipFill>
        <p:spPr>
          <a:xfrm>
            <a:off x="8986103" y="2638841"/>
            <a:ext cx="2714564" cy="3778062"/>
          </a:xfrm>
          <a:prstGeom prst="rect">
            <a:avLst/>
          </a:prstGeom>
        </p:spPr>
      </p:pic>
      <p:pic>
        <p:nvPicPr>
          <p:cNvPr id="5" name="Obrázek 4">
            <a:extLst>
              <a:ext uri="{FF2B5EF4-FFF2-40B4-BE49-F238E27FC236}">
                <a16:creationId xmlns:a16="http://schemas.microsoft.com/office/drawing/2014/main" id="{F06F9EE8-557A-455E-8FD4-A3A79816CF58}"/>
              </a:ext>
            </a:extLst>
          </p:cNvPr>
          <p:cNvPicPr>
            <a:picLocks noChangeAspect="1"/>
          </p:cNvPicPr>
          <p:nvPr/>
        </p:nvPicPr>
        <p:blipFill>
          <a:blip r:embed="rId8"/>
          <a:stretch>
            <a:fillRect/>
          </a:stretch>
        </p:blipFill>
        <p:spPr>
          <a:xfrm>
            <a:off x="11947604" y="2950593"/>
            <a:ext cx="2324220" cy="3372024"/>
          </a:xfrm>
          <a:prstGeom prst="rect">
            <a:avLst/>
          </a:prstGeom>
        </p:spPr>
      </p:pic>
      <p:pic>
        <p:nvPicPr>
          <p:cNvPr id="6" name="Obrázek 5">
            <a:extLst>
              <a:ext uri="{FF2B5EF4-FFF2-40B4-BE49-F238E27FC236}">
                <a16:creationId xmlns:a16="http://schemas.microsoft.com/office/drawing/2014/main" id="{CC593C69-E51F-4BAF-B5DB-4C76FD398F53}"/>
              </a:ext>
            </a:extLst>
          </p:cNvPr>
          <p:cNvPicPr>
            <a:picLocks noChangeAspect="1"/>
          </p:cNvPicPr>
          <p:nvPr/>
        </p:nvPicPr>
        <p:blipFill>
          <a:blip r:embed="rId9"/>
          <a:stretch>
            <a:fillRect/>
          </a:stretch>
        </p:blipFill>
        <p:spPr>
          <a:xfrm>
            <a:off x="14429658" y="2504661"/>
            <a:ext cx="2671254" cy="3822771"/>
          </a:xfrm>
          <a:prstGeom prst="rect">
            <a:avLst/>
          </a:prstGeom>
        </p:spPr>
      </p:pic>
      <p:sp>
        <p:nvSpPr>
          <p:cNvPr id="12" name="TextovéPole 2">
            <a:extLst>
              <a:ext uri="{FF2B5EF4-FFF2-40B4-BE49-F238E27FC236}">
                <a16:creationId xmlns:a16="http://schemas.microsoft.com/office/drawing/2014/main" id="{DD223516-3A70-E2DB-3F40-0D0A5F7B733A}"/>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Tree>
    <p:extLst>
      <p:ext uri="{BB962C8B-B14F-4D97-AF65-F5344CB8AC3E}">
        <p14:creationId xmlns:p14="http://schemas.microsoft.com/office/powerpoint/2010/main" val="35927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7" name="Google Shape;907;p13">
            <a:extLst>
              <a:ext uri="{FF2B5EF4-FFF2-40B4-BE49-F238E27FC236}">
                <a16:creationId xmlns:a16="http://schemas.microsoft.com/office/drawing/2014/main" id="{3AD4F29E-519E-4888-80B4-C22D56834224}"/>
              </a:ext>
            </a:extLst>
          </p:cNvPr>
          <p:cNvSpPr txBox="1"/>
          <p:nvPr/>
        </p:nvSpPr>
        <p:spPr>
          <a:xfrm>
            <a:off x="-1" y="231182"/>
            <a:ext cx="14699975"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Příklad – snídaně – sladké cereálie - obsah cukru</a:t>
            </a:r>
            <a:endParaRPr lang="en-US" sz="5400" b="1">
              <a:latin typeface="Calibri" panose="020F0502020204030204" pitchFamily="34" charset="0"/>
              <a:cs typeface="Calibri" panose="020F0502020204030204" pitchFamily="34" charset="0"/>
            </a:endParaRPr>
          </a:p>
        </p:txBody>
      </p:sp>
      <p:graphicFrame>
        <p:nvGraphicFramePr>
          <p:cNvPr id="10" name="Tabulka 9">
            <a:extLst>
              <a:ext uri="{FF2B5EF4-FFF2-40B4-BE49-F238E27FC236}">
                <a16:creationId xmlns:a16="http://schemas.microsoft.com/office/drawing/2014/main" id="{0CF227DC-80DD-4676-806D-D7A751D1581D}"/>
              </a:ext>
            </a:extLst>
          </p:cNvPr>
          <p:cNvGraphicFramePr>
            <a:graphicFrameLocks noGrp="1"/>
          </p:cNvGraphicFramePr>
          <p:nvPr/>
        </p:nvGraphicFramePr>
        <p:xfrm>
          <a:off x="655981" y="6786770"/>
          <a:ext cx="16757376" cy="1744980"/>
        </p:xfrm>
        <a:graphic>
          <a:graphicData uri="http://schemas.openxmlformats.org/drawingml/2006/table">
            <a:tbl>
              <a:tblPr firstRow="1" bandRow="1">
                <a:tableStyleId>{5C22544A-7EE6-4342-B048-85BDC9FD1C3A}</a:tableStyleId>
              </a:tblPr>
              <a:tblGrid>
                <a:gridCol w="6805644">
                  <a:extLst>
                    <a:ext uri="{9D8B030D-6E8A-4147-A177-3AD203B41FA5}">
                      <a16:colId xmlns:a16="http://schemas.microsoft.com/office/drawing/2014/main" val="348242215"/>
                    </a:ext>
                  </a:extLst>
                </a:gridCol>
                <a:gridCol w="3359663">
                  <a:extLst>
                    <a:ext uri="{9D8B030D-6E8A-4147-A177-3AD203B41FA5}">
                      <a16:colId xmlns:a16="http://schemas.microsoft.com/office/drawing/2014/main" val="1126404518"/>
                    </a:ext>
                  </a:extLst>
                </a:gridCol>
                <a:gridCol w="3436022">
                  <a:extLst>
                    <a:ext uri="{9D8B030D-6E8A-4147-A177-3AD203B41FA5}">
                      <a16:colId xmlns:a16="http://schemas.microsoft.com/office/drawing/2014/main" val="620620999"/>
                    </a:ext>
                  </a:extLst>
                </a:gridCol>
                <a:gridCol w="3156047">
                  <a:extLst>
                    <a:ext uri="{9D8B030D-6E8A-4147-A177-3AD203B41FA5}">
                      <a16:colId xmlns:a16="http://schemas.microsoft.com/office/drawing/2014/main" val="1117148185"/>
                    </a:ext>
                  </a:extLst>
                </a:gridCol>
              </a:tblGrid>
              <a:tr h="5943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cs-CZ" sz="3000" b="1">
                          <a:solidFill>
                            <a:schemeClr val="tx1"/>
                          </a:solidFill>
                          <a:latin typeface="Calibri" panose="020F0502020204030204" pitchFamily="34" charset="0"/>
                          <a:cs typeface="Calibri" panose="020F0502020204030204" pitchFamily="34" charset="0"/>
                        </a:rPr>
                        <a:t>Obsah cukru ve 100 g</a:t>
                      </a:r>
                      <a:endParaRPr lang="en-US" sz="3000" b="1">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22,1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24,8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11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594360">
                <a:tc>
                  <a:txBody>
                    <a:bodyPr/>
                    <a:lstStyle/>
                    <a:p>
                      <a:r>
                        <a:rPr lang="cs-CZ" sz="3000" b="1">
                          <a:solidFill>
                            <a:schemeClr val="bg1"/>
                          </a:solidFill>
                          <a:latin typeface="Calibri" panose="020F0502020204030204" pitchFamily="34" charset="0"/>
                          <a:cs typeface="Calibri" panose="020F0502020204030204" pitchFamily="34" charset="0"/>
                        </a:rPr>
                        <a:t>Počet kostek cukru ve 100 g</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6,1</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6,9</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56260">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tc>
                  <a:txBody>
                    <a:bodyPr/>
                    <a:lstStyle/>
                    <a:p>
                      <a:endParaRPr lang="en-US" sz="2700"/>
                    </a:p>
                  </a:txBody>
                  <a:tcPr marL="137160" marR="137160" marT="68580" marB="68580"/>
                </a:tc>
                <a:extLst>
                  <a:ext uri="{0D108BD9-81ED-4DB2-BD59-A6C34878D82A}">
                    <a16:rowId xmlns:a16="http://schemas.microsoft.com/office/drawing/2014/main" val="3677150879"/>
                  </a:ext>
                </a:extLst>
              </a:tr>
            </a:tbl>
          </a:graphicData>
        </a:graphic>
      </p:graphicFrame>
      <p:pic>
        <p:nvPicPr>
          <p:cNvPr id="20" name="Obrázek 19">
            <a:extLst>
              <a:ext uri="{FF2B5EF4-FFF2-40B4-BE49-F238E27FC236}">
                <a16:creationId xmlns:a16="http://schemas.microsoft.com/office/drawing/2014/main" id="{422B904E-728A-4D1D-8197-7F946B140F2B}"/>
              </a:ext>
            </a:extLst>
          </p:cNvPr>
          <p:cNvPicPr>
            <a:picLocks noChangeAspect="1"/>
          </p:cNvPicPr>
          <p:nvPr/>
        </p:nvPicPr>
        <p:blipFill>
          <a:blip r:embed="rId3"/>
          <a:stretch>
            <a:fillRect/>
          </a:stretch>
        </p:blipFill>
        <p:spPr>
          <a:xfrm>
            <a:off x="800732" y="3823605"/>
            <a:ext cx="952550" cy="1000176"/>
          </a:xfrm>
          <a:prstGeom prst="rect">
            <a:avLst/>
          </a:prstGeom>
        </p:spPr>
      </p:pic>
      <p:pic>
        <p:nvPicPr>
          <p:cNvPr id="21" name="Obrázek 20">
            <a:extLst>
              <a:ext uri="{FF2B5EF4-FFF2-40B4-BE49-F238E27FC236}">
                <a16:creationId xmlns:a16="http://schemas.microsoft.com/office/drawing/2014/main" id="{B94A2E53-0B20-438B-899C-10FD902E3F99}"/>
              </a:ext>
            </a:extLst>
          </p:cNvPr>
          <p:cNvPicPr>
            <a:picLocks noChangeAspect="1"/>
          </p:cNvPicPr>
          <p:nvPr/>
        </p:nvPicPr>
        <p:blipFill>
          <a:blip r:embed="rId3"/>
          <a:stretch>
            <a:fillRect/>
          </a:stretch>
        </p:blipFill>
        <p:spPr>
          <a:xfrm>
            <a:off x="1778195" y="3823607"/>
            <a:ext cx="952550" cy="1000176"/>
          </a:xfrm>
          <a:prstGeom prst="rect">
            <a:avLst/>
          </a:prstGeom>
        </p:spPr>
      </p:pic>
      <p:pic>
        <p:nvPicPr>
          <p:cNvPr id="23" name="Grafický objekt 22" descr="Pomoc">
            <a:extLst>
              <a:ext uri="{FF2B5EF4-FFF2-40B4-BE49-F238E27FC236}">
                <a16:creationId xmlns:a16="http://schemas.microsoft.com/office/drawing/2014/main" id="{6485BFB5-AFC2-49AE-973C-7C67A8678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1013" y="2021929"/>
            <a:ext cx="1631732" cy="1631732"/>
          </a:xfrm>
          <a:prstGeom prst="rect">
            <a:avLst/>
          </a:prstGeom>
        </p:spPr>
      </p:pic>
      <p:pic>
        <p:nvPicPr>
          <p:cNvPr id="24" name="Obrázek 23">
            <a:extLst>
              <a:ext uri="{FF2B5EF4-FFF2-40B4-BE49-F238E27FC236}">
                <a16:creationId xmlns:a16="http://schemas.microsoft.com/office/drawing/2014/main" id="{D826377D-8335-4907-9403-EDE53B2CA327}"/>
              </a:ext>
            </a:extLst>
          </p:cNvPr>
          <p:cNvPicPr>
            <a:picLocks noChangeAspect="1"/>
          </p:cNvPicPr>
          <p:nvPr/>
        </p:nvPicPr>
        <p:blipFill>
          <a:blip r:embed="rId3"/>
          <a:stretch>
            <a:fillRect/>
          </a:stretch>
        </p:blipFill>
        <p:spPr>
          <a:xfrm>
            <a:off x="2795071" y="3831489"/>
            <a:ext cx="952550" cy="1000176"/>
          </a:xfrm>
          <a:prstGeom prst="rect">
            <a:avLst/>
          </a:prstGeom>
        </p:spPr>
      </p:pic>
      <p:pic>
        <p:nvPicPr>
          <p:cNvPr id="25" name="Obrázek 24">
            <a:extLst>
              <a:ext uri="{FF2B5EF4-FFF2-40B4-BE49-F238E27FC236}">
                <a16:creationId xmlns:a16="http://schemas.microsoft.com/office/drawing/2014/main" id="{989575AA-E83B-4E72-BFA8-02B73E67F907}"/>
              </a:ext>
            </a:extLst>
          </p:cNvPr>
          <p:cNvPicPr>
            <a:picLocks noChangeAspect="1"/>
          </p:cNvPicPr>
          <p:nvPr/>
        </p:nvPicPr>
        <p:blipFill>
          <a:blip r:embed="rId3"/>
          <a:stretch>
            <a:fillRect/>
          </a:stretch>
        </p:blipFill>
        <p:spPr>
          <a:xfrm>
            <a:off x="832264" y="4816835"/>
            <a:ext cx="952550" cy="1000176"/>
          </a:xfrm>
          <a:prstGeom prst="rect">
            <a:avLst/>
          </a:prstGeom>
        </p:spPr>
      </p:pic>
      <p:pic>
        <p:nvPicPr>
          <p:cNvPr id="26" name="Obrázek 25">
            <a:extLst>
              <a:ext uri="{FF2B5EF4-FFF2-40B4-BE49-F238E27FC236}">
                <a16:creationId xmlns:a16="http://schemas.microsoft.com/office/drawing/2014/main" id="{4396C5F9-AE90-448E-8214-38BCE55DCC1E}"/>
              </a:ext>
            </a:extLst>
          </p:cNvPr>
          <p:cNvPicPr>
            <a:picLocks noChangeAspect="1"/>
          </p:cNvPicPr>
          <p:nvPr/>
        </p:nvPicPr>
        <p:blipFill>
          <a:blip r:embed="rId3"/>
          <a:stretch>
            <a:fillRect/>
          </a:stretch>
        </p:blipFill>
        <p:spPr>
          <a:xfrm>
            <a:off x="1825489" y="4832600"/>
            <a:ext cx="952550" cy="1000176"/>
          </a:xfrm>
          <a:prstGeom prst="rect">
            <a:avLst/>
          </a:prstGeom>
        </p:spPr>
      </p:pic>
      <p:pic>
        <p:nvPicPr>
          <p:cNvPr id="27" name="Obrázek 26">
            <a:extLst>
              <a:ext uri="{FF2B5EF4-FFF2-40B4-BE49-F238E27FC236}">
                <a16:creationId xmlns:a16="http://schemas.microsoft.com/office/drawing/2014/main" id="{A0C2B800-C8FF-419B-A456-88B9B50505B8}"/>
              </a:ext>
            </a:extLst>
          </p:cNvPr>
          <p:cNvPicPr>
            <a:picLocks noChangeAspect="1"/>
          </p:cNvPicPr>
          <p:nvPr/>
        </p:nvPicPr>
        <p:blipFill>
          <a:blip r:embed="rId3"/>
          <a:stretch>
            <a:fillRect/>
          </a:stretch>
        </p:blipFill>
        <p:spPr>
          <a:xfrm>
            <a:off x="2802952" y="4816833"/>
            <a:ext cx="952550" cy="1000176"/>
          </a:xfrm>
          <a:prstGeom prst="rect">
            <a:avLst/>
          </a:prstGeom>
        </p:spPr>
      </p:pic>
      <p:sp>
        <p:nvSpPr>
          <p:cNvPr id="3" name="TextovéPole 2">
            <a:extLst>
              <a:ext uri="{FF2B5EF4-FFF2-40B4-BE49-F238E27FC236}">
                <a16:creationId xmlns:a16="http://schemas.microsoft.com/office/drawing/2014/main" id="{9515C67E-E3E5-AD5D-BF23-29132DA7B6BF}"/>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pic>
        <p:nvPicPr>
          <p:cNvPr id="2" name="Obrázek 1">
            <a:extLst>
              <a:ext uri="{FF2B5EF4-FFF2-40B4-BE49-F238E27FC236}">
                <a16:creationId xmlns:a16="http://schemas.microsoft.com/office/drawing/2014/main" id="{15379640-6E6F-4CDA-BC3B-4602663E94BB}"/>
              </a:ext>
            </a:extLst>
          </p:cNvPr>
          <p:cNvPicPr>
            <a:picLocks noChangeAspect="1"/>
          </p:cNvPicPr>
          <p:nvPr/>
        </p:nvPicPr>
        <p:blipFill>
          <a:blip r:embed="rId6"/>
          <a:stretch>
            <a:fillRect/>
          </a:stretch>
        </p:blipFill>
        <p:spPr>
          <a:xfrm>
            <a:off x="7843334" y="2445026"/>
            <a:ext cx="2222945" cy="3767496"/>
          </a:xfrm>
          <a:prstGeom prst="rect">
            <a:avLst/>
          </a:prstGeom>
        </p:spPr>
      </p:pic>
      <p:pic>
        <p:nvPicPr>
          <p:cNvPr id="4" name="Obrázek 3">
            <a:extLst>
              <a:ext uri="{FF2B5EF4-FFF2-40B4-BE49-F238E27FC236}">
                <a16:creationId xmlns:a16="http://schemas.microsoft.com/office/drawing/2014/main" id="{D4D8A1FD-BC08-44BA-9E9E-1B633E7AE310}"/>
              </a:ext>
            </a:extLst>
          </p:cNvPr>
          <p:cNvPicPr>
            <a:picLocks noChangeAspect="1"/>
          </p:cNvPicPr>
          <p:nvPr/>
        </p:nvPicPr>
        <p:blipFill rotWithShape="1">
          <a:blip r:embed="rId7"/>
          <a:srcRect l="5287" t="3728" b="3820"/>
          <a:stretch/>
        </p:blipFill>
        <p:spPr>
          <a:xfrm>
            <a:off x="11002619" y="2549388"/>
            <a:ext cx="2550236" cy="3697356"/>
          </a:xfrm>
          <a:prstGeom prst="rect">
            <a:avLst/>
          </a:prstGeom>
        </p:spPr>
      </p:pic>
      <p:pic>
        <p:nvPicPr>
          <p:cNvPr id="5" name="Obrázek 4">
            <a:extLst>
              <a:ext uri="{FF2B5EF4-FFF2-40B4-BE49-F238E27FC236}">
                <a16:creationId xmlns:a16="http://schemas.microsoft.com/office/drawing/2014/main" id="{6DDF644E-EB8A-4A82-97FB-0EC44A6A9371}"/>
              </a:ext>
            </a:extLst>
          </p:cNvPr>
          <p:cNvPicPr>
            <a:picLocks noChangeAspect="1"/>
          </p:cNvPicPr>
          <p:nvPr/>
        </p:nvPicPr>
        <p:blipFill>
          <a:blip r:embed="rId8"/>
          <a:stretch>
            <a:fillRect/>
          </a:stretch>
        </p:blipFill>
        <p:spPr>
          <a:xfrm>
            <a:off x="14136506" y="2773019"/>
            <a:ext cx="2593050" cy="3411138"/>
          </a:xfrm>
          <a:prstGeom prst="rect">
            <a:avLst/>
          </a:prstGeom>
        </p:spPr>
      </p:pic>
      <p:sp>
        <p:nvSpPr>
          <p:cNvPr id="8" name="TextovéPole 2">
            <a:extLst>
              <a:ext uri="{FF2B5EF4-FFF2-40B4-BE49-F238E27FC236}">
                <a16:creationId xmlns:a16="http://schemas.microsoft.com/office/drawing/2014/main" id="{A5B07084-F4A2-8180-779A-968B7116CF04}"/>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Tree>
    <p:extLst>
      <p:ext uri="{BB962C8B-B14F-4D97-AF65-F5344CB8AC3E}">
        <p14:creationId xmlns:p14="http://schemas.microsoft.com/office/powerpoint/2010/main" val="27051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7" name="Google Shape;907;p13">
            <a:extLst>
              <a:ext uri="{FF2B5EF4-FFF2-40B4-BE49-F238E27FC236}">
                <a16:creationId xmlns:a16="http://schemas.microsoft.com/office/drawing/2014/main" id="{3AD4F29E-519E-4888-80B4-C22D56834224}"/>
              </a:ext>
            </a:extLst>
          </p:cNvPr>
          <p:cNvSpPr txBox="1"/>
          <p:nvPr/>
        </p:nvSpPr>
        <p:spPr>
          <a:xfrm>
            <a:off x="0" y="231182"/>
            <a:ext cx="11836800"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Příklad – snídaně – kaše - obsah cukru</a:t>
            </a:r>
            <a:endParaRPr lang="en-US" sz="5400" b="1">
              <a:latin typeface="Calibri" panose="020F0502020204030204" pitchFamily="34" charset="0"/>
              <a:cs typeface="Calibri" panose="020F0502020204030204" pitchFamily="34" charset="0"/>
            </a:endParaRPr>
          </a:p>
        </p:txBody>
      </p:sp>
      <p:pic>
        <p:nvPicPr>
          <p:cNvPr id="20" name="Obrázek 19">
            <a:extLst>
              <a:ext uri="{FF2B5EF4-FFF2-40B4-BE49-F238E27FC236}">
                <a16:creationId xmlns:a16="http://schemas.microsoft.com/office/drawing/2014/main" id="{422B904E-728A-4D1D-8197-7F946B140F2B}"/>
              </a:ext>
            </a:extLst>
          </p:cNvPr>
          <p:cNvPicPr>
            <a:picLocks noChangeAspect="1"/>
          </p:cNvPicPr>
          <p:nvPr/>
        </p:nvPicPr>
        <p:blipFill>
          <a:blip r:embed="rId3"/>
          <a:stretch>
            <a:fillRect/>
          </a:stretch>
        </p:blipFill>
        <p:spPr>
          <a:xfrm>
            <a:off x="800732" y="3823605"/>
            <a:ext cx="952550" cy="1000176"/>
          </a:xfrm>
          <a:prstGeom prst="rect">
            <a:avLst/>
          </a:prstGeom>
        </p:spPr>
      </p:pic>
      <p:pic>
        <p:nvPicPr>
          <p:cNvPr id="21" name="Obrázek 20">
            <a:extLst>
              <a:ext uri="{FF2B5EF4-FFF2-40B4-BE49-F238E27FC236}">
                <a16:creationId xmlns:a16="http://schemas.microsoft.com/office/drawing/2014/main" id="{B94A2E53-0B20-438B-899C-10FD902E3F99}"/>
              </a:ext>
            </a:extLst>
          </p:cNvPr>
          <p:cNvPicPr>
            <a:picLocks noChangeAspect="1"/>
          </p:cNvPicPr>
          <p:nvPr/>
        </p:nvPicPr>
        <p:blipFill>
          <a:blip r:embed="rId3"/>
          <a:stretch>
            <a:fillRect/>
          </a:stretch>
        </p:blipFill>
        <p:spPr>
          <a:xfrm>
            <a:off x="1778195" y="3823607"/>
            <a:ext cx="952550" cy="1000176"/>
          </a:xfrm>
          <a:prstGeom prst="rect">
            <a:avLst/>
          </a:prstGeom>
        </p:spPr>
      </p:pic>
      <p:pic>
        <p:nvPicPr>
          <p:cNvPr id="23" name="Grafický objekt 22" descr="Pomoc">
            <a:extLst>
              <a:ext uri="{FF2B5EF4-FFF2-40B4-BE49-F238E27FC236}">
                <a16:creationId xmlns:a16="http://schemas.microsoft.com/office/drawing/2014/main" id="{6485BFB5-AFC2-49AE-973C-7C67A8678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1013" y="2021929"/>
            <a:ext cx="1631732" cy="1631732"/>
          </a:xfrm>
          <a:prstGeom prst="rect">
            <a:avLst/>
          </a:prstGeom>
        </p:spPr>
      </p:pic>
      <p:pic>
        <p:nvPicPr>
          <p:cNvPr id="24" name="Obrázek 23">
            <a:extLst>
              <a:ext uri="{FF2B5EF4-FFF2-40B4-BE49-F238E27FC236}">
                <a16:creationId xmlns:a16="http://schemas.microsoft.com/office/drawing/2014/main" id="{D826377D-8335-4907-9403-EDE53B2CA327}"/>
              </a:ext>
            </a:extLst>
          </p:cNvPr>
          <p:cNvPicPr>
            <a:picLocks noChangeAspect="1"/>
          </p:cNvPicPr>
          <p:nvPr/>
        </p:nvPicPr>
        <p:blipFill>
          <a:blip r:embed="rId3"/>
          <a:stretch>
            <a:fillRect/>
          </a:stretch>
        </p:blipFill>
        <p:spPr>
          <a:xfrm>
            <a:off x="2795071" y="3831489"/>
            <a:ext cx="952550" cy="1000176"/>
          </a:xfrm>
          <a:prstGeom prst="rect">
            <a:avLst/>
          </a:prstGeom>
        </p:spPr>
      </p:pic>
      <p:pic>
        <p:nvPicPr>
          <p:cNvPr id="25" name="Obrázek 24">
            <a:extLst>
              <a:ext uri="{FF2B5EF4-FFF2-40B4-BE49-F238E27FC236}">
                <a16:creationId xmlns:a16="http://schemas.microsoft.com/office/drawing/2014/main" id="{989575AA-E83B-4E72-BFA8-02B73E67F907}"/>
              </a:ext>
            </a:extLst>
          </p:cNvPr>
          <p:cNvPicPr>
            <a:picLocks noChangeAspect="1"/>
          </p:cNvPicPr>
          <p:nvPr/>
        </p:nvPicPr>
        <p:blipFill>
          <a:blip r:embed="rId3"/>
          <a:stretch>
            <a:fillRect/>
          </a:stretch>
        </p:blipFill>
        <p:spPr>
          <a:xfrm>
            <a:off x="832264" y="4816835"/>
            <a:ext cx="952550" cy="1000176"/>
          </a:xfrm>
          <a:prstGeom prst="rect">
            <a:avLst/>
          </a:prstGeom>
        </p:spPr>
      </p:pic>
      <p:pic>
        <p:nvPicPr>
          <p:cNvPr id="26" name="Obrázek 25">
            <a:extLst>
              <a:ext uri="{FF2B5EF4-FFF2-40B4-BE49-F238E27FC236}">
                <a16:creationId xmlns:a16="http://schemas.microsoft.com/office/drawing/2014/main" id="{4396C5F9-AE90-448E-8214-38BCE55DCC1E}"/>
              </a:ext>
            </a:extLst>
          </p:cNvPr>
          <p:cNvPicPr>
            <a:picLocks noChangeAspect="1"/>
          </p:cNvPicPr>
          <p:nvPr/>
        </p:nvPicPr>
        <p:blipFill>
          <a:blip r:embed="rId3"/>
          <a:stretch>
            <a:fillRect/>
          </a:stretch>
        </p:blipFill>
        <p:spPr>
          <a:xfrm>
            <a:off x="1825489" y="4832600"/>
            <a:ext cx="952550" cy="1000176"/>
          </a:xfrm>
          <a:prstGeom prst="rect">
            <a:avLst/>
          </a:prstGeom>
        </p:spPr>
      </p:pic>
      <p:pic>
        <p:nvPicPr>
          <p:cNvPr id="27" name="Obrázek 26">
            <a:extLst>
              <a:ext uri="{FF2B5EF4-FFF2-40B4-BE49-F238E27FC236}">
                <a16:creationId xmlns:a16="http://schemas.microsoft.com/office/drawing/2014/main" id="{A0C2B800-C8FF-419B-A456-88B9B50505B8}"/>
              </a:ext>
            </a:extLst>
          </p:cNvPr>
          <p:cNvPicPr>
            <a:picLocks noChangeAspect="1"/>
          </p:cNvPicPr>
          <p:nvPr/>
        </p:nvPicPr>
        <p:blipFill>
          <a:blip r:embed="rId3"/>
          <a:stretch>
            <a:fillRect/>
          </a:stretch>
        </p:blipFill>
        <p:spPr>
          <a:xfrm>
            <a:off x="2802952" y="4816833"/>
            <a:ext cx="952550" cy="1000176"/>
          </a:xfrm>
          <a:prstGeom prst="rect">
            <a:avLst/>
          </a:prstGeom>
        </p:spPr>
      </p:pic>
      <p:sp>
        <p:nvSpPr>
          <p:cNvPr id="3" name="TextovéPole 2">
            <a:extLst>
              <a:ext uri="{FF2B5EF4-FFF2-40B4-BE49-F238E27FC236}">
                <a16:creationId xmlns:a16="http://schemas.microsoft.com/office/drawing/2014/main" id="{C933397E-7377-3082-D006-CD4238A60D29}"/>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pic>
        <p:nvPicPr>
          <p:cNvPr id="2" name="Obrázek 1">
            <a:extLst>
              <a:ext uri="{FF2B5EF4-FFF2-40B4-BE49-F238E27FC236}">
                <a16:creationId xmlns:a16="http://schemas.microsoft.com/office/drawing/2014/main" id="{908F10F2-23EF-473D-A469-98435EAA3545}"/>
              </a:ext>
            </a:extLst>
          </p:cNvPr>
          <p:cNvPicPr>
            <a:picLocks noChangeAspect="1"/>
          </p:cNvPicPr>
          <p:nvPr/>
        </p:nvPicPr>
        <p:blipFill>
          <a:blip r:embed="rId6"/>
          <a:stretch>
            <a:fillRect/>
          </a:stretch>
        </p:blipFill>
        <p:spPr>
          <a:xfrm>
            <a:off x="5939364" y="2966828"/>
            <a:ext cx="2310282" cy="3203432"/>
          </a:xfrm>
          <a:prstGeom prst="rect">
            <a:avLst/>
          </a:prstGeom>
        </p:spPr>
      </p:pic>
      <p:graphicFrame>
        <p:nvGraphicFramePr>
          <p:cNvPr id="13" name="Tabulka 12">
            <a:extLst>
              <a:ext uri="{FF2B5EF4-FFF2-40B4-BE49-F238E27FC236}">
                <a16:creationId xmlns:a16="http://schemas.microsoft.com/office/drawing/2014/main" id="{CB25FF17-077E-4D32-86AB-EBEA2AFDFE20}"/>
              </a:ext>
            </a:extLst>
          </p:cNvPr>
          <p:cNvGraphicFramePr>
            <a:graphicFrameLocks noGrp="1"/>
          </p:cNvGraphicFramePr>
          <p:nvPr/>
        </p:nvGraphicFramePr>
        <p:xfrm>
          <a:off x="655981" y="6786770"/>
          <a:ext cx="16384658" cy="2377440"/>
        </p:xfrm>
        <a:graphic>
          <a:graphicData uri="http://schemas.openxmlformats.org/drawingml/2006/table">
            <a:tbl>
              <a:tblPr firstRow="1" bandRow="1">
                <a:tableStyleId>{5C22544A-7EE6-4342-B048-85BDC9FD1C3A}</a:tableStyleId>
              </a:tblPr>
              <a:tblGrid>
                <a:gridCol w="5258889">
                  <a:extLst>
                    <a:ext uri="{9D8B030D-6E8A-4147-A177-3AD203B41FA5}">
                      <a16:colId xmlns:a16="http://schemas.microsoft.com/office/drawing/2014/main" val="348242215"/>
                    </a:ext>
                  </a:extLst>
                </a:gridCol>
                <a:gridCol w="2596095">
                  <a:extLst>
                    <a:ext uri="{9D8B030D-6E8A-4147-A177-3AD203B41FA5}">
                      <a16:colId xmlns:a16="http://schemas.microsoft.com/office/drawing/2014/main" val="1126404518"/>
                    </a:ext>
                  </a:extLst>
                </a:gridCol>
                <a:gridCol w="2927474">
                  <a:extLst>
                    <a:ext uri="{9D8B030D-6E8A-4147-A177-3AD203B41FA5}">
                      <a16:colId xmlns:a16="http://schemas.microsoft.com/office/drawing/2014/main" val="620620999"/>
                    </a:ext>
                  </a:extLst>
                </a:gridCol>
                <a:gridCol w="2665188">
                  <a:extLst>
                    <a:ext uri="{9D8B030D-6E8A-4147-A177-3AD203B41FA5}">
                      <a16:colId xmlns:a16="http://schemas.microsoft.com/office/drawing/2014/main" val="1117148185"/>
                    </a:ext>
                  </a:extLst>
                </a:gridCol>
                <a:gridCol w="2937012">
                  <a:extLst>
                    <a:ext uri="{9D8B030D-6E8A-4147-A177-3AD203B41FA5}">
                      <a16:colId xmlns:a16="http://schemas.microsoft.com/office/drawing/2014/main" val="2237456686"/>
                    </a:ext>
                  </a:extLst>
                </a:gridCol>
              </a:tblGrid>
              <a:tr h="5943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cs-CZ" sz="3000" b="1">
                          <a:solidFill>
                            <a:schemeClr val="tx1"/>
                          </a:solidFill>
                          <a:latin typeface="Calibri" panose="020F0502020204030204" pitchFamily="34" charset="0"/>
                          <a:cs typeface="Calibri" panose="020F0502020204030204" pitchFamily="34" charset="0"/>
                        </a:rPr>
                        <a:t>Obsah cukru ve 100 g</a:t>
                      </a:r>
                      <a:endParaRPr lang="en-US" sz="3000" b="1">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10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8,9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27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36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594360">
                <a:tc>
                  <a:txBody>
                    <a:bodyPr/>
                    <a:lstStyle/>
                    <a:p>
                      <a:r>
                        <a:rPr lang="cs-CZ" sz="3000" b="1">
                          <a:solidFill>
                            <a:schemeClr val="bg1"/>
                          </a:solidFill>
                          <a:latin typeface="Calibri" panose="020F0502020204030204" pitchFamily="34" charset="0"/>
                          <a:cs typeface="Calibri" panose="020F0502020204030204" pitchFamily="34" charset="0"/>
                        </a:rPr>
                        <a:t>Počet kostek cukru ve 100 g</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2,8</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2,5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7,5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10</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94360">
                <a:tc>
                  <a:txBody>
                    <a:bodyPr/>
                    <a:lstStyle/>
                    <a:p>
                      <a:pPr algn="l"/>
                      <a:r>
                        <a:rPr lang="cs-CZ" sz="3000">
                          <a:solidFill>
                            <a:srgbClr val="0070C0"/>
                          </a:solidFill>
                          <a:latin typeface="Calibri" panose="020F0502020204030204" pitchFamily="34" charset="0"/>
                          <a:cs typeface="Calibri" panose="020F0502020204030204" pitchFamily="34" charset="0"/>
                        </a:rPr>
                        <a:t>Balení</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panose="020F0502020204030204" pitchFamily="34" charset="0"/>
                          <a:cs typeface="Calibri" panose="020F0502020204030204" pitchFamily="34" charset="0"/>
                        </a:rPr>
                        <a:t>55 g</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panose="020F0502020204030204" pitchFamily="34" charset="0"/>
                          <a:cs typeface="Calibri" panose="020F0502020204030204" pitchFamily="34" charset="0"/>
                        </a:rPr>
                        <a:t>65 g</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panose="020F0502020204030204" pitchFamily="34" charset="0"/>
                          <a:cs typeface="Calibri" panose="020F0502020204030204" pitchFamily="34" charset="0"/>
                        </a:rPr>
                        <a:t>50 g</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panose="020F0502020204030204" pitchFamily="34" charset="0"/>
                          <a:cs typeface="Calibri" panose="020F0502020204030204" pitchFamily="34" charset="0"/>
                        </a:rPr>
                        <a:t>45 g</a:t>
                      </a:r>
                      <a:endParaRPr lang="en-US" sz="3000">
                        <a:solidFill>
                          <a:srgbClr val="0070C0"/>
                        </a:solidFill>
                        <a:latin typeface="Calibri"/>
                        <a:cs typeface="Calibri"/>
                      </a:endParaRPr>
                    </a:p>
                  </a:txBody>
                  <a:tcPr marL="137160" marR="137160" marT="68580" marB="68580" anchor="ctr"/>
                </a:tc>
                <a:extLst>
                  <a:ext uri="{0D108BD9-81ED-4DB2-BD59-A6C34878D82A}">
                    <a16:rowId xmlns:a16="http://schemas.microsoft.com/office/drawing/2014/main" val="3677150879"/>
                  </a:ext>
                </a:extLst>
              </a:tr>
              <a:tr h="594360">
                <a:tc>
                  <a:txBody>
                    <a:bodyPr/>
                    <a:lstStyle/>
                    <a:p>
                      <a:pPr lvl="0" algn="l">
                        <a:buNone/>
                      </a:pPr>
                      <a:r>
                        <a:rPr lang="cs-CZ" sz="3000">
                          <a:solidFill>
                            <a:srgbClr val="0070C0"/>
                          </a:solidFill>
                          <a:latin typeface="Calibri"/>
                          <a:cs typeface="Calibri"/>
                        </a:rPr>
                        <a:t>Počet kostek cukru na balení</a:t>
                      </a:r>
                    </a:p>
                  </a:txBody>
                  <a:tcPr marL="137160" marR="137160" marT="68580" marB="68580" anchor="ctr"/>
                </a:tc>
                <a:tc>
                  <a:txBody>
                    <a:bodyPr/>
                    <a:lstStyle/>
                    <a:p>
                      <a:pPr lvl="0" algn="ctr">
                        <a:buNone/>
                      </a:pPr>
                      <a:r>
                        <a:rPr lang="cs-CZ" sz="3000">
                          <a:solidFill>
                            <a:srgbClr val="0070C0"/>
                          </a:solidFill>
                          <a:latin typeface="Calibri"/>
                          <a:cs typeface="Calibri"/>
                        </a:rPr>
                        <a:t>1,5</a:t>
                      </a:r>
                    </a:p>
                  </a:txBody>
                  <a:tcPr marL="137160" marR="137160" marT="68580" marB="68580" anchor="ctr"/>
                </a:tc>
                <a:tc>
                  <a:txBody>
                    <a:bodyPr/>
                    <a:lstStyle/>
                    <a:p>
                      <a:pPr lvl="0" algn="ctr">
                        <a:buNone/>
                      </a:pPr>
                      <a:r>
                        <a:rPr lang="cs-CZ" sz="3000">
                          <a:solidFill>
                            <a:srgbClr val="0070C0"/>
                          </a:solidFill>
                          <a:latin typeface="Calibri"/>
                          <a:cs typeface="Calibri"/>
                        </a:rPr>
                        <a:t>1,6</a:t>
                      </a:r>
                    </a:p>
                  </a:txBody>
                  <a:tcPr marL="137160" marR="137160" marT="68580" marB="68580" anchor="ctr"/>
                </a:tc>
                <a:tc>
                  <a:txBody>
                    <a:bodyPr/>
                    <a:lstStyle/>
                    <a:p>
                      <a:pPr lvl="0" algn="ctr">
                        <a:buNone/>
                      </a:pPr>
                      <a:r>
                        <a:rPr lang="cs-CZ" sz="3000">
                          <a:solidFill>
                            <a:srgbClr val="0070C0"/>
                          </a:solidFill>
                          <a:latin typeface="Calibri"/>
                          <a:cs typeface="Calibri"/>
                        </a:rPr>
                        <a:t>3,8</a:t>
                      </a:r>
                    </a:p>
                  </a:txBody>
                  <a:tcPr marL="137160" marR="137160" marT="68580" marB="68580" anchor="ctr"/>
                </a:tc>
                <a:tc>
                  <a:txBody>
                    <a:bodyPr/>
                    <a:lstStyle/>
                    <a:p>
                      <a:pPr lvl="0" algn="ctr">
                        <a:buNone/>
                      </a:pPr>
                      <a:r>
                        <a:rPr lang="cs-CZ" sz="3000">
                          <a:solidFill>
                            <a:srgbClr val="0070C0"/>
                          </a:solidFill>
                          <a:latin typeface="Calibri"/>
                          <a:cs typeface="Calibri"/>
                        </a:rPr>
                        <a:t>4,5</a:t>
                      </a:r>
                    </a:p>
                  </a:txBody>
                  <a:tcPr marL="137160" marR="137160" marT="68580" marB="68580" anchor="ctr"/>
                </a:tc>
                <a:extLst>
                  <a:ext uri="{0D108BD9-81ED-4DB2-BD59-A6C34878D82A}">
                    <a16:rowId xmlns:a16="http://schemas.microsoft.com/office/drawing/2014/main" val="3500183000"/>
                  </a:ext>
                </a:extLst>
              </a:tr>
            </a:tbl>
          </a:graphicData>
        </a:graphic>
      </p:graphicFrame>
      <p:pic>
        <p:nvPicPr>
          <p:cNvPr id="4" name="Obrázek 3">
            <a:extLst>
              <a:ext uri="{FF2B5EF4-FFF2-40B4-BE49-F238E27FC236}">
                <a16:creationId xmlns:a16="http://schemas.microsoft.com/office/drawing/2014/main" id="{D510779C-A2CE-437B-94CD-F8FADF9F2907}"/>
              </a:ext>
            </a:extLst>
          </p:cNvPr>
          <p:cNvPicPr>
            <a:picLocks noChangeAspect="1"/>
          </p:cNvPicPr>
          <p:nvPr/>
        </p:nvPicPr>
        <p:blipFill>
          <a:blip r:embed="rId7"/>
          <a:stretch>
            <a:fillRect/>
          </a:stretch>
        </p:blipFill>
        <p:spPr>
          <a:xfrm>
            <a:off x="8410043" y="3101007"/>
            <a:ext cx="2831970" cy="3023085"/>
          </a:xfrm>
          <a:prstGeom prst="rect">
            <a:avLst/>
          </a:prstGeom>
        </p:spPr>
      </p:pic>
      <p:pic>
        <p:nvPicPr>
          <p:cNvPr id="15" name="Obrázek 14">
            <a:extLst>
              <a:ext uri="{FF2B5EF4-FFF2-40B4-BE49-F238E27FC236}">
                <a16:creationId xmlns:a16="http://schemas.microsoft.com/office/drawing/2014/main" id="{6E4FF32C-FFF2-4537-97F4-EF9FD81E7462}"/>
              </a:ext>
            </a:extLst>
          </p:cNvPr>
          <p:cNvPicPr>
            <a:picLocks noChangeAspect="1"/>
          </p:cNvPicPr>
          <p:nvPr/>
        </p:nvPicPr>
        <p:blipFill rotWithShape="1">
          <a:blip r:embed="rId8"/>
          <a:srcRect t="8743" r="4440"/>
          <a:stretch/>
        </p:blipFill>
        <p:spPr>
          <a:xfrm>
            <a:off x="11411597" y="3115918"/>
            <a:ext cx="2452412" cy="2977301"/>
          </a:xfrm>
          <a:prstGeom prst="rect">
            <a:avLst/>
          </a:prstGeom>
        </p:spPr>
      </p:pic>
      <p:pic>
        <p:nvPicPr>
          <p:cNvPr id="5" name="Obrázek 4">
            <a:extLst>
              <a:ext uri="{FF2B5EF4-FFF2-40B4-BE49-F238E27FC236}">
                <a16:creationId xmlns:a16="http://schemas.microsoft.com/office/drawing/2014/main" id="{1ABC85A0-3E2A-4112-94BE-BE3E9F885488}"/>
              </a:ext>
            </a:extLst>
          </p:cNvPr>
          <p:cNvPicPr>
            <a:picLocks noChangeAspect="1"/>
          </p:cNvPicPr>
          <p:nvPr/>
        </p:nvPicPr>
        <p:blipFill>
          <a:blip r:embed="rId9"/>
          <a:stretch>
            <a:fillRect/>
          </a:stretch>
        </p:blipFill>
        <p:spPr>
          <a:xfrm>
            <a:off x="14344801" y="2781214"/>
            <a:ext cx="2181338" cy="3352973"/>
          </a:xfrm>
          <a:prstGeom prst="rect">
            <a:avLst/>
          </a:prstGeom>
        </p:spPr>
      </p:pic>
      <p:sp>
        <p:nvSpPr>
          <p:cNvPr id="8" name="TextovéPole 2">
            <a:extLst>
              <a:ext uri="{FF2B5EF4-FFF2-40B4-BE49-F238E27FC236}">
                <a16:creationId xmlns:a16="http://schemas.microsoft.com/office/drawing/2014/main" id="{B3813DB0-3E19-DC9F-4EC5-4EE307AD29B4}"/>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Tree>
    <p:extLst>
      <p:ext uri="{BB962C8B-B14F-4D97-AF65-F5344CB8AC3E}">
        <p14:creationId xmlns:p14="http://schemas.microsoft.com/office/powerpoint/2010/main" val="41097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7" name="Google Shape;907;p13">
            <a:extLst>
              <a:ext uri="{FF2B5EF4-FFF2-40B4-BE49-F238E27FC236}">
                <a16:creationId xmlns:a16="http://schemas.microsoft.com/office/drawing/2014/main" id="{3AD4F29E-519E-4888-80B4-C22D56834224}"/>
              </a:ext>
            </a:extLst>
          </p:cNvPr>
          <p:cNvSpPr txBox="1"/>
          <p:nvPr/>
        </p:nvSpPr>
        <p:spPr>
          <a:xfrm>
            <a:off x="0" y="231182"/>
            <a:ext cx="11836800" cy="969436"/>
          </a:xfrm>
          <a:prstGeom prst="rect">
            <a:avLst/>
          </a:prstGeom>
          <a:solidFill>
            <a:schemeClr val="lt1"/>
          </a:solidFill>
          <a:ln>
            <a:noFill/>
          </a:ln>
        </p:spPr>
        <p:txBody>
          <a:bodyPr spcFirstLastPara="1" wrap="square" lIns="137138" tIns="68550" rIns="137138" bIns="685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87" b="0" i="0" u="none" strike="noStrike" cap="none">
                <a:solidFill>
                  <a:srgbClr val="000000"/>
                </a:solidFill>
                <a:latin typeface="Arial"/>
                <a:ea typeface="Arial"/>
                <a:cs typeface="Arial"/>
                <a:sym typeface="Arial"/>
              </a:defRPr>
            </a:lvl9pPr>
          </a:lstStyle>
          <a:p>
            <a:pPr algn="ctr">
              <a:buSzPts val="3600"/>
            </a:pPr>
            <a:r>
              <a:rPr lang="cs-CZ" sz="5400" b="1">
                <a:latin typeface="Calibri" panose="020F0502020204030204" pitchFamily="34" charset="0"/>
                <a:cs typeface="Calibri" panose="020F0502020204030204" pitchFamily="34" charset="0"/>
              </a:rPr>
              <a:t>Příklad – snídaně – kaše - obsah cukru</a:t>
            </a:r>
            <a:endParaRPr lang="en-US" sz="5400" b="1">
              <a:latin typeface="Calibri" panose="020F0502020204030204" pitchFamily="34" charset="0"/>
              <a:cs typeface="Calibri" panose="020F0502020204030204" pitchFamily="34" charset="0"/>
            </a:endParaRPr>
          </a:p>
        </p:txBody>
      </p:sp>
      <p:pic>
        <p:nvPicPr>
          <p:cNvPr id="20" name="Obrázek 19">
            <a:extLst>
              <a:ext uri="{FF2B5EF4-FFF2-40B4-BE49-F238E27FC236}">
                <a16:creationId xmlns:a16="http://schemas.microsoft.com/office/drawing/2014/main" id="{422B904E-728A-4D1D-8197-7F946B140F2B}"/>
              </a:ext>
            </a:extLst>
          </p:cNvPr>
          <p:cNvPicPr>
            <a:picLocks noChangeAspect="1"/>
          </p:cNvPicPr>
          <p:nvPr/>
        </p:nvPicPr>
        <p:blipFill>
          <a:blip r:embed="rId3"/>
          <a:stretch>
            <a:fillRect/>
          </a:stretch>
        </p:blipFill>
        <p:spPr>
          <a:xfrm>
            <a:off x="800732" y="3823605"/>
            <a:ext cx="952550" cy="1000176"/>
          </a:xfrm>
          <a:prstGeom prst="rect">
            <a:avLst/>
          </a:prstGeom>
        </p:spPr>
      </p:pic>
      <p:pic>
        <p:nvPicPr>
          <p:cNvPr id="21" name="Obrázek 20">
            <a:extLst>
              <a:ext uri="{FF2B5EF4-FFF2-40B4-BE49-F238E27FC236}">
                <a16:creationId xmlns:a16="http://schemas.microsoft.com/office/drawing/2014/main" id="{B94A2E53-0B20-438B-899C-10FD902E3F99}"/>
              </a:ext>
            </a:extLst>
          </p:cNvPr>
          <p:cNvPicPr>
            <a:picLocks noChangeAspect="1"/>
          </p:cNvPicPr>
          <p:nvPr/>
        </p:nvPicPr>
        <p:blipFill>
          <a:blip r:embed="rId3"/>
          <a:stretch>
            <a:fillRect/>
          </a:stretch>
        </p:blipFill>
        <p:spPr>
          <a:xfrm>
            <a:off x="1778195" y="3823607"/>
            <a:ext cx="952550" cy="1000176"/>
          </a:xfrm>
          <a:prstGeom prst="rect">
            <a:avLst/>
          </a:prstGeom>
        </p:spPr>
      </p:pic>
      <p:pic>
        <p:nvPicPr>
          <p:cNvPr id="23" name="Grafický objekt 22" descr="Pomoc">
            <a:extLst>
              <a:ext uri="{FF2B5EF4-FFF2-40B4-BE49-F238E27FC236}">
                <a16:creationId xmlns:a16="http://schemas.microsoft.com/office/drawing/2014/main" id="{6485BFB5-AFC2-49AE-973C-7C67A86786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1013" y="2021929"/>
            <a:ext cx="1631732" cy="1631732"/>
          </a:xfrm>
          <a:prstGeom prst="rect">
            <a:avLst/>
          </a:prstGeom>
        </p:spPr>
      </p:pic>
      <p:pic>
        <p:nvPicPr>
          <p:cNvPr id="24" name="Obrázek 23">
            <a:extLst>
              <a:ext uri="{FF2B5EF4-FFF2-40B4-BE49-F238E27FC236}">
                <a16:creationId xmlns:a16="http://schemas.microsoft.com/office/drawing/2014/main" id="{D826377D-8335-4907-9403-EDE53B2CA327}"/>
              </a:ext>
            </a:extLst>
          </p:cNvPr>
          <p:cNvPicPr>
            <a:picLocks noChangeAspect="1"/>
          </p:cNvPicPr>
          <p:nvPr/>
        </p:nvPicPr>
        <p:blipFill>
          <a:blip r:embed="rId3"/>
          <a:stretch>
            <a:fillRect/>
          </a:stretch>
        </p:blipFill>
        <p:spPr>
          <a:xfrm>
            <a:off x="2795071" y="3831489"/>
            <a:ext cx="952550" cy="1000176"/>
          </a:xfrm>
          <a:prstGeom prst="rect">
            <a:avLst/>
          </a:prstGeom>
        </p:spPr>
      </p:pic>
      <p:pic>
        <p:nvPicPr>
          <p:cNvPr id="25" name="Obrázek 24">
            <a:extLst>
              <a:ext uri="{FF2B5EF4-FFF2-40B4-BE49-F238E27FC236}">
                <a16:creationId xmlns:a16="http://schemas.microsoft.com/office/drawing/2014/main" id="{989575AA-E83B-4E72-BFA8-02B73E67F907}"/>
              </a:ext>
            </a:extLst>
          </p:cNvPr>
          <p:cNvPicPr>
            <a:picLocks noChangeAspect="1"/>
          </p:cNvPicPr>
          <p:nvPr/>
        </p:nvPicPr>
        <p:blipFill>
          <a:blip r:embed="rId3"/>
          <a:stretch>
            <a:fillRect/>
          </a:stretch>
        </p:blipFill>
        <p:spPr>
          <a:xfrm>
            <a:off x="832264" y="4816835"/>
            <a:ext cx="952550" cy="1000176"/>
          </a:xfrm>
          <a:prstGeom prst="rect">
            <a:avLst/>
          </a:prstGeom>
        </p:spPr>
      </p:pic>
      <p:pic>
        <p:nvPicPr>
          <p:cNvPr id="26" name="Obrázek 25">
            <a:extLst>
              <a:ext uri="{FF2B5EF4-FFF2-40B4-BE49-F238E27FC236}">
                <a16:creationId xmlns:a16="http://schemas.microsoft.com/office/drawing/2014/main" id="{4396C5F9-AE90-448E-8214-38BCE55DCC1E}"/>
              </a:ext>
            </a:extLst>
          </p:cNvPr>
          <p:cNvPicPr>
            <a:picLocks noChangeAspect="1"/>
          </p:cNvPicPr>
          <p:nvPr/>
        </p:nvPicPr>
        <p:blipFill>
          <a:blip r:embed="rId3"/>
          <a:stretch>
            <a:fillRect/>
          </a:stretch>
        </p:blipFill>
        <p:spPr>
          <a:xfrm>
            <a:off x="1825489" y="4832600"/>
            <a:ext cx="952550" cy="1000176"/>
          </a:xfrm>
          <a:prstGeom prst="rect">
            <a:avLst/>
          </a:prstGeom>
        </p:spPr>
      </p:pic>
      <p:pic>
        <p:nvPicPr>
          <p:cNvPr id="27" name="Obrázek 26">
            <a:extLst>
              <a:ext uri="{FF2B5EF4-FFF2-40B4-BE49-F238E27FC236}">
                <a16:creationId xmlns:a16="http://schemas.microsoft.com/office/drawing/2014/main" id="{A0C2B800-C8FF-419B-A456-88B9B50505B8}"/>
              </a:ext>
            </a:extLst>
          </p:cNvPr>
          <p:cNvPicPr>
            <a:picLocks noChangeAspect="1"/>
          </p:cNvPicPr>
          <p:nvPr/>
        </p:nvPicPr>
        <p:blipFill>
          <a:blip r:embed="rId3"/>
          <a:stretch>
            <a:fillRect/>
          </a:stretch>
        </p:blipFill>
        <p:spPr>
          <a:xfrm>
            <a:off x="2802952" y="4816833"/>
            <a:ext cx="952550" cy="1000176"/>
          </a:xfrm>
          <a:prstGeom prst="rect">
            <a:avLst/>
          </a:prstGeom>
        </p:spPr>
      </p:pic>
      <p:sp>
        <p:nvSpPr>
          <p:cNvPr id="3" name="TextovéPole 2">
            <a:extLst>
              <a:ext uri="{FF2B5EF4-FFF2-40B4-BE49-F238E27FC236}">
                <a16:creationId xmlns:a16="http://schemas.microsoft.com/office/drawing/2014/main" id="{C933397E-7377-3082-D006-CD4238A60D29}"/>
              </a:ext>
            </a:extLst>
          </p:cNvPr>
          <p:cNvSpPr txBox="1"/>
          <p:nvPr/>
        </p:nvSpPr>
        <p:spPr>
          <a:xfrm>
            <a:off x="13964832" y="9199274"/>
            <a:ext cx="3611346" cy="461665"/>
          </a:xfrm>
          <a:prstGeom prst="rect">
            <a:avLst/>
          </a:prstGeom>
          <a:noFill/>
        </p:spPr>
        <p:txBody>
          <a:bodyPr wrap="square" rtlCol="0">
            <a:spAutoFit/>
          </a:bodyPr>
          <a:lstStyle/>
          <a:p>
            <a:r>
              <a:rPr lang="cs-CZ" sz="2400" i="1"/>
              <a:t>1 kostka cukru = 3,6 g</a:t>
            </a:r>
            <a:endParaRPr lang="en-US" sz="2400" i="1"/>
          </a:p>
        </p:txBody>
      </p:sp>
      <p:graphicFrame>
        <p:nvGraphicFramePr>
          <p:cNvPr id="13" name="Tabulka 12">
            <a:extLst>
              <a:ext uri="{FF2B5EF4-FFF2-40B4-BE49-F238E27FC236}">
                <a16:creationId xmlns:a16="http://schemas.microsoft.com/office/drawing/2014/main" id="{CB25FF17-077E-4D32-86AB-EBEA2AFDFE20}"/>
              </a:ext>
            </a:extLst>
          </p:cNvPr>
          <p:cNvGraphicFramePr>
            <a:graphicFrameLocks noGrp="1"/>
          </p:cNvGraphicFramePr>
          <p:nvPr/>
        </p:nvGraphicFramePr>
        <p:xfrm>
          <a:off x="655981" y="6786770"/>
          <a:ext cx="16414476" cy="2377440"/>
        </p:xfrm>
        <a:graphic>
          <a:graphicData uri="http://schemas.openxmlformats.org/drawingml/2006/table">
            <a:tbl>
              <a:tblPr firstRow="1" bandRow="1">
                <a:tableStyleId>{5C22544A-7EE6-4342-B048-85BDC9FD1C3A}</a:tableStyleId>
              </a:tblPr>
              <a:tblGrid>
                <a:gridCol w="6419109">
                  <a:extLst>
                    <a:ext uri="{9D8B030D-6E8A-4147-A177-3AD203B41FA5}">
                      <a16:colId xmlns:a16="http://schemas.microsoft.com/office/drawing/2014/main" val="348242215"/>
                    </a:ext>
                  </a:extLst>
                </a:gridCol>
                <a:gridCol w="3168848">
                  <a:extLst>
                    <a:ext uri="{9D8B030D-6E8A-4147-A177-3AD203B41FA5}">
                      <a16:colId xmlns:a16="http://schemas.microsoft.com/office/drawing/2014/main" val="1126404518"/>
                    </a:ext>
                  </a:extLst>
                </a:gridCol>
                <a:gridCol w="3573335">
                  <a:extLst>
                    <a:ext uri="{9D8B030D-6E8A-4147-A177-3AD203B41FA5}">
                      <a16:colId xmlns:a16="http://schemas.microsoft.com/office/drawing/2014/main" val="620620999"/>
                    </a:ext>
                  </a:extLst>
                </a:gridCol>
                <a:gridCol w="3253184">
                  <a:extLst>
                    <a:ext uri="{9D8B030D-6E8A-4147-A177-3AD203B41FA5}">
                      <a16:colId xmlns:a16="http://schemas.microsoft.com/office/drawing/2014/main" val="1117148185"/>
                    </a:ext>
                  </a:extLst>
                </a:gridCol>
              </a:tblGrid>
              <a:tr h="5943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cs-CZ" sz="3000" b="1">
                          <a:solidFill>
                            <a:schemeClr val="tx1"/>
                          </a:solidFill>
                          <a:latin typeface="Calibri" panose="020F0502020204030204" pitchFamily="34" charset="0"/>
                          <a:cs typeface="Calibri" panose="020F0502020204030204" pitchFamily="34" charset="0"/>
                        </a:rPr>
                        <a:t>Obsah cukru ve 100 g</a:t>
                      </a:r>
                      <a:endParaRPr lang="en-US" sz="3000" b="1">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cs-CZ" sz="3000" b="1" i="0" u="none" strike="noStrike" cap="none">
                          <a:solidFill>
                            <a:schemeClr val="tx1"/>
                          </a:solidFill>
                          <a:latin typeface="Calibri" panose="020F0502020204030204" pitchFamily="34" charset="0"/>
                          <a:ea typeface="+mn-ea"/>
                          <a:cs typeface="Calibri" panose="020F0502020204030204" pitchFamily="34" charset="0"/>
                          <a:sym typeface="Arial"/>
                        </a:rPr>
                        <a:t>15 g</a:t>
                      </a:r>
                      <a:endParaRPr lang="en-US" sz="3000" b="1" i="0" u="none" strike="noStrike" cap="none">
                        <a:solidFill>
                          <a:schemeClr val="tx1"/>
                        </a:solidFill>
                        <a:latin typeface="Calibri" panose="020F0502020204030204" pitchFamily="34" charset="0"/>
                        <a:ea typeface="+mn-ea"/>
                        <a:cs typeface="Calibri" panose="020F0502020204030204" pitchFamily="34" charset="0"/>
                        <a:sym typeface="Arial"/>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14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tc>
                  <a:txBody>
                    <a:bodyPr/>
                    <a:lstStyle/>
                    <a:p>
                      <a:pPr algn="ctr"/>
                      <a:r>
                        <a:rPr lang="cs-CZ" sz="3000">
                          <a:solidFill>
                            <a:schemeClr val="tx1"/>
                          </a:solidFill>
                          <a:latin typeface="Calibri" panose="020F0502020204030204" pitchFamily="34" charset="0"/>
                          <a:cs typeface="Calibri" panose="020F0502020204030204" pitchFamily="34" charset="0"/>
                        </a:rPr>
                        <a:t>11 g</a:t>
                      </a:r>
                      <a:endParaRPr lang="en-US" sz="3000">
                        <a:solidFill>
                          <a:schemeClr val="tx1"/>
                        </a:solidFill>
                        <a:latin typeface="Calibri" panose="020F0502020204030204" pitchFamily="34" charset="0"/>
                        <a:cs typeface="Calibri" panose="020F0502020204030204" pitchFamily="34" charset="0"/>
                      </a:endParaRPr>
                    </a:p>
                  </a:txBody>
                  <a:tcPr marL="137160" marR="137160" marT="68580" marB="68580" anchor="ctr">
                    <a:solidFill>
                      <a:schemeClr val="bg2">
                        <a:lumMod val="40000"/>
                        <a:lumOff val="60000"/>
                      </a:schemeClr>
                    </a:solidFill>
                  </a:tcPr>
                </a:tc>
                <a:extLst>
                  <a:ext uri="{0D108BD9-81ED-4DB2-BD59-A6C34878D82A}">
                    <a16:rowId xmlns:a16="http://schemas.microsoft.com/office/drawing/2014/main" val="1758684445"/>
                  </a:ext>
                </a:extLst>
              </a:tr>
              <a:tr h="594360">
                <a:tc>
                  <a:txBody>
                    <a:bodyPr/>
                    <a:lstStyle/>
                    <a:p>
                      <a:r>
                        <a:rPr lang="cs-CZ" sz="3000" b="1">
                          <a:solidFill>
                            <a:schemeClr val="bg1"/>
                          </a:solidFill>
                          <a:latin typeface="Calibri" panose="020F0502020204030204" pitchFamily="34" charset="0"/>
                          <a:cs typeface="Calibri" panose="020F0502020204030204" pitchFamily="34" charset="0"/>
                        </a:rPr>
                        <a:t>Počet kostek cukru ve 100 g</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4,15</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3,9</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tc>
                  <a:txBody>
                    <a:bodyPr/>
                    <a:lstStyle/>
                    <a:p>
                      <a:pPr algn="ctr"/>
                      <a:r>
                        <a:rPr lang="cs-CZ" sz="3000" b="1">
                          <a:solidFill>
                            <a:schemeClr val="bg1"/>
                          </a:solidFill>
                          <a:latin typeface="Calibri" panose="020F0502020204030204" pitchFamily="34" charset="0"/>
                          <a:cs typeface="Calibri" panose="020F0502020204030204" pitchFamily="34" charset="0"/>
                        </a:rPr>
                        <a:t>3</a:t>
                      </a:r>
                      <a:endParaRPr lang="en-US" sz="3000" b="1">
                        <a:solidFill>
                          <a:schemeClr val="bg1"/>
                        </a:solidFill>
                        <a:latin typeface="Calibri" panose="020F0502020204030204" pitchFamily="34" charset="0"/>
                        <a:cs typeface="Calibri" panose="020F0502020204030204" pitchFamily="34" charset="0"/>
                      </a:endParaRPr>
                    </a:p>
                  </a:txBody>
                  <a:tcPr marL="137160" marR="137160" marT="68580" marB="68580" anchor="ctr">
                    <a:solidFill>
                      <a:schemeClr val="accent1">
                        <a:lumMod val="75000"/>
                      </a:schemeClr>
                    </a:solidFill>
                  </a:tcPr>
                </a:tc>
                <a:extLst>
                  <a:ext uri="{0D108BD9-81ED-4DB2-BD59-A6C34878D82A}">
                    <a16:rowId xmlns:a16="http://schemas.microsoft.com/office/drawing/2014/main" val="2263574227"/>
                  </a:ext>
                </a:extLst>
              </a:tr>
              <a:tr h="594360">
                <a:tc>
                  <a:txBody>
                    <a:bodyPr/>
                    <a:lstStyle/>
                    <a:p>
                      <a:pPr algn="l"/>
                      <a:r>
                        <a:rPr lang="cs-CZ" sz="3000">
                          <a:solidFill>
                            <a:srgbClr val="0070C0"/>
                          </a:solidFill>
                          <a:latin typeface="Calibri" panose="020F0502020204030204" pitchFamily="34" charset="0"/>
                          <a:cs typeface="Calibri" panose="020F0502020204030204" pitchFamily="34" charset="0"/>
                        </a:rPr>
                        <a:t>Balení</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panose="020F0502020204030204" pitchFamily="34" charset="0"/>
                          <a:cs typeface="Calibri" panose="020F0502020204030204" pitchFamily="34" charset="0"/>
                        </a:rPr>
                        <a:t>65 g</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panose="020F0502020204030204" pitchFamily="34" charset="0"/>
                          <a:cs typeface="Calibri" panose="020F0502020204030204" pitchFamily="34" charset="0"/>
                        </a:rPr>
                        <a:t>60 g</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tc>
                  <a:txBody>
                    <a:bodyPr/>
                    <a:lstStyle/>
                    <a:p>
                      <a:pPr algn="ctr"/>
                      <a:r>
                        <a:rPr lang="cs-CZ" sz="3000">
                          <a:solidFill>
                            <a:srgbClr val="0070C0"/>
                          </a:solidFill>
                          <a:latin typeface="Calibri" panose="020F0502020204030204" pitchFamily="34" charset="0"/>
                          <a:cs typeface="Calibri" panose="020F0502020204030204" pitchFamily="34" charset="0"/>
                        </a:rPr>
                        <a:t>60 g</a:t>
                      </a:r>
                      <a:endParaRPr lang="en-US" sz="3000">
                        <a:solidFill>
                          <a:srgbClr val="0070C0"/>
                        </a:solidFill>
                        <a:latin typeface="Calibri" panose="020F0502020204030204" pitchFamily="34" charset="0"/>
                        <a:cs typeface="Calibri" panose="020F0502020204030204" pitchFamily="34" charset="0"/>
                      </a:endParaRPr>
                    </a:p>
                  </a:txBody>
                  <a:tcPr marL="137160" marR="137160" marT="68580" marB="68580" anchor="ctr"/>
                </a:tc>
                <a:extLst>
                  <a:ext uri="{0D108BD9-81ED-4DB2-BD59-A6C34878D82A}">
                    <a16:rowId xmlns:a16="http://schemas.microsoft.com/office/drawing/2014/main" val="3677150879"/>
                  </a:ext>
                </a:extLst>
              </a:tr>
              <a:tr h="594360">
                <a:tc>
                  <a:txBody>
                    <a:bodyPr/>
                    <a:lstStyle/>
                    <a:p>
                      <a:pPr lvl="0" algn="l">
                        <a:buNone/>
                      </a:pPr>
                      <a:r>
                        <a:rPr lang="cs-CZ" sz="3000">
                          <a:solidFill>
                            <a:srgbClr val="0070C0"/>
                          </a:solidFill>
                          <a:latin typeface="Calibri"/>
                          <a:cs typeface="Calibri"/>
                        </a:rPr>
                        <a:t>Počet kostek cukru na balení</a:t>
                      </a:r>
                    </a:p>
                  </a:txBody>
                  <a:tcPr marL="137160" marR="137160" marT="68580" marB="68580" anchor="ctr"/>
                </a:tc>
                <a:tc>
                  <a:txBody>
                    <a:bodyPr/>
                    <a:lstStyle/>
                    <a:p>
                      <a:pPr lvl="0" algn="ctr">
                        <a:buNone/>
                      </a:pPr>
                      <a:r>
                        <a:rPr lang="cs-CZ" sz="3000">
                          <a:solidFill>
                            <a:srgbClr val="0070C0"/>
                          </a:solidFill>
                          <a:latin typeface="Calibri"/>
                          <a:cs typeface="Calibri"/>
                        </a:rPr>
                        <a:t>2,7</a:t>
                      </a:r>
                    </a:p>
                  </a:txBody>
                  <a:tcPr marL="137160" marR="137160" marT="68580" marB="68580" anchor="ctr"/>
                </a:tc>
                <a:tc>
                  <a:txBody>
                    <a:bodyPr/>
                    <a:lstStyle/>
                    <a:p>
                      <a:pPr lvl="0" algn="ctr">
                        <a:buNone/>
                      </a:pPr>
                      <a:r>
                        <a:rPr lang="cs-CZ" sz="3000">
                          <a:solidFill>
                            <a:srgbClr val="0070C0"/>
                          </a:solidFill>
                          <a:latin typeface="Calibri"/>
                          <a:cs typeface="Calibri"/>
                        </a:rPr>
                        <a:t>2,3</a:t>
                      </a:r>
                    </a:p>
                  </a:txBody>
                  <a:tcPr marL="137160" marR="137160" marT="68580" marB="68580" anchor="ctr"/>
                </a:tc>
                <a:tc>
                  <a:txBody>
                    <a:bodyPr/>
                    <a:lstStyle/>
                    <a:p>
                      <a:pPr lvl="0" algn="ctr">
                        <a:buNone/>
                      </a:pPr>
                      <a:r>
                        <a:rPr lang="cs-CZ" sz="3000">
                          <a:solidFill>
                            <a:srgbClr val="0070C0"/>
                          </a:solidFill>
                          <a:latin typeface="Calibri"/>
                          <a:cs typeface="Calibri"/>
                        </a:rPr>
                        <a:t>1,8</a:t>
                      </a:r>
                    </a:p>
                  </a:txBody>
                  <a:tcPr marL="137160" marR="137160" marT="68580" marB="68580" anchor="ctr"/>
                </a:tc>
                <a:extLst>
                  <a:ext uri="{0D108BD9-81ED-4DB2-BD59-A6C34878D82A}">
                    <a16:rowId xmlns:a16="http://schemas.microsoft.com/office/drawing/2014/main" val="3500183000"/>
                  </a:ext>
                </a:extLst>
              </a:tr>
            </a:tbl>
          </a:graphicData>
        </a:graphic>
      </p:graphicFrame>
      <p:pic>
        <p:nvPicPr>
          <p:cNvPr id="6" name="Obrázek 5">
            <a:extLst>
              <a:ext uri="{FF2B5EF4-FFF2-40B4-BE49-F238E27FC236}">
                <a16:creationId xmlns:a16="http://schemas.microsoft.com/office/drawing/2014/main" id="{8F759F72-2D50-48F0-B69E-AE458C0729B7}"/>
              </a:ext>
            </a:extLst>
          </p:cNvPr>
          <p:cNvPicPr>
            <a:picLocks noChangeAspect="1"/>
          </p:cNvPicPr>
          <p:nvPr/>
        </p:nvPicPr>
        <p:blipFill>
          <a:blip r:embed="rId6"/>
          <a:stretch>
            <a:fillRect/>
          </a:stretch>
        </p:blipFill>
        <p:spPr>
          <a:xfrm>
            <a:off x="7376804" y="3279913"/>
            <a:ext cx="2301311" cy="3094106"/>
          </a:xfrm>
          <a:prstGeom prst="rect">
            <a:avLst/>
          </a:prstGeom>
        </p:spPr>
      </p:pic>
      <p:pic>
        <p:nvPicPr>
          <p:cNvPr id="8" name="Obrázek 7">
            <a:extLst>
              <a:ext uri="{FF2B5EF4-FFF2-40B4-BE49-F238E27FC236}">
                <a16:creationId xmlns:a16="http://schemas.microsoft.com/office/drawing/2014/main" id="{61B9636A-0D30-4CA2-8AB8-7748D7922355}"/>
              </a:ext>
            </a:extLst>
          </p:cNvPr>
          <p:cNvPicPr>
            <a:picLocks noChangeAspect="1"/>
          </p:cNvPicPr>
          <p:nvPr/>
        </p:nvPicPr>
        <p:blipFill>
          <a:blip r:embed="rId7"/>
          <a:stretch>
            <a:fillRect/>
          </a:stretch>
        </p:blipFill>
        <p:spPr>
          <a:xfrm>
            <a:off x="10631879" y="3175553"/>
            <a:ext cx="2288061" cy="3308412"/>
          </a:xfrm>
          <a:prstGeom prst="rect">
            <a:avLst/>
          </a:prstGeom>
        </p:spPr>
      </p:pic>
      <p:pic>
        <p:nvPicPr>
          <p:cNvPr id="9" name="Obrázek 8">
            <a:extLst>
              <a:ext uri="{FF2B5EF4-FFF2-40B4-BE49-F238E27FC236}">
                <a16:creationId xmlns:a16="http://schemas.microsoft.com/office/drawing/2014/main" id="{AF411964-DACA-4BF8-9272-19E43874743C}"/>
              </a:ext>
            </a:extLst>
          </p:cNvPr>
          <p:cNvPicPr>
            <a:picLocks noChangeAspect="1"/>
          </p:cNvPicPr>
          <p:nvPr/>
        </p:nvPicPr>
        <p:blipFill>
          <a:blip r:embed="rId8"/>
          <a:stretch>
            <a:fillRect/>
          </a:stretch>
        </p:blipFill>
        <p:spPr>
          <a:xfrm>
            <a:off x="14150752" y="2951921"/>
            <a:ext cx="2286011" cy="3415877"/>
          </a:xfrm>
          <a:prstGeom prst="rect">
            <a:avLst/>
          </a:prstGeom>
        </p:spPr>
      </p:pic>
      <p:sp>
        <p:nvSpPr>
          <p:cNvPr id="4" name="TextovéPole 2">
            <a:extLst>
              <a:ext uri="{FF2B5EF4-FFF2-40B4-BE49-F238E27FC236}">
                <a16:creationId xmlns:a16="http://schemas.microsoft.com/office/drawing/2014/main" id="{C0A3A649-071A-6721-51E3-FD26089E6189}"/>
              </a:ext>
            </a:extLst>
          </p:cNvPr>
          <p:cNvSpPr txBox="1"/>
          <p:nvPr/>
        </p:nvSpPr>
        <p:spPr>
          <a:xfrm>
            <a:off x="608703" y="1471663"/>
            <a:ext cx="5322405" cy="553998"/>
          </a:xfrm>
          <a:prstGeom prst="rect">
            <a:avLst/>
          </a:prstGeom>
          <a:noFill/>
        </p:spPr>
        <p:txBody>
          <a:bodyPr wrap="square" lIns="91440" tIns="45720" rIns="91440" bIns="45720" rtlCol="0" anchor="t">
            <a:spAutoFit/>
          </a:bodyPr>
          <a:lstStyle/>
          <a:p>
            <a:r>
              <a:rPr lang="cs-CZ" sz="3000" b="1">
                <a:latin typeface="Calibri"/>
                <a:ea typeface="Calibri"/>
                <a:cs typeface="Calibri"/>
              </a:rPr>
              <a:t>Hádejte počet kostek cukru</a:t>
            </a:r>
            <a:endParaRPr lang="en-US" sz="3000" b="1">
              <a:latin typeface="Calibri"/>
              <a:ea typeface="Calibri"/>
              <a:cs typeface="Calibri"/>
            </a:endParaRPr>
          </a:p>
        </p:txBody>
      </p:sp>
    </p:spTree>
    <p:extLst>
      <p:ext uri="{BB962C8B-B14F-4D97-AF65-F5344CB8AC3E}">
        <p14:creationId xmlns:p14="http://schemas.microsoft.com/office/powerpoint/2010/main" val="41786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3" name="Obdélník 2">
            <a:extLst>
              <a:ext uri="{FF2B5EF4-FFF2-40B4-BE49-F238E27FC236}">
                <a16:creationId xmlns:a16="http://schemas.microsoft.com/office/drawing/2014/main" id="{8AF48D03-BDCD-CD5A-E739-3EF156819BFC}"/>
              </a:ext>
            </a:extLst>
          </p:cNvPr>
          <p:cNvSpPr/>
          <p:nvPr/>
        </p:nvSpPr>
        <p:spPr>
          <a:xfrm>
            <a:off x="2243928" y="4410674"/>
            <a:ext cx="12867774" cy="3999365"/>
          </a:xfrm>
          <a:prstGeom prst="rect">
            <a:avLst/>
          </a:prstGeom>
        </p:spPr>
        <p:txBody>
          <a:bodyPr wrap="square" lIns="137160" tIns="68580" rIns="137160" bIns="68580" anchor="t">
            <a:spAutoFit/>
          </a:bodyPr>
          <a:lstStyle/>
          <a:p>
            <a:pPr marL="457200" indent="-457200">
              <a:lnSpc>
                <a:spcPct val="107000"/>
              </a:lnSpc>
              <a:spcAft>
                <a:spcPts val="1200"/>
              </a:spcAft>
              <a:buClr>
                <a:srgbClr val="CC99FF"/>
              </a:buClr>
              <a:buFont typeface="Arial" panose="020B0604020202020204" pitchFamily="34" charset="0"/>
              <a:buChar char="•"/>
            </a:pPr>
            <a:r>
              <a:rPr lang="cs-CZ" sz="4000" b="1" dirty="0">
                <a:latin typeface="Arial"/>
                <a:cs typeface="Arial"/>
              </a:rPr>
              <a:t>Zvýšit příjem ovoce a zeleniny</a:t>
            </a:r>
          </a:p>
          <a:p>
            <a:pPr marL="457200" indent="-457200">
              <a:lnSpc>
                <a:spcPct val="107000"/>
              </a:lnSpc>
              <a:spcAft>
                <a:spcPts val="1200"/>
              </a:spcAft>
              <a:buClr>
                <a:srgbClr val="CC99FF"/>
              </a:buClr>
              <a:buFont typeface="Arial" panose="020B0604020202020204" pitchFamily="34" charset="0"/>
              <a:buChar char="•"/>
            </a:pPr>
            <a:r>
              <a:rPr lang="cs-CZ" sz="4000" b="1" dirty="0">
                <a:latin typeface="Arial"/>
                <a:cs typeface="Arial"/>
              </a:rPr>
              <a:t>Snížit spotřebu cukru</a:t>
            </a:r>
          </a:p>
          <a:p>
            <a:pPr marL="457200" indent="-457200">
              <a:lnSpc>
                <a:spcPct val="107000"/>
              </a:lnSpc>
              <a:spcAft>
                <a:spcPts val="1200"/>
              </a:spcAft>
              <a:buClr>
                <a:srgbClr val="CC99FF"/>
              </a:buClr>
              <a:buFont typeface="Arial" panose="020B0604020202020204" pitchFamily="34" charset="0"/>
              <a:buChar char="•"/>
            </a:pPr>
            <a:r>
              <a:rPr lang="cs-CZ" sz="4000" b="1" dirty="0">
                <a:latin typeface="Arial"/>
                <a:cs typeface="Arial"/>
              </a:rPr>
              <a:t>Snížit spotřebu kuchyňské soli </a:t>
            </a:r>
          </a:p>
          <a:p>
            <a:pPr marL="457200" indent="-457200">
              <a:lnSpc>
                <a:spcPct val="107000"/>
              </a:lnSpc>
              <a:spcAft>
                <a:spcPts val="1200"/>
              </a:spcAft>
              <a:buClr>
                <a:srgbClr val="CC99FF"/>
              </a:buClr>
              <a:buFont typeface="Arial" panose="020B0604020202020204" pitchFamily="34" charset="0"/>
              <a:buChar char="•"/>
            </a:pPr>
            <a:r>
              <a:rPr lang="cs-CZ" sz="4000" b="1" dirty="0">
                <a:latin typeface="Arial"/>
                <a:cs typeface="Arial"/>
              </a:rPr>
              <a:t>Zvýšit příjem vlákniny</a:t>
            </a:r>
          </a:p>
          <a:p>
            <a:pPr marL="457200" indent="-457200">
              <a:lnSpc>
                <a:spcPct val="107000"/>
              </a:lnSpc>
              <a:spcAft>
                <a:spcPts val="1200"/>
              </a:spcAft>
              <a:buClr>
                <a:srgbClr val="CC99FF"/>
              </a:buClr>
              <a:buFont typeface="Arial" panose="020B0604020202020204" pitchFamily="34" charset="0"/>
              <a:buChar char="•"/>
            </a:pPr>
            <a:r>
              <a:rPr lang="cs-CZ" sz="4000" b="1" dirty="0">
                <a:latin typeface="Arial"/>
                <a:cs typeface="Arial"/>
              </a:rPr>
              <a:t>Snížit spotřebu tuků a upřednostnit vhodné druhy</a:t>
            </a:r>
          </a:p>
        </p:txBody>
      </p:sp>
      <p:sp>
        <p:nvSpPr>
          <p:cNvPr id="4" name="Obdélník 3">
            <a:extLst>
              <a:ext uri="{FF2B5EF4-FFF2-40B4-BE49-F238E27FC236}">
                <a16:creationId xmlns:a16="http://schemas.microsoft.com/office/drawing/2014/main" id="{A02F748C-B645-35A6-44CD-8039589AB030}"/>
              </a:ext>
            </a:extLst>
          </p:cNvPr>
          <p:cNvSpPr/>
          <p:nvPr/>
        </p:nvSpPr>
        <p:spPr>
          <a:xfrm>
            <a:off x="1524216" y="555880"/>
            <a:ext cx="14883226" cy="1938992"/>
          </a:xfrm>
          <a:prstGeom prst="rect">
            <a:avLst/>
          </a:prstGeom>
        </p:spPr>
        <p:txBody>
          <a:bodyPr wrap="square">
            <a:spAutoFit/>
          </a:bodyPr>
          <a:lstStyle/>
          <a:p>
            <a:pPr algn="ctr">
              <a:buSzPts val="3600"/>
            </a:pPr>
            <a:r>
              <a:rPr lang="cs-CZ" sz="6000" b="1" dirty="0">
                <a:latin typeface="Times New Roman" panose="02020603050405020304" pitchFamily="18" charset="0"/>
                <a:cs typeface="Times New Roman" panose="02020603050405020304" pitchFamily="18" charset="0"/>
              </a:rPr>
              <a:t>Nejdůležitější změny, o které by se česká populace měla snažit:</a:t>
            </a:r>
          </a:p>
        </p:txBody>
      </p:sp>
    </p:spTree>
    <p:extLst>
      <p:ext uri="{BB962C8B-B14F-4D97-AF65-F5344CB8AC3E}">
        <p14:creationId xmlns:p14="http://schemas.microsoft.com/office/powerpoint/2010/main" val="1111250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descr="Obsah obrázku text&#10;&#10;Obsah vygenerovaný umělou inteligencí může být nesprávný.">
            <a:extLst>
              <a:ext uri="{FF2B5EF4-FFF2-40B4-BE49-F238E27FC236}">
                <a16:creationId xmlns:a16="http://schemas.microsoft.com/office/drawing/2014/main" id="{173540FC-4328-5791-778A-5EC92D5EA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528" y="0"/>
            <a:ext cx="11125416" cy="9523562"/>
          </a:xfrm>
          <a:prstGeom prst="rect">
            <a:avLst/>
          </a:prstGeom>
        </p:spPr>
      </p:pic>
      <p:sp>
        <p:nvSpPr>
          <p:cNvPr id="5" name="TextovéPole 4">
            <a:extLst>
              <a:ext uri="{FF2B5EF4-FFF2-40B4-BE49-F238E27FC236}">
                <a16:creationId xmlns:a16="http://schemas.microsoft.com/office/drawing/2014/main" id="{CA283085-03EC-C113-FA3E-7429B5B9B190}"/>
              </a:ext>
            </a:extLst>
          </p:cNvPr>
          <p:cNvSpPr txBox="1"/>
          <p:nvPr/>
        </p:nvSpPr>
        <p:spPr>
          <a:xfrm>
            <a:off x="2398143" y="9611279"/>
            <a:ext cx="15493042" cy="461665"/>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hlinkClick r:id="rId5"/>
              </a:rPr>
              <a:t>https://www.foodunfolded.com/article/the-beginners-guide-to-fibre-what-it-is-and-why-it-matters</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6F9E04-61D4-1C31-166E-03878EB09E10}"/>
              </a:ext>
            </a:extLst>
          </p:cNvPr>
          <p:cNvSpPr txBox="1"/>
          <p:nvPr/>
        </p:nvSpPr>
        <p:spPr>
          <a:xfrm>
            <a:off x="314173" y="1063357"/>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err="1">
                <a:ea typeface="Calibri"/>
                <a:cs typeface="Calibri"/>
              </a:rPr>
              <a:t>Vláknina</a:t>
            </a:r>
            <a:r>
              <a:rPr lang="en-US" sz="4000" b="1">
                <a:ea typeface="Calibri"/>
                <a:cs typeface="Calibri"/>
              </a:rPr>
              <a:t>:</a:t>
            </a:r>
            <a:endParaRPr lang="en-US" sz="4000" b="1"/>
          </a:p>
        </p:txBody>
      </p:sp>
    </p:spTree>
    <p:extLst>
      <p:ext uri="{BB962C8B-B14F-4D97-AF65-F5344CB8AC3E}">
        <p14:creationId xmlns:p14="http://schemas.microsoft.com/office/powerpoint/2010/main" val="949654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descr="Obsah obrázku text, snímek obrazovky&#10;&#10;Obsah vygenerovaný umělou inteligencí může být nesprávný.">
            <a:extLst>
              <a:ext uri="{FF2B5EF4-FFF2-40B4-BE49-F238E27FC236}">
                <a16:creationId xmlns:a16="http://schemas.microsoft.com/office/drawing/2014/main" id="{51B649C0-FC43-BA4E-C400-BA2F378FE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503" y="0"/>
            <a:ext cx="11181083" cy="9605512"/>
          </a:xfrm>
          <a:prstGeom prst="rect">
            <a:avLst/>
          </a:prstGeom>
        </p:spPr>
      </p:pic>
      <p:sp>
        <p:nvSpPr>
          <p:cNvPr id="5" name="TextovéPole 4">
            <a:extLst>
              <a:ext uri="{FF2B5EF4-FFF2-40B4-BE49-F238E27FC236}">
                <a16:creationId xmlns:a16="http://schemas.microsoft.com/office/drawing/2014/main" id="{0FE032FB-3250-4129-0898-7575C22C6BB7}"/>
              </a:ext>
            </a:extLst>
          </p:cNvPr>
          <p:cNvSpPr txBox="1"/>
          <p:nvPr/>
        </p:nvSpPr>
        <p:spPr>
          <a:xfrm>
            <a:off x="3640347" y="9614942"/>
            <a:ext cx="13284679" cy="461665"/>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hlinkClick r:id="rId5"/>
              </a:rPr>
              <a:t>https://www.foodunfolded.com/article/what-are-carbs-a-simple-guide-to-a-complex-nutrient</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628DE07-4F3D-E270-CAC8-0E64270BE0B3}"/>
              </a:ext>
            </a:extLst>
          </p:cNvPr>
          <p:cNvSpPr txBox="1"/>
          <p:nvPr/>
        </p:nvSpPr>
        <p:spPr>
          <a:xfrm>
            <a:off x="314173" y="1063357"/>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ea typeface="Calibri"/>
                <a:cs typeface="Calibri"/>
              </a:rPr>
              <a:t>Sacharidy:</a:t>
            </a:r>
            <a:endParaRPr lang="en-US" sz="4000" b="1"/>
          </a:p>
        </p:txBody>
      </p:sp>
    </p:spTree>
    <p:extLst>
      <p:ext uri="{BB962C8B-B14F-4D97-AF65-F5344CB8AC3E}">
        <p14:creationId xmlns:p14="http://schemas.microsoft.com/office/powerpoint/2010/main" val="1480958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pic>
        <p:nvPicPr>
          <p:cNvPr id="5" name="Obrázek 4">
            <a:extLst>
              <a:ext uri="{FF2B5EF4-FFF2-40B4-BE49-F238E27FC236}">
                <a16:creationId xmlns:a16="http://schemas.microsoft.com/office/drawing/2014/main" id="{20E5CA80-94AB-FB4A-7568-7B1DCFE91195}"/>
              </a:ext>
            </a:extLst>
          </p:cNvPr>
          <p:cNvPicPr>
            <a:picLocks noChangeAspect="1"/>
          </p:cNvPicPr>
          <p:nvPr/>
        </p:nvPicPr>
        <p:blipFill>
          <a:blip r:embed="rId4"/>
          <a:stretch>
            <a:fillRect/>
          </a:stretch>
        </p:blipFill>
        <p:spPr>
          <a:xfrm>
            <a:off x="4569355" y="397260"/>
            <a:ext cx="6830834" cy="9682705"/>
          </a:xfrm>
          <a:prstGeom prst="rect">
            <a:avLst/>
          </a:prstGeom>
        </p:spPr>
      </p:pic>
      <p:pic>
        <p:nvPicPr>
          <p:cNvPr id="9" name="Obrázek 8">
            <a:extLst>
              <a:ext uri="{FF2B5EF4-FFF2-40B4-BE49-F238E27FC236}">
                <a16:creationId xmlns:a16="http://schemas.microsoft.com/office/drawing/2014/main" id="{9962B955-E0B1-C77F-8780-1E9334BC3EC2}"/>
              </a:ext>
            </a:extLst>
          </p:cNvPr>
          <p:cNvPicPr>
            <a:picLocks noChangeAspect="1"/>
          </p:cNvPicPr>
          <p:nvPr/>
        </p:nvPicPr>
        <p:blipFill>
          <a:blip r:embed="rId5"/>
          <a:stretch>
            <a:fillRect/>
          </a:stretch>
        </p:blipFill>
        <p:spPr>
          <a:xfrm>
            <a:off x="11672157" y="398398"/>
            <a:ext cx="6614847" cy="9683588"/>
          </a:xfrm>
          <a:prstGeom prst="rect">
            <a:avLst/>
          </a:prstGeom>
        </p:spPr>
      </p:pic>
      <p:sp>
        <p:nvSpPr>
          <p:cNvPr id="4" name="TextBox 3">
            <a:extLst>
              <a:ext uri="{FF2B5EF4-FFF2-40B4-BE49-F238E27FC236}">
                <a16:creationId xmlns:a16="http://schemas.microsoft.com/office/drawing/2014/main" id="{6AF33BD1-D9EC-216C-52CC-A4A0179DE1AC}"/>
              </a:ext>
            </a:extLst>
          </p:cNvPr>
          <p:cNvSpPr txBox="1"/>
          <p:nvPr/>
        </p:nvSpPr>
        <p:spPr>
          <a:xfrm>
            <a:off x="314173" y="1063357"/>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sz="4000" b="1" dirty="0">
                <a:ea typeface="Calibri"/>
                <a:cs typeface="Calibri"/>
              </a:rPr>
              <a:t>Proteiny:</a:t>
            </a:r>
            <a:endParaRPr lang="cs-CZ" sz="4000" b="1" dirty="0"/>
          </a:p>
        </p:txBody>
      </p:sp>
      <p:sp>
        <p:nvSpPr>
          <p:cNvPr id="3" name="TextBox 2">
            <a:extLst>
              <a:ext uri="{FF2B5EF4-FFF2-40B4-BE49-F238E27FC236}">
                <a16:creationId xmlns:a16="http://schemas.microsoft.com/office/drawing/2014/main" id="{104FADF7-8040-2688-9F3B-0725DB82B77A}"/>
              </a:ext>
            </a:extLst>
          </p:cNvPr>
          <p:cNvSpPr txBox="1"/>
          <p:nvPr/>
        </p:nvSpPr>
        <p:spPr>
          <a:xfrm>
            <a:off x="316523" y="2189285"/>
            <a:ext cx="367518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2800" dirty="0">
                <a:solidFill>
                  <a:srgbClr val="001D35"/>
                </a:solidFill>
                <a:latin typeface="Calibri"/>
                <a:ea typeface="Calibri"/>
                <a:cs typeface="Calibri"/>
              </a:rPr>
              <a:t>Doporučená denní dávka proteinů se liší podle věku, pohlaví, tělesné hmotnosti a úrovně fyzické aktivity, ale obecně se doporučuje </a:t>
            </a:r>
            <a:r>
              <a:rPr lang="cs-CZ" sz="2800" b="1" dirty="0">
                <a:solidFill>
                  <a:srgbClr val="001D35"/>
                </a:solidFill>
                <a:latin typeface="Calibri"/>
                <a:ea typeface="Calibri"/>
                <a:cs typeface="Calibri"/>
              </a:rPr>
              <a:t>0,8 – 1,2 g bílkovin na kilogram tělesné hmotnosti pro dospělé.</a:t>
            </a:r>
            <a:endParaRPr lang="cs-CZ" sz="2800" b="1" dirty="0">
              <a:latin typeface="Calibri"/>
              <a:ea typeface="Calibri"/>
              <a:cs typeface="Calibri"/>
            </a:endParaRPr>
          </a:p>
        </p:txBody>
      </p:sp>
    </p:spTree>
    <p:extLst>
      <p:ext uri="{BB962C8B-B14F-4D97-AF65-F5344CB8AC3E}">
        <p14:creationId xmlns:p14="http://schemas.microsoft.com/office/powerpoint/2010/main" val="3668194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a:extLst>
              <a:ext uri="{FF2B5EF4-FFF2-40B4-BE49-F238E27FC236}">
                <a16:creationId xmlns:a16="http://schemas.microsoft.com/office/drawing/2014/main" id="{B086DF04-C557-8F31-F868-E3031A277EFD}"/>
              </a:ext>
            </a:extLst>
          </p:cNvPr>
          <p:cNvPicPr>
            <a:picLocks noChangeAspect="1"/>
          </p:cNvPicPr>
          <p:nvPr/>
        </p:nvPicPr>
        <p:blipFill>
          <a:blip r:embed="rId4"/>
          <a:stretch>
            <a:fillRect/>
          </a:stretch>
        </p:blipFill>
        <p:spPr>
          <a:xfrm>
            <a:off x="3234906" y="440290"/>
            <a:ext cx="6656759" cy="9596543"/>
          </a:xfrm>
          <a:prstGeom prst="rect">
            <a:avLst/>
          </a:prstGeom>
        </p:spPr>
      </p:pic>
      <p:pic>
        <p:nvPicPr>
          <p:cNvPr id="6" name="Obrázek 5">
            <a:extLst>
              <a:ext uri="{FF2B5EF4-FFF2-40B4-BE49-F238E27FC236}">
                <a16:creationId xmlns:a16="http://schemas.microsoft.com/office/drawing/2014/main" id="{357F5075-AE3F-BB3E-849F-75B86D0EEA0D}"/>
              </a:ext>
            </a:extLst>
          </p:cNvPr>
          <p:cNvPicPr>
            <a:picLocks noChangeAspect="1"/>
          </p:cNvPicPr>
          <p:nvPr/>
        </p:nvPicPr>
        <p:blipFill>
          <a:blip r:embed="rId5"/>
          <a:stretch>
            <a:fillRect/>
          </a:stretch>
        </p:blipFill>
        <p:spPr>
          <a:xfrm>
            <a:off x="10201450" y="432905"/>
            <a:ext cx="6608188" cy="9599616"/>
          </a:xfrm>
          <a:prstGeom prst="rect">
            <a:avLst/>
          </a:prstGeom>
        </p:spPr>
      </p:pic>
      <p:sp>
        <p:nvSpPr>
          <p:cNvPr id="5" name="TextBox 4">
            <a:extLst>
              <a:ext uri="{FF2B5EF4-FFF2-40B4-BE49-F238E27FC236}">
                <a16:creationId xmlns:a16="http://schemas.microsoft.com/office/drawing/2014/main" id="{1E78CB98-05CF-2542-C497-6E0CD7BDC046}"/>
              </a:ext>
            </a:extLst>
          </p:cNvPr>
          <p:cNvSpPr txBox="1"/>
          <p:nvPr/>
        </p:nvSpPr>
        <p:spPr>
          <a:xfrm>
            <a:off x="314173" y="1063357"/>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err="1">
                <a:ea typeface="Calibri"/>
                <a:cs typeface="Calibri"/>
              </a:rPr>
              <a:t>Proteiny</a:t>
            </a:r>
            <a:r>
              <a:rPr lang="en-US" sz="4000" b="1">
                <a:ea typeface="Calibri"/>
                <a:cs typeface="Calibri"/>
              </a:rPr>
              <a:t>:</a:t>
            </a:r>
            <a:endParaRPr lang="en-US" sz="4000" b="1"/>
          </a:p>
        </p:txBody>
      </p:sp>
    </p:spTree>
    <p:extLst>
      <p:ext uri="{BB962C8B-B14F-4D97-AF65-F5344CB8AC3E}">
        <p14:creationId xmlns:p14="http://schemas.microsoft.com/office/powerpoint/2010/main" val="630327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Picture 2">
            <a:extLst>
              <a:ext uri="{FF2B5EF4-FFF2-40B4-BE49-F238E27FC236}">
                <a16:creationId xmlns:a16="http://schemas.microsoft.com/office/drawing/2014/main" id="{D8213618-C81D-CE59-EC79-BCC9B0045071}"/>
              </a:ext>
            </a:extLst>
          </p:cNvPr>
          <p:cNvPicPr>
            <a:picLocks noChangeAspect="1"/>
          </p:cNvPicPr>
          <p:nvPr/>
        </p:nvPicPr>
        <p:blipFill>
          <a:blip r:embed="rId4"/>
          <a:stretch>
            <a:fillRect/>
          </a:stretch>
        </p:blipFill>
        <p:spPr>
          <a:xfrm>
            <a:off x="9165746" y="3742606"/>
            <a:ext cx="9143640" cy="6554278"/>
          </a:xfrm>
          <a:prstGeom prst="rect">
            <a:avLst/>
          </a:prstGeom>
        </p:spPr>
      </p:pic>
      <p:pic>
        <p:nvPicPr>
          <p:cNvPr id="5" name="Picture 4">
            <a:extLst>
              <a:ext uri="{FF2B5EF4-FFF2-40B4-BE49-F238E27FC236}">
                <a16:creationId xmlns:a16="http://schemas.microsoft.com/office/drawing/2014/main" id="{4A0F0489-2022-DB17-E7C5-ED1792080C52}"/>
              </a:ext>
            </a:extLst>
          </p:cNvPr>
          <p:cNvPicPr>
            <a:picLocks noChangeAspect="1"/>
          </p:cNvPicPr>
          <p:nvPr/>
        </p:nvPicPr>
        <p:blipFill>
          <a:blip r:embed="rId5"/>
          <a:stretch>
            <a:fillRect/>
          </a:stretch>
        </p:blipFill>
        <p:spPr>
          <a:xfrm>
            <a:off x="7459" y="-359"/>
            <a:ext cx="9085951" cy="6362700"/>
          </a:xfrm>
          <a:prstGeom prst="rect">
            <a:avLst/>
          </a:prstGeom>
        </p:spPr>
      </p:pic>
    </p:spTree>
    <p:extLst>
      <p:ext uri="{BB962C8B-B14F-4D97-AF65-F5344CB8AC3E}">
        <p14:creationId xmlns:p14="http://schemas.microsoft.com/office/powerpoint/2010/main" val="193650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19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Freeform 3"/>
          <p:cNvSpPr/>
          <p:nvPr/>
        </p:nvSpPr>
        <p:spPr>
          <a:xfrm>
            <a:off x="-107859" y="28195"/>
            <a:ext cx="7694104" cy="10258805"/>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5" name="TextovéPole 4">
            <a:extLst>
              <a:ext uri="{FF2B5EF4-FFF2-40B4-BE49-F238E27FC236}">
                <a16:creationId xmlns:a16="http://schemas.microsoft.com/office/drawing/2014/main" id="{6850CD8C-653C-489C-AC19-B33D9FC34181}"/>
              </a:ext>
            </a:extLst>
          </p:cNvPr>
          <p:cNvSpPr txBox="1"/>
          <p:nvPr/>
        </p:nvSpPr>
        <p:spPr>
          <a:xfrm>
            <a:off x="7694104" y="2687037"/>
            <a:ext cx="9753600" cy="7201972"/>
          </a:xfrm>
          <a:prstGeom prst="rect">
            <a:avLst/>
          </a:prstGeom>
          <a:noFill/>
        </p:spPr>
        <p:txBody>
          <a:bodyPr wrap="square" rtlCol="0">
            <a:spAutoFit/>
          </a:bodyPr>
          <a:lstStyle/>
          <a:p>
            <a:r>
              <a:rPr lang="cs-CZ" sz="3600" b="1" dirty="0"/>
              <a:t>Schopnost rozumět informacím o potravinách, které konzumujeme a činit informovaná rozhodnutí o svém stravování:</a:t>
            </a:r>
          </a:p>
          <a:p>
            <a:endParaRPr lang="cs-CZ" sz="3600" b="1" dirty="0"/>
          </a:p>
          <a:p>
            <a:pPr marL="571500" indent="-571500">
              <a:spcAft>
                <a:spcPts val="1800"/>
              </a:spcAft>
              <a:buFont typeface="Arial" panose="020B0604020202020204" pitchFamily="34" charset="0"/>
              <a:buChar char="•"/>
            </a:pPr>
            <a:r>
              <a:rPr lang="cs-CZ" sz="3600" dirty="0"/>
              <a:t>Porozumění </a:t>
            </a:r>
            <a:r>
              <a:rPr lang="cs-CZ" sz="3600" b="1" dirty="0"/>
              <a:t>složení potravin, nutričním hodnotám, vlivu stravy na zdraví</a:t>
            </a:r>
          </a:p>
          <a:p>
            <a:pPr marL="571500" indent="-571500">
              <a:spcAft>
                <a:spcPts val="1800"/>
              </a:spcAft>
              <a:buFont typeface="Arial" panose="020B0604020202020204" pitchFamily="34" charset="0"/>
              <a:buChar char="•"/>
            </a:pPr>
            <a:r>
              <a:rPr lang="cs-CZ" sz="3600" dirty="0"/>
              <a:t>Dovednosti spojené s </a:t>
            </a:r>
            <a:r>
              <a:rPr lang="cs-CZ" sz="3600" b="1" dirty="0"/>
              <a:t>plánováním, výběrem, přípravou a skladováním potravin</a:t>
            </a:r>
            <a:r>
              <a:rPr lang="cs-CZ" sz="3600" dirty="0"/>
              <a:t> </a:t>
            </a:r>
          </a:p>
          <a:p>
            <a:pPr marL="571500" indent="-571500">
              <a:spcAft>
                <a:spcPts val="1800"/>
              </a:spcAft>
              <a:buFont typeface="Arial" panose="020B0604020202020204" pitchFamily="34" charset="0"/>
              <a:buChar char="•"/>
            </a:pPr>
            <a:r>
              <a:rPr lang="en-US" sz="3600" noProof="1">
                <a:cs typeface="Arial"/>
              </a:rPr>
              <a:t>Umožňuje jednotlivcům </a:t>
            </a:r>
            <a:r>
              <a:rPr lang="en-US" sz="3600" b="1" noProof="1">
                <a:cs typeface="Arial"/>
              </a:rPr>
              <a:t>rozvíjet po celý život pozitivní vztah k jídlu </a:t>
            </a:r>
            <a:r>
              <a:rPr lang="en-US" sz="3600" noProof="1">
                <a:cs typeface="Arial"/>
              </a:rPr>
              <a:t>a zároveň jim pomáhá orientovat se, zapojovat se a </a:t>
            </a:r>
            <a:r>
              <a:rPr lang="en-US" sz="3600" b="1" noProof="1">
                <a:cs typeface="Arial"/>
              </a:rPr>
              <a:t>aktivně se účastnit složitého potravinového systému.</a:t>
            </a:r>
            <a:endParaRPr lang="en-US" sz="3600" b="1" noProof="1">
              <a:solidFill>
                <a:srgbClr val="000000"/>
              </a:solidFill>
              <a:ea typeface="Open Sans"/>
              <a:cs typeface="Arial"/>
            </a:endParaRPr>
          </a:p>
        </p:txBody>
      </p:sp>
      <p:sp>
        <p:nvSpPr>
          <p:cNvPr id="6" name="TextBox 4">
            <a:extLst>
              <a:ext uri="{FF2B5EF4-FFF2-40B4-BE49-F238E27FC236}">
                <a16:creationId xmlns:a16="http://schemas.microsoft.com/office/drawing/2014/main" id="{F56BD9C8-D146-40C7-BF1F-9185CFFD1482}"/>
              </a:ext>
            </a:extLst>
          </p:cNvPr>
          <p:cNvSpPr txBox="1"/>
          <p:nvPr/>
        </p:nvSpPr>
        <p:spPr>
          <a:xfrm>
            <a:off x="6065520" y="1074295"/>
            <a:ext cx="11315923" cy="1046440"/>
          </a:xfrm>
          <a:prstGeom prst="rect">
            <a:avLst/>
          </a:prstGeom>
          <a:solidFill>
            <a:schemeClr val="accent5">
              <a:lumMod val="20000"/>
              <a:lumOff val="80000"/>
            </a:schemeClr>
          </a:solidFill>
        </p:spPr>
        <p:txBody>
          <a:bodyPr wrap="square" lIns="0" tIns="0" rIns="0" bIns="0" rtlCol="0" anchor="t">
            <a:spAutoFit/>
          </a:bodyPr>
          <a:lstStyle/>
          <a:p>
            <a:r>
              <a:rPr lang="en-US" sz="3400" noProof="1">
                <a:solidFill>
                  <a:srgbClr val="000000"/>
                </a:solidFill>
                <a:latin typeface="Arial"/>
                <a:ea typeface="Open Sans"/>
                <a:cs typeface="Arial"/>
              </a:rPr>
              <a:t>Potravinová gramotnost pomáhá lidem </a:t>
            </a:r>
            <a:r>
              <a:rPr lang="en-US" sz="3400" b="1" noProof="1">
                <a:solidFill>
                  <a:srgbClr val="000000"/>
                </a:solidFill>
                <a:latin typeface="Arial"/>
                <a:ea typeface="Open Sans"/>
                <a:cs typeface="Arial"/>
              </a:rPr>
              <a:t>činit zdravá a udržitelná rozhodnutí v každodenním životě.</a:t>
            </a:r>
          </a:p>
        </p:txBody>
      </p:sp>
    </p:spTree>
    <p:extLst>
      <p:ext uri="{BB962C8B-B14F-4D97-AF65-F5344CB8AC3E}">
        <p14:creationId xmlns:p14="http://schemas.microsoft.com/office/powerpoint/2010/main" val="8788352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sp>
        <p:nvSpPr>
          <p:cNvPr id="4" name="TextovéPole 3">
            <a:extLst>
              <a:ext uri="{FF2B5EF4-FFF2-40B4-BE49-F238E27FC236}">
                <a16:creationId xmlns:a16="http://schemas.microsoft.com/office/drawing/2014/main" id="{4710D747-A340-3527-3B5F-6116D2927B08}"/>
              </a:ext>
            </a:extLst>
          </p:cNvPr>
          <p:cNvSpPr txBox="1"/>
          <p:nvPr/>
        </p:nvSpPr>
        <p:spPr>
          <a:xfrm>
            <a:off x="10852030" y="1630282"/>
            <a:ext cx="6883442" cy="6986528"/>
          </a:xfrm>
          <a:prstGeom prst="rect">
            <a:avLst/>
          </a:prstGeom>
          <a:noFill/>
        </p:spPr>
        <p:txBody>
          <a:bodyPr wrap="square" rtlCol="0">
            <a:spAutoFit/>
          </a:bodyPr>
          <a:lstStyle/>
          <a:p>
            <a:r>
              <a:rPr lang="cs-CZ" sz="3200" dirty="0">
                <a:latin typeface="Arial" panose="020B0604020202020204" pitchFamily="34" charset="0"/>
                <a:cs typeface="Arial" panose="020B0604020202020204" pitchFamily="34" charset="0"/>
              </a:rPr>
              <a:t>Věková skupina: 12 – 18 let</a:t>
            </a:r>
          </a:p>
          <a:p>
            <a:endParaRPr lang="cs-CZ" sz="3200" dirty="0">
              <a:latin typeface="Arial" panose="020B0604020202020204" pitchFamily="34" charset="0"/>
              <a:cs typeface="Arial" panose="020B0604020202020204" pitchFamily="34" charset="0"/>
            </a:endParaRPr>
          </a:p>
          <a:p>
            <a:r>
              <a:rPr lang="cs-CZ" sz="3200" dirty="0">
                <a:latin typeface="Arial" panose="020B0604020202020204" pitchFamily="34" charset="0"/>
                <a:cs typeface="Arial" panose="020B0604020202020204" pitchFamily="34" charset="0"/>
              </a:rPr>
              <a:t>Cíle výuky – Studenti se naučí : </a:t>
            </a:r>
          </a:p>
          <a:p>
            <a:endParaRPr lang="cs-CZ" sz="3200" dirty="0">
              <a:latin typeface="Arial" panose="020B0604020202020204" pitchFamily="34" charset="0"/>
              <a:cs typeface="Arial" panose="020B0604020202020204" pitchFamily="34" charset="0"/>
            </a:endParaRPr>
          </a:p>
          <a:p>
            <a:pPr marL="342900" indent="-342900">
              <a:buFont typeface="Arial"/>
              <a:buChar char="•"/>
            </a:pPr>
            <a:r>
              <a:rPr lang="cs-CZ" sz="3200" dirty="0">
                <a:latin typeface="Arial" panose="020B0604020202020204" pitchFamily="34" charset="0"/>
                <a:cs typeface="Arial" panose="020B0604020202020204" pitchFamily="34" charset="0"/>
              </a:rPr>
              <a:t>Z čeho se skládají etikety na potravinách, a budou schopni porozumět různým údajům, které jsou na nich uvedené. </a:t>
            </a:r>
          </a:p>
          <a:p>
            <a:pPr marL="342900" indent="-342900">
              <a:buFont typeface="Arial"/>
              <a:buChar char="•"/>
            </a:pPr>
            <a:r>
              <a:rPr lang="cs-CZ" sz="3200" dirty="0">
                <a:latin typeface="Arial" panose="020B0604020202020204" pitchFamily="34" charset="0"/>
                <a:cs typeface="Arial" panose="020B0604020202020204" pitchFamily="34" charset="0"/>
              </a:rPr>
              <a:t>Získat a používat nástroje pro informované rozhodování v oblasti výživy založené na pečlivém čtení etiket na potravinách. </a:t>
            </a:r>
          </a:p>
          <a:p>
            <a:pPr marL="342900" indent="-342900">
              <a:buFont typeface="Arial"/>
              <a:buChar char="•"/>
            </a:pPr>
            <a:r>
              <a:rPr lang="cs-CZ" sz="3200" dirty="0">
                <a:latin typeface="Arial" panose="020B0604020202020204" pitchFamily="34" charset="0"/>
                <a:cs typeface="Arial" panose="020B0604020202020204" pitchFamily="34" charset="0"/>
              </a:rPr>
              <a:t>Diskutovat o mylných představách o složení potravin na etiketách.</a:t>
            </a:r>
          </a:p>
        </p:txBody>
      </p:sp>
      <p:pic>
        <p:nvPicPr>
          <p:cNvPr id="5" name="Obrázek 4">
            <a:extLst>
              <a:ext uri="{FF2B5EF4-FFF2-40B4-BE49-F238E27FC236}">
                <a16:creationId xmlns:a16="http://schemas.microsoft.com/office/drawing/2014/main" id="{4F793114-55F3-0D71-12AA-1FA32B72F949}"/>
              </a:ext>
            </a:extLst>
          </p:cNvPr>
          <p:cNvPicPr>
            <a:picLocks noChangeAspect="1"/>
          </p:cNvPicPr>
          <p:nvPr/>
        </p:nvPicPr>
        <p:blipFill>
          <a:blip r:embed="rId4"/>
          <a:stretch>
            <a:fillRect/>
          </a:stretch>
        </p:blipFill>
        <p:spPr>
          <a:xfrm>
            <a:off x="486237" y="1185381"/>
            <a:ext cx="9348555" cy="7613562"/>
          </a:xfrm>
          <a:prstGeom prst="rect">
            <a:avLst/>
          </a:prstGeom>
        </p:spPr>
      </p:pic>
    </p:spTree>
    <p:extLst>
      <p:ext uri="{BB962C8B-B14F-4D97-AF65-F5344CB8AC3E}">
        <p14:creationId xmlns:p14="http://schemas.microsoft.com/office/powerpoint/2010/main" val="3862797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11" name="TextovéPole 10">
            <a:extLst>
              <a:ext uri="{FF2B5EF4-FFF2-40B4-BE49-F238E27FC236}">
                <a16:creationId xmlns:a16="http://schemas.microsoft.com/office/drawing/2014/main" id="{EF1C1B31-BB2D-7C7E-1A25-E72FCEF171DE}"/>
              </a:ext>
            </a:extLst>
          </p:cNvPr>
          <p:cNvSpPr txBox="1"/>
          <p:nvPr/>
        </p:nvSpPr>
        <p:spPr>
          <a:xfrm>
            <a:off x="152665" y="117308"/>
            <a:ext cx="6745857" cy="646331"/>
          </a:xfrm>
          <a:prstGeom prst="rect">
            <a:avLst/>
          </a:prstGeom>
          <a:noFill/>
        </p:spPr>
        <p:txBody>
          <a:bodyPr wrap="square" rtlCol="0">
            <a:spAutoFit/>
          </a:bodyPr>
          <a:lstStyle/>
          <a:p>
            <a:r>
              <a:rPr lang="cs-CZ" sz="3600" b="1">
                <a:latin typeface="Arial" panose="020B0604020202020204" pitchFamily="34" charset="0"/>
                <a:cs typeface="Arial" panose="020B0604020202020204" pitchFamily="34" charset="0"/>
              </a:rPr>
              <a:t>Plán výuky pro učitele</a:t>
            </a:r>
            <a:endParaRPr lang="en-US" sz="3600" b="1">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90A2D75-0DD9-8BE8-D90C-8BF386A202A5}"/>
              </a:ext>
            </a:extLst>
          </p:cNvPr>
          <p:cNvPicPr>
            <a:picLocks noChangeAspect="1"/>
          </p:cNvPicPr>
          <p:nvPr/>
        </p:nvPicPr>
        <p:blipFill>
          <a:blip r:embed="rId4"/>
          <a:stretch>
            <a:fillRect/>
          </a:stretch>
        </p:blipFill>
        <p:spPr>
          <a:xfrm>
            <a:off x="3760" y="776789"/>
            <a:ext cx="3601954" cy="5078831"/>
          </a:xfrm>
          <a:prstGeom prst="rect">
            <a:avLst/>
          </a:prstGeom>
        </p:spPr>
      </p:pic>
      <p:pic>
        <p:nvPicPr>
          <p:cNvPr id="5" name="Picture 4">
            <a:extLst>
              <a:ext uri="{FF2B5EF4-FFF2-40B4-BE49-F238E27FC236}">
                <a16:creationId xmlns:a16="http://schemas.microsoft.com/office/drawing/2014/main" id="{BE462C1A-72FB-8DD0-77FF-2C10627DA54F}"/>
              </a:ext>
            </a:extLst>
          </p:cNvPr>
          <p:cNvPicPr>
            <a:picLocks noChangeAspect="1"/>
          </p:cNvPicPr>
          <p:nvPr/>
        </p:nvPicPr>
        <p:blipFill>
          <a:blip r:embed="rId5"/>
          <a:stretch>
            <a:fillRect/>
          </a:stretch>
        </p:blipFill>
        <p:spPr>
          <a:xfrm>
            <a:off x="3532522" y="760997"/>
            <a:ext cx="3658102" cy="5095374"/>
          </a:xfrm>
          <a:prstGeom prst="rect">
            <a:avLst/>
          </a:prstGeom>
        </p:spPr>
      </p:pic>
      <p:pic>
        <p:nvPicPr>
          <p:cNvPr id="7" name="Picture 6">
            <a:extLst>
              <a:ext uri="{FF2B5EF4-FFF2-40B4-BE49-F238E27FC236}">
                <a16:creationId xmlns:a16="http://schemas.microsoft.com/office/drawing/2014/main" id="{C1196613-8F24-D46A-5B30-A85DF1A52300}"/>
              </a:ext>
            </a:extLst>
          </p:cNvPr>
          <p:cNvPicPr>
            <a:picLocks noChangeAspect="1"/>
          </p:cNvPicPr>
          <p:nvPr/>
        </p:nvPicPr>
        <p:blipFill>
          <a:blip r:embed="rId6"/>
          <a:stretch>
            <a:fillRect/>
          </a:stretch>
        </p:blipFill>
        <p:spPr>
          <a:xfrm>
            <a:off x="7181600" y="745958"/>
            <a:ext cx="3624013" cy="5110415"/>
          </a:xfrm>
          <a:prstGeom prst="rect">
            <a:avLst/>
          </a:prstGeom>
        </p:spPr>
      </p:pic>
      <p:pic>
        <p:nvPicPr>
          <p:cNvPr id="9" name="Picture 8">
            <a:extLst>
              <a:ext uri="{FF2B5EF4-FFF2-40B4-BE49-F238E27FC236}">
                <a16:creationId xmlns:a16="http://schemas.microsoft.com/office/drawing/2014/main" id="{545A047E-1D77-8EBC-DBA8-B623B5A21E58}"/>
              </a:ext>
            </a:extLst>
          </p:cNvPr>
          <p:cNvPicPr>
            <a:picLocks noChangeAspect="1"/>
          </p:cNvPicPr>
          <p:nvPr/>
        </p:nvPicPr>
        <p:blipFill>
          <a:blip r:embed="rId7"/>
          <a:stretch>
            <a:fillRect/>
          </a:stretch>
        </p:blipFill>
        <p:spPr>
          <a:xfrm>
            <a:off x="10796588" y="755483"/>
            <a:ext cx="3763378" cy="5091365"/>
          </a:xfrm>
          <a:prstGeom prst="rect">
            <a:avLst/>
          </a:prstGeom>
        </p:spPr>
      </p:pic>
      <p:pic>
        <p:nvPicPr>
          <p:cNvPr id="12" name="Picture 11">
            <a:extLst>
              <a:ext uri="{FF2B5EF4-FFF2-40B4-BE49-F238E27FC236}">
                <a16:creationId xmlns:a16="http://schemas.microsoft.com/office/drawing/2014/main" id="{9DCCCFC5-372E-E171-651F-EE89C38FCA7D}"/>
              </a:ext>
            </a:extLst>
          </p:cNvPr>
          <p:cNvPicPr>
            <a:picLocks noChangeAspect="1"/>
          </p:cNvPicPr>
          <p:nvPr/>
        </p:nvPicPr>
        <p:blipFill>
          <a:blip r:embed="rId8"/>
          <a:stretch>
            <a:fillRect/>
          </a:stretch>
        </p:blipFill>
        <p:spPr>
          <a:xfrm>
            <a:off x="14557208" y="750721"/>
            <a:ext cx="3581401" cy="5100889"/>
          </a:xfrm>
          <a:prstGeom prst="rect">
            <a:avLst/>
          </a:prstGeom>
        </p:spPr>
      </p:pic>
      <p:pic>
        <p:nvPicPr>
          <p:cNvPr id="13" name="Picture 12">
            <a:extLst>
              <a:ext uri="{FF2B5EF4-FFF2-40B4-BE49-F238E27FC236}">
                <a16:creationId xmlns:a16="http://schemas.microsoft.com/office/drawing/2014/main" id="{964DC51E-65AE-5284-7F18-3D6128C2F1E0}"/>
              </a:ext>
            </a:extLst>
          </p:cNvPr>
          <p:cNvPicPr>
            <a:picLocks noChangeAspect="1"/>
          </p:cNvPicPr>
          <p:nvPr/>
        </p:nvPicPr>
        <p:blipFill>
          <a:blip r:embed="rId9"/>
          <a:stretch>
            <a:fillRect/>
          </a:stretch>
        </p:blipFill>
        <p:spPr>
          <a:xfrm>
            <a:off x="2514599" y="5137484"/>
            <a:ext cx="3618498" cy="5125453"/>
          </a:xfrm>
          <a:prstGeom prst="rect">
            <a:avLst/>
          </a:prstGeom>
        </p:spPr>
      </p:pic>
      <p:pic>
        <p:nvPicPr>
          <p:cNvPr id="14" name="Picture 13">
            <a:extLst>
              <a:ext uri="{FF2B5EF4-FFF2-40B4-BE49-F238E27FC236}">
                <a16:creationId xmlns:a16="http://schemas.microsoft.com/office/drawing/2014/main" id="{9D5FCB3A-224F-D0A6-DE39-715EBC4609BC}"/>
              </a:ext>
            </a:extLst>
          </p:cNvPr>
          <p:cNvPicPr>
            <a:picLocks noChangeAspect="1"/>
          </p:cNvPicPr>
          <p:nvPr/>
        </p:nvPicPr>
        <p:blipFill>
          <a:blip r:embed="rId10"/>
          <a:stretch>
            <a:fillRect/>
          </a:stretch>
        </p:blipFill>
        <p:spPr>
          <a:xfrm>
            <a:off x="6144627" y="5142998"/>
            <a:ext cx="3682666" cy="5144503"/>
          </a:xfrm>
          <a:prstGeom prst="rect">
            <a:avLst/>
          </a:prstGeom>
        </p:spPr>
      </p:pic>
      <p:pic>
        <p:nvPicPr>
          <p:cNvPr id="15" name="Picture 14">
            <a:extLst>
              <a:ext uri="{FF2B5EF4-FFF2-40B4-BE49-F238E27FC236}">
                <a16:creationId xmlns:a16="http://schemas.microsoft.com/office/drawing/2014/main" id="{E137EBD1-1604-68D8-D596-4F4822D0C31B}"/>
              </a:ext>
            </a:extLst>
          </p:cNvPr>
          <p:cNvPicPr>
            <a:picLocks noChangeAspect="1"/>
          </p:cNvPicPr>
          <p:nvPr/>
        </p:nvPicPr>
        <p:blipFill>
          <a:blip r:embed="rId11"/>
          <a:stretch>
            <a:fillRect/>
          </a:stretch>
        </p:blipFill>
        <p:spPr>
          <a:xfrm>
            <a:off x="9859378" y="5137484"/>
            <a:ext cx="3757863" cy="5155532"/>
          </a:xfrm>
          <a:prstGeom prst="rect">
            <a:avLst/>
          </a:prstGeom>
        </p:spPr>
      </p:pic>
    </p:spTree>
    <p:extLst>
      <p:ext uri="{BB962C8B-B14F-4D97-AF65-F5344CB8AC3E}">
        <p14:creationId xmlns:p14="http://schemas.microsoft.com/office/powerpoint/2010/main" val="673529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TextovéPole 2">
            <a:extLst>
              <a:ext uri="{FF2B5EF4-FFF2-40B4-BE49-F238E27FC236}">
                <a16:creationId xmlns:a16="http://schemas.microsoft.com/office/drawing/2014/main" id="{99B1BB98-E071-7001-7CC2-60937FE54747}"/>
              </a:ext>
            </a:extLst>
          </p:cNvPr>
          <p:cNvSpPr txBox="1"/>
          <p:nvPr/>
        </p:nvSpPr>
        <p:spPr>
          <a:xfrm>
            <a:off x="229947" y="226713"/>
            <a:ext cx="6745857" cy="646331"/>
          </a:xfrm>
          <a:prstGeom prst="rect">
            <a:avLst/>
          </a:prstGeom>
          <a:noFill/>
        </p:spPr>
        <p:txBody>
          <a:bodyPr wrap="square" rtlCol="0">
            <a:spAutoFit/>
          </a:bodyPr>
          <a:lstStyle/>
          <a:p>
            <a:r>
              <a:rPr lang="cs-CZ" sz="3600" b="1" dirty="0">
                <a:latin typeface="Arial" panose="020B0604020202020204" pitchFamily="34" charset="0"/>
                <a:cs typeface="Arial" panose="020B0604020202020204" pitchFamily="34" charset="0"/>
                <a:hlinkClick r:id="rId4" action="ppaction://hlinkpres?slideindex=1&amp;slidetitle="/>
              </a:rPr>
              <a:t>Prezentace pro učitele</a:t>
            </a:r>
            <a:endParaRPr lang="en-US" sz="36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9482D6E-7BC5-7606-8322-EB62F53AA6B9}"/>
              </a:ext>
            </a:extLst>
          </p:cNvPr>
          <p:cNvPicPr>
            <a:picLocks noChangeAspect="1"/>
          </p:cNvPicPr>
          <p:nvPr/>
        </p:nvPicPr>
        <p:blipFill>
          <a:blip r:embed="rId5"/>
          <a:stretch>
            <a:fillRect/>
          </a:stretch>
        </p:blipFill>
        <p:spPr>
          <a:xfrm>
            <a:off x="229947" y="979235"/>
            <a:ext cx="15569647" cy="9081052"/>
          </a:xfrm>
          <a:prstGeom prst="rect">
            <a:avLst/>
          </a:prstGeom>
        </p:spPr>
      </p:pic>
    </p:spTree>
    <p:extLst>
      <p:ext uri="{BB962C8B-B14F-4D97-AF65-F5344CB8AC3E}">
        <p14:creationId xmlns:p14="http://schemas.microsoft.com/office/powerpoint/2010/main" val="17899703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6" name="TextovéPole 2">
            <a:extLst>
              <a:ext uri="{FF2B5EF4-FFF2-40B4-BE49-F238E27FC236}">
                <a16:creationId xmlns:a16="http://schemas.microsoft.com/office/drawing/2014/main" id="{7577CA09-0772-ED62-5CE0-FBDE979E52CE}"/>
              </a:ext>
            </a:extLst>
          </p:cNvPr>
          <p:cNvSpPr txBox="1"/>
          <p:nvPr/>
        </p:nvSpPr>
        <p:spPr>
          <a:xfrm>
            <a:off x="229947" y="226713"/>
            <a:ext cx="6745857" cy="646331"/>
          </a:xfrm>
          <a:prstGeom prst="rect">
            <a:avLst/>
          </a:prstGeom>
          <a:noFill/>
        </p:spPr>
        <p:txBody>
          <a:bodyPr wrap="square" rtlCol="0">
            <a:spAutoFit/>
          </a:bodyPr>
          <a:lstStyle/>
          <a:p>
            <a:r>
              <a:rPr lang="cs-CZ" sz="3600" b="1">
                <a:latin typeface="Arial" panose="020B0604020202020204" pitchFamily="34" charset="0"/>
                <a:cs typeface="Arial" panose="020B0604020202020204" pitchFamily="34" charset="0"/>
              </a:rPr>
              <a:t>Prezentace pro učitele</a:t>
            </a:r>
            <a:endParaRPr lang="en-US" sz="3600" b="1">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31FCAC2-480F-E5EB-9A2B-7959A2CDAEC5}"/>
              </a:ext>
            </a:extLst>
          </p:cNvPr>
          <p:cNvPicPr>
            <a:picLocks noChangeAspect="1"/>
          </p:cNvPicPr>
          <p:nvPr/>
        </p:nvPicPr>
        <p:blipFill>
          <a:blip r:embed="rId4"/>
          <a:stretch>
            <a:fillRect/>
          </a:stretch>
        </p:blipFill>
        <p:spPr>
          <a:xfrm>
            <a:off x="225287" y="751026"/>
            <a:ext cx="15750209" cy="9066558"/>
          </a:xfrm>
          <a:prstGeom prst="rect">
            <a:avLst/>
          </a:prstGeom>
        </p:spPr>
      </p:pic>
    </p:spTree>
    <p:extLst>
      <p:ext uri="{BB962C8B-B14F-4D97-AF65-F5344CB8AC3E}">
        <p14:creationId xmlns:p14="http://schemas.microsoft.com/office/powerpoint/2010/main" val="2916236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TextovéPole 2">
            <a:extLst>
              <a:ext uri="{FF2B5EF4-FFF2-40B4-BE49-F238E27FC236}">
                <a16:creationId xmlns:a16="http://schemas.microsoft.com/office/drawing/2014/main" id="{99B1BB98-E071-7001-7CC2-60937FE54747}"/>
              </a:ext>
            </a:extLst>
          </p:cNvPr>
          <p:cNvSpPr txBox="1"/>
          <p:nvPr/>
        </p:nvSpPr>
        <p:spPr>
          <a:xfrm>
            <a:off x="487330" y="420320"/>
            <a:ext cx="8549990" cy="646331"/>
          </a:xfrm>
          <a:prstGeom prst="rect">
            <a:avLst/>
          </a:prstGeom>
          <a:noFill/>
        </p:spPr>
        <p:txBody>
          <a:bodyPr wrap="square" rtlCol="0">
            <a:spAutoFit/>
          </a:bodyPr>
          <a:lstStyle/>
          <a:p>
            <a:r>
              <a:rPr lang="cs-CZ" sz="3600" b="1" dirty="0">
                <a:latin typeface="Arial" panose="020B0604020202020204" pitchFamily="34" charset="0"/>
                <a:cs typeface="Arial" panose="020B0604020202020204" pitchFamily="34" charset="0"/>
              </a:rPr>
              <a:t>Prezentace (pracovní) pro studenty</a:t>
            </a:r>
            <a:endParaRPr lang="en-US" sz="36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FDDD589-2121-5CF3-D742-D6C3947B79D5}"/>
              </a:ext>
            </a:extLst>
          </p:cNvPr>
          <p:cNvPicPr>
            <a:picLocks noChangeAspect="1"/>
          </p:cNvPicPr>
          <p:nvPr/>
        </p:nvPicPr>
        <p:blipFill>
          <a:blip r:embed="rId4"/>
          <a:stretch>
            <a:fillRect/>
          </a:stretch>
        </p:blipFill>
        <p:spPr>
          <a:xfrm>
            <a:off x="494200" y="1474177"/>
            <a:ext cx="17264428" cy="6459415"/>
          </a:xfrm>
          <a:prstGeom prst="rect">
            <a:avLst/>
          </a:prstGeom>
        </p:spPr>
      </p:pic>
    </p:spTree>
    <p:extLst>
      <p:ext uri="{BB962C8B-B14F-4D97-AF65-F5344CB8AC3E}">
        <p14:creationId xmlns:p14="http://schemas.microsoft.com/office/powerpoint/2010/main" val="15307424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9" name="Obrázek 8">
            <a:extLst>
              <a:ext uri="{FF2B5EF4-FFF2-40B4-BE49-F238E27FC236}">
                <a16:creationId xmlns:a16="http://schemas.microsoft.com/office/drawing/2014/main" id="{D17F8C19-5186-8F2A-D43A-8EB36AEA084A}"/>
              </a:ext>
            </a:extLst>
          </p:cNvPr>
          <p:cNvPicPr>
            <a:picLocks noChangeAspect="1"/>
          </p:cNvPicPr>
          <p:nvPr/>
        </p:nvPicPr>
        <p:blipFill>
          <a:blip r:embed="rId4"/>
          <a:stretch>
            <a:fillRect/>
          </a:stretch>
        </p:blipFill>
        <p:spPr>
          <a:xfrm>
            <a:off x="0" y="0"/>
            <a:ext cx="14456797" cy="9392396"/>
          </a:xfrm>
          <a:prstGeom prst="rect">
            <a:avLst/>
          </a:prstGeom>
        </p:spPr>
      </p:pic>
      <p:sp>
        <p:nvSpPr>
          <p:cNvPr id="10" name="TextovéPole 9">
            <a:extLst>
              <a:ext uri="{FF2B5EF4-FFF2-40B4-BE49-F238E27FC236}">
                <a16:creationId xmlns:a16="http://schemas.microsoft.com/office/drawing/2014/main" id="{C1C4DDAB-0ED7-89B8-BC2A-95C41E9B1DC1}"/>
              </a:ext>
            </a:extLst>
          </p:cNvPr>
          <p:cNvSpPr txBox="1"/>
          <p:nvPr/>
        </p:nvSpPr>
        <p:spPr>
          <a:xfrm>
            <a:off x="4899804" y="9575321"/>
            <a:ext cx="12836105"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hlinkClick r:id="rId5"/>
              </a:rPr>
              <a:t>https://bezpecnostpotravin.cz/files/2024/06/Oznacovani_potravin_Infografiky_2024_f.pdf</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1910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7" name="Obrázek 6">
            <a:extLst>
              <a:ext uri="{FF2B5EF4-FFF2-40B4-BE49-F238E27FC236}">
                <a16:creationId xmlns:a16="http://schemas.microsoft.com/office/drawing/2014/main" id="{DCCB4B2C-76FE-BE91-A580-18D6599AF029}"/>
              </a:ext>
            </a:extLst>
          </p:cNvPr>
          <p:cNvPicPr>
            <a:picLocks noChangeAspect="1"/>
          </p:cNvPicPr>
          <p:nvPr/>
        </p:nvPicPr>
        <p:blipFill>
          <a:blip r:embed="rId4"/>
          <a:stretch>
            <a:fillRect/>
          </a:stretch>
        </p:blipFill>
        <p:spPr>
          <a:xfrm>
            <a:off x="404" y="2028"/>
            <a:ext cx="14305567" cy="9049403"/>
          </a:xfrm>
          <a:prstGeom prst="rect">
            <a:avLst/>
          </a:prstGeom>
        </p:spPr>
      </p:pic>
      <p:sp>
        <p:nvSpPr>
          <p:cNvPr id="8" name="TextovéPole 7">
            <a:extLst>
              <a:ext uri="{FF2B5EF4-FFF2-40B4-BE49-F238E27FC236}">
                <a16:creationId xmlns:a16="http://schemas.microsoft.com/office/drawing/2014/main" id="{0987C525-4534-CC33-4F7E-AEAA0390A48C}"/>
              </a:ext>
            </a:extLst>
          </p:cNvPr>
          <p:cNvSpPr txBox="1"/>
          <p:nvPr/>
        </p:nvSpPr>
        <p:spPr>
          <a:xfrm>
            <a:off x="4899804" y="9575321"/>
            <a:ext cx="12836105"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hlinkClick r:id="rId5"/>
              </a:rPr>
              <a:t>https://bezpecnostpotravin.cz/files/2024/06/Oznacovani_potravin_Infografiky_2024_f.pdf</a:t>
            </a:r>
            <a:r>
              <a:rPr lang="cs-CZ" sz="2400">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9176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Picture 2">
            <a:extLst>
              <a:ext uri="{FF2B5EF4-FFF2-40B4-BE49-F238E27FC236}">
                <a16:creationId xmlns:a16="http://schemas.microsoft.com/office/drawing/2014/main" id="{FEAD5BFE-A66F-4EBF-E6BD-367E3C6BAE96}"/>
              </a:ext>
            </a:extLst>
          </p:cNvPr>
          <p:cNvPicPr>
            <a:picLocks noChangeAspect="1"/>
          </p:cNvPicPr>
          <p:nvPr/>
        </p:nvPicPr>
        <p:blipFill>
          <a:blip r:embed="rId4"/>
          <a:stretch>
            <a:fillRect/>
          </a:stretch>
        </p:blipFill>
        <p:spPr>
          <a:xfrm>
            <a:off x="7820927" y="1986349"/>
            <a:ext cx="1039769" cy="367613"/>
          </a:xfrm>
          <a:prstGeom prst="rect">
            <a:avLst/>
          </a:prstGeom>
        </p:spPr>
      </p:pic>
      <p:pic>
        <p:nvPicPr>
          <p:cNvPr id="5" name="Picture 4">
            <a:extLst>
              <a:ext uri="{FF2B5EF4-FFF2-40B4-BE49-F238E27FC236}">
                <a16:creationId xmlns:a16="http://schemas.microsoft.com/office/drawing/2014/main" id="{CCE5C25F-F8FA-C3D2-F680-8B7C48D1E586}"/>
              </a:ext>
            </a:extLst>
          </p:cNvPr>
          <p:cNvPicPr>
            <a:picLocks noChangeAspect="1"/>
          </p:cNvPicPr>
          <p:nvPr/>
        </p:nvPicPr>
        <p:blipFill>
          <a:blip r:embed="rId5"/>
          <a:stretch>
            <a:fillRect/>
          </a:stretch>
        </p:blipFill>
        <p:spPr>
          <a:xfrm>
            <a:off x="33338" y="-4762"/>
            <a:ext cx="9105900" cy="6124575"/>
          </a:xfrm>
          <a:prstGeom prst="rect">
            <a:avLst/>
          </a:prstGeom>
        </p:spPr>
      </p:pic>
      <p:pic>
        <p:nvPicPr>
          <p:cNvPr id="7" name="Picture 6">
            <a:extLst>
              <a:ext uri="{FF2B5EF4-FFF2-40B4-BE49-F238E27FC236}">
                <a16:creationId xmlns:a16="http://schemas.microsoft.com/office/drawing/2014/main" id="{B172312E-0E6D-7588-B805-CE98FC500112}"/>
              </a:ext>
            </a:extLst>
          </p:cNvPr>
          <p:cNvPicPr>
            <a:picLocks noChangeAspect="1"/>
          </p:cNvPicPr>
          <p:nvPr/>
        </p:nvPicPr>
        <p:blipFill>
          <a:blip r:embed="rId6"/>
          <a:stretch>
            <a:fillRect/>
          </a:stretch>
        </p:blipFill>
        <p:spPr>
          <a:xfrm>
            <a:off x="9144000" y="0"/>
            <a:ext cx="9072563" cy="6115050"/>
          </a:xfrm>
          <a:prstGeom prst="rect">
            <a:avLst/>
          </a:prstGeom>
        </p:spPr>
      </p:pic>
      <p:sp>
        <p:nvSpPr>
          <p:cNvPr id="8" name="Rectangle 7">
            <a:extLst>
              <a:ext uri="{FF2B5EF4-FFF2-40B4-BE49-F238E27FC236}">
                <a16:creationId xmlns:a16="http://schemas.microsoft.com/office/drawing/2014/main" id="{B3ADD72D-6EEF-034F-C6F5-8BE73D36EDD2}"/>
              </a:ext>
            </a:extLst>
          </p:cNvPr>
          <p:cNvSpPr/>
          <p:nvPr/>
        </p:nvSpPr>
        <p:spPr>
          <a:xfrm>
            <a:off x="50153" y="5149092"/>
            <a:ext cx="8977291" cy="4111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AA8DE4E-01E0-72C9-EA28-DFB2C276683F}"/>
              </a:ext>
            </a:extLst>
          </p:cNvPr>
          <p:cNvPicPr>
            <a:picLocks noChangeAspect="1"/>
          </p:cNvPicPr>
          <p:nvPr/>
        </p:nvPicPr>
        <p:blipFill>
          <a:blip r:embed="rId7"/>
          <a:stretch>
            <a:fillRect/>
          </a:stretch>
        </p:blipFill>
        <p:spPr>
          <a:xfrm>
            <a:off x="9153525" y="4943475"/>
            <a:ext cx="3638551" cy="5343525"/>
          </a:xfrm>
          <a:prstGeom prst="rect">
            <a:avLst/>
          </a:prstGeom>
        </p:spPr>
      </p:pic>
      <p:pic>
        <p:nvPicPr>
          <p:cNvPr id="10" name="Picture 9">
            <a:extLst>
              <a:ext uri="{FF2B5EF4-FFF2-40B4-BE49-F238E27FC236}">
                <a16:creationId xmlns:a16="http://schemas.microsoft.com/office/drawing/2014/main" id="{03305287-2E12-EE55-07D2-E0FA868EF24E}"/>
              </a:ext>
            </a:extLst>
          </p:cNvPr>
          <p:cNvPicPr>
            <a:picLocks noChangeAspect="1"/>
          </p:cNvPicPr>
          <p:nvPr/>
        </p:nvPicPr>
        <p:blipFill>
          <a:blip r:embed="rId8"/>
          <a:stretch>
            <a:fillRect/>
          </a:stretch>
        </p:blipFill>
        <p:spPr>
          <a:xfrm>
            <a:off x="12787313" y="4943474"/>
            <a:ext cx="3629026" cy="5343526"/>
          </a:xfrm>
          <a:prstGeom prst="rect">
            <a:avLst/>
          </a:prstGeom>
        </p:spPr>
      </p:pic>
    </p:spTree>
    <p:extLst>
      <p:ext uri="{BB962C8B-B14F-4D97-AF65-F5344CB8AC3E}">
        <p14:creationId xmlns:p14="http://schemas.microsoft.com/office/powerpoint/2010/main" val="176622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4" name="Obrázek 3">
            <a:extLst>
              <a:ext uri="{FF2B5EF4-FFF2-40B4-BE49-F238E27FC236}">
                <a16:creationId xmlns:a16="http://schemas.microsoft.com/office/drawing/2014/main" id="{B6AA512F-8F5A-2C95-AA3C-AC1866E38498}"/>
              </a:ext>
            </a:extLst>
          </p:cNvPr>
          <p:cNvPicPr>
            <a:picLocks noChangeAspect="1"/>
          </p:cNvPicPr>
          <p:nvPr/>
        </p:nvPicPr>
        <p:blipFill>
          <a:blip r:embed="rId4"/>
          <a:stretch>
            <a:fillRect/>
          </a:stretch>
        </p:blipFill>
        <p:spPr>
          <a:xfrm>
            <a:off x="64698" y="1044264"/>
            <a:ext cx="9045659" cy="6184671"/>
          </a:xfrm>
          <a:prstGeom prst="rect">
            <a:avLst/>
          </a:prstGeom>
        </p:spPr>
      </p:pic>
      <p:pic>
        <p:nvPicPr>
          <p:cNvPr id="7" name="Obrázek 6">
            <a:extLst>
              <a:ext uri="{FF2B5EF4-FFF2-40B4-BE49-F238E27FC236}">
                <a16:creationId xmlns:a16="http://schemas.microsoft.com/office/drawing/2014/main" id="{BB326463-6D7D-FC60-7E32-39C1E86DE8CC}"/>
              </a:ext>
            </a:extLst>
          </p:cNvPr>
          <p:cNvPicPr>
            <a:picLocks noChangeAspect="1"/>
          </p:cNvPicPr>
          <p:nvPr/>
        </p:nvPicPr>
        <p:blipFill>
          <a:blip r:embed="rId5"/>
          <a:stretch>
            <a:fillRect/>
          </a:stretch>
        </p:blipFill>
        <p:spPr>
          <a:xfrm>
            <a:off x="9257093" y="1039484"/>
            <a:ext cx="8945001" cy="6189452"/>
          </a:xfrm>
          <a:prstGeom prst="rect">
            <a:avLst/>
          </a:prstGeom>
        </p:spPr>
      </p:pic>
    </p:spTree>
    <p:extLst>
      <p:ext uri="{BB962C8B-B14F-4D97-AF65-F5344CB8AC3E}">
        <p14:creationId xmlns:p14="http://schemas.microsoft.com/office/powerpoint/2010/main" val="2570148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5" name="Obrázek 4">
            <a:extLst>
              <a:ext uri="{FF2B5EF4-FFF2-40B4-BE49-F238E27FC236}">
                <a16:creationId xmlns:a16="http://schemas.microsoft.com/office/drawing/2014/main" id="{607CF0AF-1A03-160C-79FB-5973EBAC97F8}"/>
              </a:ext>
            </a:extLst>
          </p:cNvPr>
          <p:cNvPicPr>
            <a:picLocks noChangeAspect="1"/>
          </p:cNvPicPr>
          <p:nvPr/>
        </p:nvPicPr>
        <p:blipFill>
          <a:blip r:embed="rId4"/>
          <a:stretch>
            <a:fillRect/>
          </a:stretch>
        </p:blipFill>
        <p:spPr>
          <a:xfrm>
            <a:off x="6017" y="855"/>
            <a:ext cx="8787723" cy="5939442"/>
          </a:xfrm>
          <a:prstGeom prst="rect">
            <a:avLst/>
          </a:prstGeom>
        </p:spPr>
      </p:pic>
      <p:pic>
        <p:nvPicPr>
          <p:cNvPr id="8" name="Obrázek 7">
            <a:extLst>
              <a:ext uri="{FF2B5EF4-FFF2-40B4-BE49-F238E27FC236}">
                <a16:creationId xmlns:a16="http://schemas.microsoft.com/office/drawing/2014/main" id="{8AE3FB21-B192-841F-E978-EDB1BF401B20}"/>
              </a:ext>
            </a:extLst>
          </p:cNvPr>
          <p:cNvPicPr>
            <a:picLocks noChangeAspect="1"/>
          </p:cNvPicPr>
          <p:nvPr/>
        </p:nvPicPr>
        <p:blipFill>
          <a:blip r:embed="rId5"/>
          <a:stretch>
            <a:fillRect/>
          </a:stretch>
        </p:blipFill>
        <p:spPr>
          <a:xfrm>
            <a:off x="8802250" y="3760881"/>
            <a:ext cx="9464183" cy="6533920"/>
          </a:xfrm>
          <a:prstGeom prst="rect">
            <a:avLst/>
          </a:prstGeom>
        </p:spPr>
      </p:pic>
    </p:spTree>
    <p:extLst>
      <p:ext uri="{BB962C8B-B14F-4D97-AF65-F5344CB8AC3E}">
        <p14:creationId xmlns:p14="http://schemas.microsoft.com/office/powerpoint/2010/main" val="369280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8322B97-B89E-417C-3642-0406A68258A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F96A906-38DD-31B0-BD56-F693001F3B90}"/>
              </a:ext>
            </a:extLst>
          </p:cNvPr>
          <p:cNvSpPr txBox="1"/>
          <p:nvPr/>
        </p:nvSpPr>
        <p:spPr>
          <a:xfrm>
            <a:off x="1119765" y="676613"/>
            <a:ext cx="15433965" cy="1369606"/>
          </a:xfrm>
          <a:prstGeom prst="rect">
            <a:avLst/>
          </a:prstGeom>
          <a:noFill/>
        </p:spPr>
        <p:txBody>
          <a:bodyPr wrap="square" lIns="137160" tIns="68580" rIns="137160" bIns="68580" anchor="t">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buClr>
                <a:schemeClr val="dk1"/>
              </a:buClr>
              <a:buSzPts val="3000"/>
            </a:pPr>
            <a:r>
              <a:rPr lang="cs-CZ" sz="8000" b="1" dirty="0">
                <a:latin typeface="Times New Roman" panose="02020603050405020304" pitchFamily="18" charset="0"/>
              </a:rPr>
              <a:t>Veřejné zdraví</a:t>
            </a:r>
            <a:endParaRPr lang="cs-CZ" sz="8000" b="1" dirty="0">
              <a:solidFill>
                <a:schemeClr val="tx1"/>
              </a:solidFill>
              <a:highlight>
                <a:srgbClr val="E8AD47"/>
              </a:highlight>
              <a:latin typeface="Times New Roman" panose="02020603050405020304" pitchFamily="18" charset="0"/>
            </a:endParaRPr>
          </a:p>
        </p:txBody>
      </p:sp>
      <p:sp>
        <p:nvSpPr>
          <p:cNvPr id="3" name="TextBox 2">
            <a:extLst>
              <a:ext uri="{FF2B5EF4-FFF2-40B4-BE49-F238E27FC236}">
                <a16:creationId xmlns:a16="http://schemas.microsoft.com/office/drawing/2014/main" id="{70D02571-50FD-6581-7064-483A25975106}"/>
              </a:ext>
            </a:extLst>
          </p:cNvPr>
          <p:cNvSpPr txBox="1"/>
          <p:nvPr/>
        </p:nvSpPr>
        <p:spPr>
          <a:xfrm>
            <a:off x="867974" y="2417947"/>
            <a:ext cx="9832110" cy="6986528"/>
          </a:xfrm>
          <a:prstGeom prst="rect">
            <a:avLst/>
          </a:prstGeom>
          <a:noFill/>
        </p:spPr>
        <p:txBody>
          <a:bodyPr wrap="square">
            <a:spAutoFit/>
          </a:bodyPr>
          <a:lstStyle>
            <a:defPPr>
              <a:defRPr lang="en-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buFont typeface="Arial" panose="020B0604020202020204" pitchFamily="34" charset="0"/>
              <a:buChar char="•"/>
            </a:pPr>
            <a:r>
              <a:rPr lang="cs-CZ" sz="3200" dirty="0">
                <a:latin typeface="Arial" panose="020B0604020202020204" pitchFamily="34" charset="0"/>
                <a:cs typeface="Arial" panose="020B0604020202020204" pitchFamily="34" charset="0"/>
              </a:rPr>
              <a:t>Nezdravé stravovací návyky jsou zodpovědné za </a:t>
            </a:r>
            <a:r>
              <a:rPr lang="cs-CZ" sz="3200" b="1" dirty="0">
                <a:latin typeface="Arial" panose="020B0604020202020204" pitchFamily="34" charset="0"/>
                <a:cs typeface="Arial" panose="020B0604020202020204" pitchFamily="34" charset="0"/>
              </a:rPr>
              <a:t>jedno z pěti úmrtí na světě</a:t>
            </a:r>
            <a:r>
              <a:rPr lang="cs-CZ" sz="3200" dirty="0">
                <a:latin typeface="Arial" panose="020B0604020202020204" pitchFamily="34" charset="0"/>
                <a:cs typeface="Arial" panose="020B0604020202020204" pitchFamily="34" charset="0"/>
              </a:rPr>
              <a:t> – více než kouření, vysoký krevní tlak nebo jiné zdravotní rizikové faktory.</a:t>
            </a:r>
          </a:p>
          <a:p>
            <a:pPr marL="428625" indent="-428625">
              <a:buFont typeface="Arial" panose="020B0604020202020204" pitchFamily="34" charset="0"/>
              <a:buChar char="•"/>
            </a:pPr>
            <a:endParaRPr lang="cs-CZ" sz="3200" dirty="0">
              <a:effectLst/>
              <a:latin typeface="Arial" panose="020B0604020202020204" pitchFamily="34" charset="0"/>
              <a:ea typeface="Aptos" panose="020B0004020202020204" pitchFamily="34" charset="0"/>
              <a:cs typeface="Arial" panose="020B0604020202020204" pitchFamily="34" charset="0"/>
            </a:endParaRPr>
          </a:p>
          <a:p>
            <a:pPr marL="428625" indent="-428625">
              <a:buFont typeface="Arial" panose="020B0604020202020204" pitchFamily="34" charset="0"/>
              <a:buChar char="•"/>
            </a:pPr>
            <a:r>
              <a:rPr lang="cs-CZ" sz="3200" dirty="0">
                <a:latin typeface="Arial" panose="020B0604020202020204" pitchFamily="34" charset="0"/>
                <a:cs typeface="Arial" panose="020B0604020202020204" pitchFamily="34" charset="0"/>
              </a:rPr>
              <a:t>Ačkoli si </a:t>
            </a:r>
            <a:r>
              <a:rPr lang="cs-CZ" sz="3200" b="1" dirty="0">
                <a:latin typeface="Arial" panose="020B0604020202020204" pitchFamily="34" charset="0"/>
                <a:cs typeface="Arial" panose="020B0604020202020204" pitchFamily="34" charset="0"/>
              </a:rPr>
              <a:t>74 % Evropanů myslí</a:t>
            </a:r>
            <a:r>
              <a:rPr lang="cs-CZ" sz="3200" dirty="0">
                <a:latin typeface="Arial" panose="020B0604020202020204" pitchFamily="34" charset="0"/>
                <a:cs typeface="Arial" panose="020B0604020202020204" pitchFamily="34" charset="0"/>
              </a:rPr>
              <a:t>, že bychom měli jíst potraviny šetrnější k životnímu prostředí, </a:t>
            </a:r>
            <a:r>
              <a:rPr lang="cs-CZ" sz="3200" b="1" dirty="0">
                <a:latin typeface="Arial" panose="020B0604020202020204" pitchFamily="34" charset="0"/>
                <a:cs typeface="Arial" panose="020B0604020202020204" pitchFamily="34" charset="0"/>
              </a:rPr>
              <a:t>pouze 12 % obyvatel EU</a:t>
            </a:r>
            <a:r>
              <a:rPr lang="cs-CZ" sz="3200" dirty="0">
                <a:latin typeface="Arial" panose="020B0604020202020204" pitchFamily="34" charset="0"/>
                <a:cs typeface="Arial" panose="020B0604020202020204" pitchFamily="34" charset="0"/>
              </a:rPr>
              <a:t> </a:t>
            </a:r>
            <a:r>
              <a:rPr lang="cs-CZ" sz="3200" b="1" dirty="0">
                <a:latin typeface="Arial" panose="020B0604020202020204" pitchFamily="34" charset="0"/>
                <a:cs typeface="Arial" panose="020B0604020202020204" pitchFamily="34" charset="0"/>
              </a:rPr>
              <a:t>konzumuje doporučené množství ovoce a zeleniny.</a:t>
            </a:r>
          </a:p>
          <a:p>
            <a:pPr marL="428625" indent="-428625">
              <a:buFont typeface="Arial" panose="020B0604020202020204" pitchFamily="34" charset="0"/>
              <a:buChar char="•"/>
            </a:pPr>
            <a:endParaRPr lang="cs-CZ" sz="3200" b="1" dirty="0">
              <a:effectLst/>
              <a:latin typeface="Arial" panose="020B0604020202020204" pitchFamily="34" charset="0"/>
              <a:ea typeface="Aptos" panose="020B0004020202020204" pitchFamily="34" charset="0"/>
              <a:cs typeface="Arial" panose="020B0604020202020204" pitchFamily="34" charset="0"/>
            </a:endParaRPr>
          </a:p>
          <a:p>
            <a:pPr marL="428625" indent="-428625">
              <a:buFont typeface="Arial" panose="020B0604020202020204" pitchFamily="34" charset="0"/>
              <a:buChar char="•"/>
            </a:pPr>
            <a:r>
              <a:rPr lang="cs-CZ" sz="3200" b="1" dirty="0">
                <a:latin typeface="Arial" panose="020B0604020202020204" pitchFamily="34" charset="0"/>
                <a:cs typeface="Arial" panose="020B0604020202020204" pitchFamily="34" charset="0"/>
              </a:rPr>
              <a:t>Průměrná spotřeba masa v EU</a:t>
            </a:r>
            <a:r>
              <a:rPr lang="cs-CZ" sz="3200" dirty="0">
                <a:latin typeface="Arial" panose="020B0604020202020204" pitchFamily="34" charset="0"/>
                <a:cs typeface="Arial" panose="020B0604020202020204" pitchFamily="34" charset="0"/>
              </a:rPr>
              <a:t> je přibližně </a:t>
            </a:r>
            <a:r>
              <a:rPr lang="cs-CZ" sz="3200" b="1" dirty="0">
                <a:latin typeface="Arial" panose="020B0604020202020204" pitchFamily="34" charset="0"/>
                <a:cs typeface="Arial" panose="020B0604020202020204" pitchFamily="34" charset="0"/>
              </a:rPr>
              <a:t>1,58 kg na osobu a týden</a:t>
            </a:r>
            <a:r>
              <a:rPr lang="cs-CZ" sz="3200" dirty="0">
                <a:latin typeface="Arial" panose="020B0604020202020204" pitchFamily="34" charset="0"/>
                <a:cs typeface="Arial" panose="020B0604020202020204" pitchFamily="34" charset="0"/>
              </a:rPr>
              <a:t>, což je výrazně více než </a:t>
            </a:r>
            <a:r>
              <a:rPr lang="cs-CZ" sz="3200" b="1" dirty="0">
                <a:latin typeface="Arial" panose="020B0604020202020204" pitchFamily="34" charset="0"/>
                <a:cs typeface="Arial" panose="020B0604020202020204" pitchFamily="34" charset="0"/>
              </a:rPr>
              <a:t>doporučení EAT Lancet</a:t>
            </a:r>
            <a:r>
              <a:rPr lang="cs-CZ" sz="3200" dirty="0">
                <a:latin typeface="Arial" panose="020B0604020202020204" pitchFamily="34" charset="0"/>
                <a:cs typeface="Arial" panose="020B0604020202020204" pitchFamily="34" charset="0"/>
              </a:rPr>
              <a:t> pro udržitelnou stravu – </a:t>
            </a:r>
            <a:r>
              <a:rPr lang="cs-CZ" sz="3200" b="1" dirty="0">
                <a:latin typeface="Arial" panose="020B0604020202020204" pitchFamily="34" charset="0"/>
                <a:cs typeface="Arial" panose="020B0604020202020204" pitchFamily="34" charset="0"/>
              </a:rPr>
              <a:t>300 g masa týdně</a:t>
            </a:r>
            <a:r>
              <a:rPr lang="cs-CZ" sz="3200" dirty="0">
                <a:latin typeface="Arial" panose="020B0604020202020204" pitchFamily="34" charset="0"/>
                <a:cs typeface="Arial" panose="020B0604020202020204" pitchFamily="34" charset="0"/>
              </a:rPr>
              <a:t>.</a:t>
            </a:r>
            <a:endParaRPr lang="cs-CZ" sz="3200" b="1" dirty="0">
              <a:latin typeface="Arial" panose="020B0604020202020204" pitchFamily="34" charset="0"/>
              <a:cs typeface="Arial" panose="020B0604020202020204" pitchFamily="34" charset="0"/>
            </a:endParaRPr>
          </a:p>
        </p:txBody>
      </p:sp>
      <p:pic>
        <p:nvPicPr>
          <p:cNvPr id="10" name="Picture 9" descr="A shelf with different types of food&#10;&#10;Description automatically generated">
            <a:extLst>
              <a:ext uri="{FF2B5EF4-FFF2-40B4-BE49-F238E27FC236}">
                <a16:creationId xmlns:a16="http://schemas.microsoft.com/office/drawing/2014/main" id="{8B1034EE-F40B-DD6E-8232-B703D1360B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a:stretch/>
        </p:blipFill>
        <p:spPr>
          <a:xfrm>
            <a:off x="11069053" y="0"/>
            <a:ext cx="8189493" cy="10287000"/>
          </a:xfrm>
          <a:prstGeom prst="rect">
            <a:avLst/>
          </a:prstGeom>
        </p:spPr>
      </p:pic>
    </p:spTree>
    <p:extLst>
      <p:ext uri="{BB962C8B-B14F-4D97-AF65-F5344CB8AC3E}">
        <p14:creationId xmlns:p14="http://schemas.microsoft.com/office/powerpoint/2010/main" val="41795775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71645-B2D2-158E-AF39-8BA9014463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ED5B21-073D-946F-7DCC-6F1CF31B11E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pic>
        <p:nvPicPr>
          <p:cNvPr id="3" name="Picture 2">
            <a:extLst>
              <a:ext uri="{FF2B5EF4-FFF2-40B4-BE49-F238E27FC236}">
                <a16:creationId xmlns:a16="http://schemas.microsoft.com/office/drawing/2014/main" id="{CD8AB014-940B-843C-F82E-9BB737531855}"/>
              </a:ext>
            </a:extLst>
          </p:cNvPr>
          <p:cNvPicPr>
            <a:picLocks noChangeAspect="1"/>
          </p:cNvPicPr>
          <p:nvPr/>
        </p:nvPicPr>
        <p:blipFill>
          <a:blip r:embed="rId4"/>
          <a:stretch>
            <a:fillRect/>
          </a:stretch>
        </p:blipFill>
        <p:spPr>
          <a:xfrm>
            <a:off x="-2931" y="8059"/>
            <a:ext cx="8481647" cy="5593374"/>
          </a:xfrm>
          <a:prstGeom prst="rect">
            <a:avLst/>
          </a:prstGeom>
        </p:spPr>
      </p:pic>
      <p:pic>
        <p:nvPicPr>
          <p:cNvPr id="4" name="Picture 3">
            <a:extLst>
              <a:ext uri="{FF2B5EF4-FFF2-40B4-BE49-F238E27FC236}">
                <a16:creationId xmlns:a16="http://schemas.microsoft.com/office/drawing/2014/main" id="{0BF25971-C45E-6B49-6913-C11FCF8031D3}"/>
              </a:ext>
            </a:extLst>
          </p:cNvPr>
          <p:cNvPicPr>
            <a:picLocks noChangeAspect="1"/>
          </p:cNvPicPr>
          <p:nvPr/>
        </p:nvPicPr>
        <p:blipFill>
          <a:blip r:embed="rId5"/>
          <a:stretch>
            <a:fillRect/>
          </a:stretch>
        </p:blipFill>
        <p:spPr>
          <a:xfrm>
            <a:off x="8122994" y="3291987"/>
            <a:ext cx="10166105" cy="6991349"/>
          </a:xfrm>
          <a:prstGeom prst="rect">
            <a:avLst/>
          </a:prstGeom>
        </p:spPr>
      </p:pic>
      <p:sp>
        <p:nvSpPr>
          <p:cNvPr id="5" name="Obdélník 4"/>
          <p:cNvSpPr/>
          <p:nvPr/>
        </p:nvSpPr>
        <p:spPr>
          <a:xfrm>
            <a:off x="8122994" y="6083300"/>
            <a:ext cx="9682406" cy="317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713585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cs-CZ" dirty="0">
              <a:latin typeface="Arial" panose="020B0604020202020204" pitchFamily="34" charset="0"/>
            </a:endParaRPr>
          </a:p>
        </p:txBody>
      </p:sp>
      <p:pic>
        <p:nvPicPr>
          <p:cNvPr id="4" name="Picture 3">
            <a:extLst>
              <a:ext uri="{FF2B5EF4-FFF2-40B4-BE49-F238E27FC236}">
                <a16:creationId xmlns:a16="http://schemas.microsoft.com/office/drawing/2014/main" id="{C3E7A07C-CF00-DA77-9E5C-BE6A0F35D694}"/>
              </a:ext>
            </a:extLst>
          </p:cNvPr>
          <p:cNvPicPr>
            <a:picLocks noChangeAspect="1"/>
          </p:cNvPicPr>
          <p:nvPr/>
        </p:nvPicPr>
        <p:blipFill>
          <a:blip r:embed="rId4"/>
          <a:stretch>
            <a:fillRect/>
          </a:stretch>
        </p:blipFill>
        <p:spPr>
          <a:xfrm>
            <a:off x="563807" y="640740"/>
            <a:ext cx="10372725" cy="7000875"/>
          </a:xfrm>
          <a:prstGeom prst="rect">
            <a:avLst/>
          </a:prstGeom>
        </p:spPr>
      </p:pic>
      <p:sp>
        <p:nvSpPr>
          <p:cNvPr id="5" name="TextBox 4">
            <a:extLst>
              <a:ext uri="{FF2B5EF4-FFF2-40B4-BE49-F238E27FC236}">
                <a16:creationId xmlns:a16="http://schemas.microsoft.com/office/drawing/2014/main" id="{4436F10D-910E-911D-0EEE-10A61514036C}"/>
              </a:ext>
            </a:extLst>
          </p:cNvPr>
          <p:cNvSpPr txBox="1"/>
          <p:nvPr/>
        </p:nvSpPr>
        <p:spPr>
          <a:xfrm>
            <a:off x="559470" y="8077835"/>
            <a:ext cx="782515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3200" b="1" dirty="0">
                <a:ea typeface="+mn-lt"/>
                <a:cs typeface="+mn-lt"/>
              </a:rPr>
              <a:t>Kolik kofeinu je bezpečné konzumovat?</a:t>
            </a:r>
            <a:endParaRPr lang="cs-CZ" sz="3200" b="1" dirty="0"/>
          </a:p>
        </p:txBody>
      </p:sp>
      <p:sp>
        <p:nvSpPr>
          <p:cNvPr id="6" name="TextBox 5">
            <a:extLst>
              <a:ext uri="{FF2B5EF4-FFF2-40B4-BE49-F238E27FC236}">
                <a16:creationId xmlns:a16="http://schemas.microsoft.com/office/drawing/2014/main" id="{16F13CB4-11C4-BFFC-61BE-6ACDD8CDEDDF}"/>
              </a:ext>
            </a:extLst>
          </p:cNvPr>
          <p:cNvSpPr txBox="1"/>
          <p:nvPr/>
        </p:nvSpPr>
        <p:spPr>
          <a:xfrm>
            <a:off x="565927" y="8886448"/>
            <a:ext cx="99704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3200" dirty="0">
                <a:ea typeface="Calibri"/>
                <a:cs typeface="Calibri"/>
              </a:rPr>
              <a:t>Děti a dospívající - </a:t>
            </a:r>
            <a:r>
              <a:rPr lang="cs-CZ" sz="3200" dirty="0">
                <a:ea typeface="+mn-lt"/>
                <a:cs typeface="+mn-lt"/>
              </a:rPr>
              <a:t>3 mg/kg tělesné hmotnosti za den</a:t>
            </a:r>
            <a:endParaRPr lang="cs-CZ" sz="3200" dirty="0"/>
          </a:p>
        </p:txBody>
      </p:sp>
      <p:sp>
        <p:nvSpPr>
          <p:cNvPr id="7" name="TextBox 6">
            <a:extLst>
              <a:ext uri="{FF2B5EF4-FFF2-40B4-BE49-F238E27FC236}">
                <a16:creationId xmlns:a16="http://schemas.microsoft.com/office/drawing/2014/main" id="{697D6C5C-3C7E-DAE5-BDCE-94957547FB50}"/>
              </a:ext>
            </a:extLst>
          </p:cNvPr>
          <p:cNvSpPr txBox="1"/>
          <p:nvPr/>
        </p:nvSpPr>
        <p:spPr>
          <a:xfrm>
            <a:off x="10937631" y="9486900"/>
            <a:ext cx="7033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dirty="0">
                <a:hlinkClick r:id="rId5"/>
              </a:rPr>
              <a:t>https://www.bezpecnostpotravin.cz/UserFiles/EFSA/Kofein.pdf</a:t>
            </a:r>
            <a:r>
              <a:rPr lang="cs-CZ" dirty="0"/>
              <a:t> </a:t>
            </a:r>
          </a:p>
        </p:txBody>
      </p:sp>
      <p:pic>
        <p:nvPicPr>
          <p:cNvPr id="9" name="Picture 8">
            <a:extLst>
              <a:ext uri="{FF2B5EF4-FFF2-40B4-BE49-F238E27FC236}">
                <a16:creationId xmlns:a16="http://schemas.microsoft.com/office/drawing/2014/main" id="{EA738D2B-DA9D-C571-792E-5BEF296ABED1}"/>
              </a:ext>
            </a:extLst>
          </p:cNvPr>
          <p:cNvPicPr>
            <a:picLocks noChangeAspect="1"/>
          </p:cNvPicPr>
          <p:nvPr/>
        </p:nvPicPr>
        <p:blipFill>
          <a:blip r:embed="rId6"/>
          <a:stretch>
            <a:fillRect/>
          </a:stretch>
        </p:blipFill>
        <p:spPr>
          <a:xfrm>
            <a:off x="11488982" y="640740"/>
            <a:ext cx="6230082" cy="2288198"/>
          </a:xfrm>
          <a:prstGeom prst="rect">
            <a:avLst/>
          </a:prstGeom>
        </p:spPr>
      </p:pic>
      <p:pic>
        <p:nvPicPr>
          <p:cNvPr id="10" name="Picture 9">
            <a:extLst>
              <a:ext uri="{FF2B5EF4-FFF2-40B4-BE49-F238E27FC236}">
                <a16:creationId xmlns:a16="http://schemas.microsoft.com/office/drawing/2014/main" id="{FCBD480F-AD3A-1A78-203E-31B0BAFA4E4C}"/>
              </a:ext>
            </a:extLst>
          </p:cNvPr>
          <p:cNvPicPr>
            <a:picLocks noChangeAspect="1"/>
          </p:cNvPicPr>
          <p:nvPr/>
        </p:nvPicPr>
        <p:blipFill>
          <a:blip r:embed="rId7"/>
          <a:stretch>
            <a:fillRect/>
          </a:stretch>
        </p:blipFill>
        <p:spPr>
          <a:xfrm>
            <a:off x="11484952" y="3146181"/>
            <a:ext cx="6238142" cy="1392115"/>
          </a:xfrm>
          <a:prstGeom prst="rect">
            <a:avLst/>
          </a:prstGeom>
        </p:spPr>
      </p:pic>
      <p:pic>
        <p:nvPicPr>
          <p:cNvPr id="12" name="Picture 11">
            <a:extLst>
              <a:ext uri="{FF2B5EF4-FFF2-40B4-BE49-F238E27FC236}">
                <a16:creationId xmlns:a16="http://schemas.microsoft.com/office/drawing/2014/main" id="{BBA3CC7D-633B-EE60-C7BF-8CA2CC164C8D}"/>
              </a:ext>
            </a:extLst>
          </p:cNvPr>
          <p:cNvPicPr>
            <a:picLocks noChangeAspect="1"/>
          </p:cNvPicPr>
          <p:nvPr/>
        </p:nvPicPr>
        <p:blipFill>
          <a:blip r:embed="rId8"/>
          <a:stretch>
            <a:fillRect/>
          </a:stretch>
        </p:blipFill>
        <p:spPr>
          <a:xfrm>
            <a:off x="11489715" y="4781550"/>
            <a:ext cx="6474801" cy="3889130"/>
          </a:xfrm>
          <a:prstGeom prst="rect">
            <a:avLst/>
          </a:prstGeom>
        </p:spPr>
      </p:pic>
    </p:spTree>
    <p:extLst>
      <p:ext uri="{BB962C8B-B14F-4D97-AF65-F5344CB8AC3E}">
        <p14:creationId xmlns:p14="http://schemas.microsoft.com/office/powerpoint/2010/main" val="3743608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sz="3200">
              <a:latin typeface="Arial" panose="020B0604020202020204" pitchFamily="34" charset="0"/>
            </a:endParaRPr>
          </a:p>
        </p:txBody>
      </p:sp>
      <p:sp>
        <p:nvSpPr>
          <p:cNvPr id="7" name="TextBox 6">
            <a:extLst>
              <a:ext uri="{FF2B5EF4-FFF2-40B4-BE49-F238E27FC236}">
                <a16:creationId xmlns:a16="http://schemas.microsoft.com/office/drawing/2014/main" id="{E070644F-B483-CE74-18E3-DE7C1DA844E6}"/>
              </a:ext>
            </a:extLst>
          </p:cNvPr>
          <p:cNvSpPr txBox="1"/>
          <p:nvPr/>
        </p:nvSpPr>
        <p:spPr>
          <a:xfrm>
            <a:off x="-5440" y="719065"/>
            <a:ext cx="18284036" cy="1482393"/>
          </a:xfrm>
          <a:prstGeom prst="rect">
            <a:avLst/>
          </a:prstGeom>
        </p:spPr>
        <p:txBody>
          <a:bodyPr wrap="square" lIns="0" tIns="0" rIns="0" bIns="0" rtlCol="0" anchor="t">
            <a:spAutoFit/>
          </a:bodyPr>
          <a:lstStyle/>
          <a:p>
            <a:pPr algn="ctr">
              <a:lnSpc>
                <a:spcPts val="12599"/>
              </a:lnSpc>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Praktické cvičení</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11" name="Obrázek 10">
            <a:extLst>
              <a:ext uri="{FF2B5EF4-FFF2-40B4-BE49-F238E27FC236}">
                <a16:creationId xmlns:a16="http://schemas.microsoft.com/office/drawing/2014/main" id="{FAEF7007-4A59-EB15-5731-6CF2D2CC04FA}"/>
              </a:ext>
            </a:extLst>
          </p:cNvPr>
          <p:cNvPicPr>
            <a:picLocks noChangeAspect="1"/>
          </p:cNvPicPr>
          <p:nvPr/>
        </p:nvPicPr>
        <p:blipFill>
          <a:blip r:embed="rId4"/>
          <a:stretch>
            <a:fillRect/>
          </a:stretch>
        </p:blipFill>
        <p:spPr>
          <a:xfrm>
            <a:off x="4573715" y="2925918"/>
            <a:ext cx="8879839" cy="5937724"/>
          </a:xfrm>
          <a:prstGeom prst="rect">
            <a:avLst/>
          </a:prstGeom>
        </p:spPr>
      </p:pic>
    </p:spTree>
    <p:extLst>
      <p:ext uri="{BB962C8B-B14F-4D97-AF65-F5344CB8AC3E}">
        <p14:creationId xmlns:p14="http://schemas.microsoft.com/office/powerpoint/2010/main" val="7109164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TextovéPole 2">
            <a:extLst>
              <a:ext uri="{FF2B5EF4-FFF2-40B4-BE49-F238E27FC236}">
                <a16:creationId xmlns:a16="http://schemas.microsoft.com/office/drawing/2014/main" id="{0C3D6031-BC8B-D4A8-3136-B94C2DFABC54}"/>
              </a:ext>
            </a:extLst>
          </p:cNvPr>
          <p:cNvSpPr txBox="1"/>
          <p:nvPr/>
        </p:nvSpPr>
        <p:spPr>
          <a:xfrm>
            <a:off x="667948" y="527230"/>
            <a:ext cx="9385540" cy="584775"/>
          </a:xfrm>
          <a:prstGeom prst="rect">
            <a:avLst/>
          </a:prstGeom>
          <a:noFill/>
        </p:spPr>
        <p:txBody>
          <a:bodyPr wrap="square" lIns="91440" tIns="45720" rIns="91440" bIns="45720" rtlCol="0" anchor="t">
            <a:spAutoFit/>
          </a:bodyPr>
          <a:lstStyle/>
          <a:p>
            <a:r>
              <a:rPr lang="cs-CZ" sz="3200" b="1">
                <a:solidFill>
                  <a:srgbClr val="000000"/>
                </a:solidFill>
                <a:latin typeface="Arial"/>
                <a:cs typeface="Arial"/>
              </a:rPr>
              <a:t>Kvíz</a:t>
            </a:r>
            <a:endParaRPr lang="en-US" sz="3200" b="1">
              <a:solidFill>
                <a:srgbClr val="000000"/>
              </a:solidFill>
              <a:latin typeface="Arial"/>
              <a:cs typeface="Arial"/>
            </a:endParaRPr>
          </a:p>
        </p:txBody>
      </p:sp>
      <p:pic>
        <p:nvPicPr>
          <p:cNvPr id="6" name="Obrázek 5"/>
          <p:cNvPicPr>
            <a:picLocks noChangeAspect="1"/>
          </p:cNvPicPr>
          <p:nvPr/>
        </p:nvPicPr>
        <p:blipFill>
          <a:blip r:embed="rId4"/>
          <a:stretch>
            <a:fillRect/>
          </a:stretch>
        </p:blipFill>
        <p:spPr>
          <a:xfrm>
            <a:off x="798935" y="1232942"/>
            <a:ext cx="16690129" cy="7821116"/>
          </a:xfrm>
          <a:prstGeom prst="rect">
            <a:avLst/>
          </a:prstGeom>
        </p:spPr>
      </p:pic>
      <p:pic>
        <p:nvPicPr>
          <p:cNvPr id="10" name="Obrázek 9"/>
          <p:cNvPicPr>
            <a:picLocks noChangeAspect="1"/>
          </p:cNvPicPr>
          <p:nvPr/>
        </p:nvPicPr>
        <p:blipFill>
          <a:blip r:embed="rId5"/>
          <a:stretch>
            <a:fillRect/>
          </a:stretch>
        </p:blipFill>
        <p:spPr>
          <a:xfrm>
            <a:off x="12339960" y="5143500"/>
            <a:ext cx="4690740" cy="4690740"/>
          </a:xfrm>
          <a:prstGeom prst="rect">
            <a:avLst/>
          </a:prstGeom>
        </p:spPr>
      </p:pic>
    </p:spTree>
    <p:extLst>
      <p:ext uri="{BB962C8B-B14F-4D97-AF65-F5344CB8AC3E}">
        <p14:creationId xmlns:p14="http://schemas.microsoft.com/office/powerpoint/2010/main" val="3148674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IT">
              <a:latin typeface="Arial" panose="020B0604020202020204" pitchFamily="34" charset="0"/>
            </a:endParaRPr>
          </a:p>
        </p:txBody>
      </p:sp>
      <p:sp>
        <p:nvSpPr>
          <p:cNvPr id="3" name="TextovéPole 2">
            <a:extLst>
              <a:ext uri="{FF2B5EF4-FFF2-40B4-BE49-F238E27FC236}">
                <a16:creationId xmlns:a16="http://schemas.microsoft.com/office/drawing/2014/main" id="{0C3D6031-BC8B-D4A8-3136-B94C2DFABC54}"/>
              </a:ext>
            </a:extLst>
          </p:cNvPr>
          <p:cNvSpPr txBox="1"/>
          <p:nvPr/>
        </p:nvSpPr>
        <p:spPr>
          <a:xfrm>
            <a:off x="667948" y="527230"/>
            <a:ext cx="9385540" cy="584775"/>
          </a:xfrm>
          <a:prstGeom prst="rect">
            <a:avLst/>
          </a:prstGeom>
          <a:noFill/>
        </p:spPr>
        <p:txBody>
          <a:bodyPr wrap="square" lIns="91440" tIns="45720" rIns="91440" bIns="45720" rtlCol="0" anchor="t">
            <a:spAutoFit/>
          </a:bodyPr>
          <a:lstStyle/>
          <a:p>
            <a:r>
              <a:rPr lang="cs-CZ" sz="3200" b="1" dirty="0">
                <a:solidFill>
                  <a:srgbClr val="000000"/>
                </a:solidFill>
                <a:latin typeface="Arial"/>
                <a:cs typeface="Arial"/>
              </a:rPr>
              <a:t>Kvíz – Správné odpovědi</a:t>
            </a:r>
            <a:endParaRPr lang="en-US" sz="3200" b="1" dirty="0">
              <a:solidFill>
                <a:srgbClr val="000000"/>
              </a:solidFill>
              <a:latin typeface="Arial"/>
              <a:cs typeface="Arial"/>
            </a:endParaRPr>
          </a:p>
        </p:txBody>
      </p:sp>
      <p:pic>
        <p:nvPicPr>
          <p:cNvPr id="4" name="Obrázek 3"/>
          <p:cNvPicPr>
            <a:picLocks noChangeAspect="1"/>
          </p:cNvPicPr>
          <p:nvPr/>
        </p:nvPicPr>
        <p:blipFill>
          <a:blip r:embed="rId4"/>
          <a:stretch>
            <a:fillRect/>
          </a:stretch>
        </p:blipFill>
        <p:spPr>
          <a:xfrm>
            <a:off x="851330" y="1261521"/>
            <a:ext cx="16585340" cy="7763958"/>
          </a:xfrm>
          <a:prstGeom prst="rect">
            <a:avLst/>
          </a:prstGeom>
        </p:spPr>
      </p:pic>
    </p:spTree>
    <p:extLst>
      <p:ext uri="{BB962C8B-B14F-4D97-AF65-F5344CB8AC3E}">
        <p14:creationId xmlns:p14="http://schemas.microsoft.com/office/powerpoint/2010/main" val="2373166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14073808" y="2528533"/>
            <a:ext cx="6914906" cy="6722291"/>
          </a:xfrm>
          <a:custGeom>
            <a:avLst/>
            <a:gdLst/>
            <a:ahLst/>
            <a:cxnLst/>
            <a:rect l="l" t="t" r="r" b="b"/>
            <a:pathLst>
              <a:path w="6614422" h="6430177">
                <a:moveTo>
                  <a:pt x="0" y="0"/>
                </a:moveTo>
                <a:lnTo>
                  <a:pt x="6614422" y="0"/>
                </a:lnTo>
                <a:lnTo>
                  <a:pt x="6614422" y="6430178"/>
                </a:lnTo>
                <a:lnTo>
                  <a:pt x="0" y="6430178"/>
                </a:lnTo>
                <a:lnTo>
                  <a:pt x="0" y="0"/>
                </a:lnTo>
                <a:close/>
              </a:path>
            </a:pathLst>
          </a:custGeom>
          <a:blipFill>
            <a:blip r:embed="rId4" cstate="email">
              <a:extLst>
                <a:ext uri="{28A0092B-C50C-407E-A947-70E740481C1C}">
                  <a14:useLocalDpi xmlns:a14="http://schemas.microsoft.com/office/drawing/2010/main"/>
                </a:ext>
              </a:extLst>
            </a:blip>
            <a:stretch>
              <a:fillRect l="-6035" t="-3342" b="-5730"/>
            </a:stretch>
          </a:blipFill>
        </p:spPr>
        <p:txBody>
          <a:bodyPr/>
          <a:lstStyle/>
          <a:p>
            <a:endParaRPr lang="en-IT">
              <a:latin typeface="Arial" panose="020B0604020202020204" pitchFamily="34" charset="0"/>
            </a:endParaRPr>
          </a:p>
        </p:txBody>
      </p:sp>
      <p:sp>
        <p:nvSpPr>
          <p:cNvPr id="6" name="TextBox 6"/>
          <p:cNvSpPr txBox="1"/>
          <p:nvPr/>
        </p:nvSpPr>
        <p:spPr>
          <a:xfrm>
            <a:off x="1255281" y="3087669"/>
            <a:ext cx="12290723" cy="1463157"/>
          </a:xfrm>
          <a:prstGeom prst="rect">
            <a:avLst/>
          </a:prstGeom>
        </p:spPr>
        <p:txBody>
          <a:bodyPr lIns="0" tIns="0" rIns="0" bIns="0" rtlCol="0" anchor="t">
            <a:spAutoFit/>
          </a:bodyPr>
          <a:lstStyle/>
          <a:p>
            <a:pPr marL="0" lvl="0" indent="0" algn="l">
              <a:lnSpc>
                <a:spcPts val="12442"/>
              </a:lnSpc>
              <a:spcBef>
                <a:spcPct val="0"/>
              </a:spcBef>
            </a:pPr>
            <a:r>
              <a:rPr lang="cs-CZ" sz="9000" b="1">
                <a:solidFill>
                  <a:srgbClr val="000000"/>
                </a:solidFill>
                <a:latin typeface="Times New Roman" panose="02020603050405020304" pitchFamily="18" charset="0"/>
                <a:ea typeface="Feature Deck"/>
                <a:cs typeface="Times New Roman" panose="02020603050405020304" pitchFamily="18" charset="0"/>
                <a:sym typeface="Feature Deck"/>
              </a:rPr>
              <a:t>Potraviny a udržitelnost</a:t>
            </a:r>
            <a:endParaRPr lang="en-US" sz="9000" b="1">
              <a:solidFill>
                <a:srgbClr val="000000"/>
              </a:solidFill>
              <a:latin typeface="Times New Roman" panose="02020603050405020304" pitchFamily="18" charset="0"/>
              <a:ea typeface="Feature Deck"/>
              <a:cs typeface="Times New Roman" panose="02020603050405020304" pitchFamily="18" charset="0"/>
              <a:sym typeface="Feature Deck"/>
            </a:endParaRPr>
          </a:p>
        </p:txBody>
      </p:sp>
      <p:pic>
        <p:nvPicPr>
          <p:cNvPr id="8" name="Picture 7" descr="A green pea pod with white dots&#10;&#10;Description automatically generated">
            <a:extLst>
              <a:ext uri="{FF2B5EF4-FFF2-40B4-BE49-F238E27FC236}">
                <a16:creationId xmlns:a16="http://schemas.microsoft.com/office/drawing/2014/main" id="{B1A19955-E296-6014-BC83-76B0A80A4A74}"/>
              </a:ext>
            </a:extLst>
          </p:cNvPr>
          <p:cNvPicPr>
            <a:picLocks noChangeAspect="1"/>
          </p:cNvPicPr>
          <p:nvPr/>
        </p:nvPicPr>
        <p:blipFill rotWithShape="1">
          <a:blip r:embed="rId5">
            <a:extLst>
              <a:ext uri="{28A0092B-C50C-407E-A947-70E740481C1C}">
                <a14:useLocalDpi xmlns:a14="http://schemas.microsoft.com/office/drawing/2010/main" val="0"/>
              </a:ext>
            </a:extLst>
          </a:blip>
          <a:srcRect l="14870" t="19283" r="27858" b="37239"/>
          <a:stretch/>
        </p:blipFill>
        <p:spPr>
          <a:xfrm>
            <a:off x="9439200" y="-685528"/>
            <a:ext cx="5336974" cy="4051580"/>
          </a:xfrm>
          <a:prstGeom prst="rect">
            <a:avLst/>
          </a:prstGeom>
        </p:spPr>
      </p:pic>
      <p:pic>
        <p:nvPicPr>
          <p:cNvPr id="10" name="Picture 9" descr="A green object with a white circle&#10;&#10;Description automatically generated">
            <a:extLst>
              <a:ext uri="{FF2B5EF4-FFF2-40B4-BE49-F238E27FC236}">
                <a16:creationId xmlns:a16="http://schemas.microsoft.com/office/drawing/2014/main" id="{CD06E5E0-AE60-DFB0-252D-85A0DD2CEFE1}"/>
              </a:ext>
            </a:extLst>
          </p:cNvPr>
          <p:cNvPicPr>
            <a:picLocks noChangeAspect="1"/>
          </p:cNvPicPr>
          <p:nvPr/>
        </p:nvPicPr>
        <p:blipFill rotWithShape="1">
          <a:blip r:embed="rId6">
            <a:extLst>
              <a:ext uri="{28A0092B-C50C-407E-A947-70E740481C1C}">
                <a14:useLocalDpi xmlns:a14="http://schemas.microsoft.com/office/drawing/2010/main" val="0"/>
              </a:ext>
            </a:extLst>
          </a:blip>
          <a:srcRect l="26329" t="32103" r="29098" b="30860"/>
          <a:stretch/>
        </p:blipFill>
        <p:spPr>
          <a:xfrm rot="9921330">
            <a:off x="8358332" y="6591989"/>
            <a:ext cx="5381334" cy="4471484"/>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853090" y="1602061"/>
            <a:ext cx="7986110" cy="6155531"/>
          </a:xfrm>
          <a:prstGeom prst="rect">
            <a:avLst/>
          </a:prstGeom>
        </p:spPr>
        <p:txBody>
          <a:bodyPr wrap="square" lIns="0" tIns="0" rIns="0" bIns="0" rtlCol="0" anchor="t">
            <a:spAutoFit/>
          </a:bodyPr>
          <a:lstStyle/>
          <a:p>
            <a:pPr marL="0" lvl="0" indent="0" algn="l"/>
            <a:r>
              <a:rPr lang="cs-CZ" sz="8000" dirty="0"/>
              <a:t>Zhruba jedna třetina emisí skleníkových plynů </a:t>
            </a:r>
            <a:r>
              <a:rPr lang="cs-CZ" sz="8000" b="1" dirty="0">
                <a:solidFill>
                  <a:srgbClr val="000000"/>
                </a:solidFill>
                <a:latin typeface="Times New Roman" panose="02020603050405020304" pitchFamily="18" charset="0"/>
                <a:ea typeface="Open Sans Bold"/>
                <a:cs typeface="Times New Roman" panose="02020603050405020304" pitchFamily="18" charset="0"/>
                <a:sym typeface="Open Sans Bold"/>
              </a:rPr>
              <a:t>souvisí s produkcí potravin.</a:t>
            </a:r>
          </a:p>
        </p:txBody>
      </p:sp>
      <p:sp>
        <p:nvSpPr>
          <p:cNvPr id="4" name="TextBox 4"/>
          <p:cNvSpPr txBox="1"/>
          <p:nvPr/>
        </p:nvSpPr>
        <p:spPr>
          <a:xfrm>
            <a:off x="853090" y="9077398"/>
            <a:ext cx="2739979" cy="314325"/>
          </a:xfrm>
          <a:prstGeom prst="rect">
            <a:avLst/>
          </a:prstGeom>
        </p:spPr>
        <p:txBody>
          <a:bodyPr lIns="0" tIns="0" rIns="0" bIns="0" rtlCol="0" anchor="t">
            <a:spAutoFit/>
          </a:bodyPr>
          <a:lstStyle/>
          <a:p>
            <a:pPr marL="0" lvl="0" indent="0">
              <a:lnSpc>
                <a:spcPts val="2400"/>
              </a:lnSpc>
              <a:spcBef>
                <a:spcPct val="0"/>
              </a:spcBef>
            </a:pPr>
            <a:r>
              <a:rPr lang="cs-CZ" sz="2000" dirty="0">
                <a:solidFill>
                  <a:srgbClr val="000000"/>
                </a:solidFill>
                <a:latin typeface="Arial" panose="020B0604020202020204" pitchFamily="34" charset="0"/>
                <a:ea typeface="Open Sans"/>
                <a:cs typeface="Arial" panose="020B0604020202020204" pitchFamily="34" charset="0"/>
                <a:sym typeface="Open Sans"/>
              </a:rPr>
              <a:t>Source: WWF, 2020</a:t>
            </a:r>
          </a:p>
        </p:txBody>
      </p:sp>
      <p:pic>
        <p:nvPicPr>
          <p:cNvPr id="6" name="Picture 5" descr="A planet earth with a half of the earth&#10;&#10;Description automatically generated">
            <a:extLst>
              <a:ext uri="{FF2B5EF4-FFF2-40B4-BE49-F238E27FC236}">
                <a16:creationId xmlns:a16="http://schemas.microsoft.com/office/drawing/2014/main" id="{C565CAD4-26DD-1406-F639-DC558519C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8135" y="710751"/>
            <a:ext cx="12655550" cy="895368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2CBC374-10D3-ED6A-168C-69C1DB453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0014" y="907013"/>
            <a:ext cx="9214897" cy="8814893"/>
          </a:xfrm>
          <a:prstGeom prst="rect">
            <a:avLst/>
          </a:prstGeom>
        </p:spPr>
      </p:pic>
      <p:grpSp>
        <p:nvGrpSpPr>
          <p:cNvPr id="3" name="Group 3"/>
          <p:cNvGrpSpPr/>
          <p:nvPr/>
        </p:nvGrpSpPr>
        <p:grpSpPr>
          <a:xfrm>
            <a:off x="982476" y="3098816"/>
            <a:ext cx="3701338" cy="888821"/>
            <a:chOff x="4425" y="-9525"/>
            <a:chExt cx="759388" cy="189517"/>
          </a:xfrm>
        </p:grpSpPr>
        <p:sp>
          <p:nvSpPr>
            <p:cNvPr id="4" name="Freeform 4"/>
            <p:cNvSpPr/>
            <p:nvPr/>
          </p:nvSpPr>
          <p:spPr>
            <a:xfrm>
              <a:off x="7122" y="-8186"/>
              <a:ext cx="756691" cy="184590"/>
            </a:xfrm>
            <a:custGeom>
              <a:avLst/>
              <a:gdLst/>
              <a:ahLst/>
              <a:cxnLst/>
              <a:rect l="l" t="t" r="r" b="b"/>
              <a:pathLst>
                <a:path w="531036" h="179992">
                  <a:moveTo>
                    <a:pt x="0" y="0"/>
                  </a:moveTo>
                  <a:lnTo>
                    <a:pt x="531036" y="0"/>
                  </a:lnTo>
                  <a:lnTo>
                    <a:pt x="531036" y="179992"/>
                  </a:lnTo>
                  <a:lnTo>
                    <a:pt x="0" y="179992"/>
                  </a:lnTo>
                  <a:close/>
                </a:path>
              </a:pathLst>
            </a:custGeom>
            <a:solidFill>
              <a:srgbClr val="AEDCE3"/>
            </a:solidFill>
            <a:ln w="19050" cap="sq">
              <a:solidFill>
                <a:srgbClr val="000000"/>
              </a:solidFill>
              <a:prstDash val="solid"/>
              <a:miter/>
            </a:ln>
          </p:spPr>
          <p:txBody>
            <a:bodyPr/>
            <a:lstStyle/>
            <a:p>
              <a:endParaRPr lang="en-IT" sz="2400" b="1">
                <a:latin typeface="Arial" panose="020B0604020202020204" pitchFamily="34" charset="0"/>
              </a:endParaRPr>
            </a:p>
          </p:txBody>
        </p:sp>
        <p:sp>
          <p:nvSpPr>
            <p:cNvPr id="5" name="TextBox 5"/>
            <p:cNvSpPr txBox="1"/>
            <p:nvPr/>
          </p:nvSpPr>
          <p:spPr>
            <a:xfrm>
              <a:off x="4425" y="-9525"/>
              <a:ext cx="752267" cy="189517"/>
            </a:xfrm>
            <a:prstGeom prst="rect">
              <a:avLst/>
            </a:prstGeom>
          </p:spPr>
          <p:txBody>
            <a:bodyPr lIns="50800" tIns="50800" rIns="50800" bIns="50800" rtlCol="0" anchor="ctr"/>
            <a:lstStyle/>
            <a:p>
              <a:pPr marL="0" lvl="0" indent="0" algn="ctr">
                <a:lnSpc>
                  <a:spcPts val="2235"/>
                </a:lnSpc>
              </a:pPr>
              <a:r>
                <a:rPr lang="en-US" sz="2400" b="1">
                  <a:solidFill>
                    <a:srgbClr val="000000"/>
                  </a:solidFill>
                  <a:latin typeface="Arial"/>
                  <a:ea typeface="Open Sans Bold"/>
                  <a:cs typeface="Arial"/>
                  <a:sym typeface="Open Sans Bold"/>
                </a:rPr>
                <a:t>MALOOBCHOD 3%</a:t>
              </a:r>
            </a:p>
          </p:txBody>
        </p:sp>
      </p:grpSp>
      <p:grpSp>
        <p:nvGrpSpPr>
          <p:cNvPr id="6" name="Group 6"/>
          <p:cNvGrpSpPr/>
          <p:nvPr/>
        </p:nvGrpSpPr>
        <p:grpSpPr>
          <a:xfrm>
            <a:off x="995621" y="4172888"/>
            <a:ext cx="3660817" cy="888821"/>
            <a:chOff x="0" y="-9525"/>
            <a:chExt cx="751074" cy="189517"/>
          </a:xfrm>
        </p:grpSpPr>
        <p:sp>
          <p:nvSpPr>
            <p:cNvPr id="7" name="Freeform 7"/>
            <p:cNvSpPr/>
            <p:nvPr/>
          </p:nvSpPr>
          <p:spPr>
            <a:xfrm>
              <a:off x="0" y="0"/>
              <a:ext cx="751074" cy="179992"/>
            </a:xfrm>
            <a:custGeom>
              <a:avLst/>
              <a:gdLst/>
              <a:ahLst/>
              <a:cxnLst/>
              <a:rect l="l" t="t" r="r" b="b"/>
              <a:pathLst>
                <a:path w="751074" h="179992">
                  <a:moveTo>
                    <a:pt x="0" y="0"/>
                  </a:moveTo>
                  <a:lnTo>
                    <a:pt x="751074" y="0"/>
                  </a:lnTo>
                  <a:lnTo>
                    <a:pt x="751074" y="179992"/>
                  </a:lnTo>
                  <a:lnTo>
                    <a:pt x="0" y="179992"/>
                  </a:lnTo>
                  <a:close/>
                </a:path>
              </a:pathLst>
            </a:custGeom>
            <a:solidFill>
              <a:srgbClr val="19638C"/>
            </a:solidFill>
            <a:ln w="19050" cap="sq">
              <a:solidFill>
                <a:srgbClr val="000000"/>
              </a:solidFill>
              <a:prstDash val="solid"/>
              <a:miter/>
            </a:ln>
          </p:spPr>
          <p:txBody>
            <a:bodyPr/>
            <a:lstStyle/>
            <a:p>
              <a:endParaRPr lang="en-IT" sz="2400" b="1">
                <a:latin typeface="Arial" panose="020B0604020202020204" pitchFamily="34" charset="0"/>
              </a:endParaRPr>
            </a:p>
          </p:txBody>
        </p:sp>
        <p:sp>
          <p:nvSpPr>
            <p:cNvPr id="8" name="TextBox 8"/>
            <p:cNvSpPr txBox="1"/>
            <p:nvPr/>
          </p:nvSpPr>
          <p:spPr>
            <a:xfrm>
              <a:off x="0" y="-9525"/>
              <a:ext cx="751074" cy="189517"/>
            </a:xfrm>
            <a:prstGeom prst="rect">
              <a:avLst/>
            </a:prstGeom>
          </p:spPr>
          <p:txBody>
            <a:bodyPr lIns="50800" tIns="50800" rIns="50800" bIns="50800" rtlCol="0" anchor="ctr"/>
            <a:lstStyle/>
            <a:p>
              <a:pPr marL="0" lvl="0" indent="0" algn="ctr">
                <a:lnSpc>
                  <a:spcPts val="2400"/>
                </a:lnSpc>
              </a:pPr>
              <a:r>
                <a:rPr lang="en-US" sz="2400" b="1">
                  <a:solidFill>
                    <a:srgbClr val="FFFFFF"/>
                  </a:solidFill>
                  <a:latin typeface="Arial"/>
                  <a:ea typeface="Open Sans Bold"/>
                  <a:cs typeface="Arial"/>
                  <a:sym typeface="Open Sans Bold"/>
                </a:rPr>
                <a:t>ZPRACOVÁNÍ 4%</a:t>
              </a:r>
            </a:p>
          </p:txBody>
        </p:sp>
      </p:grpSp>
      <p:grpSp>
        <p:nvGrpSpPr>
          <p:cNvPr id="9" name="Group 9"/>
          <p:cNvGrpSpPr/>
          <p:nvPr/>
        </p:nvGrpSpPr>
        <p:grpSpPr>
          <a:xfrm>
            <a:off x="995621" y="5336705"/>
            <a:ext cx="3660817" cy="888821"/>
            <a:chOff x="0" y="-9525"/>
            <a:chExt cx="751074" cy="189517"/>
          </a:xfrm>
        </p:grpSpPr>
        <p:sp>
          <p:nvSpPr>
            <p:cNvPr id="10" name="Freeform 10"/>
            <p:cNvSpPr/>
            <p:nvPr/>
          </p:nvSpPr>
          <p:spPr>
            <a:xfrm>
              <a:off x="0" y="0"/>
              <a:ext cx="751074" cy="179992"/>
            </a:xfrm>
            <a:custGeom>
              <a:avLst/>
              <a:gdLst/>
              <a:ahLst/>
              <a:cxnLst/>
              <a:rect l="l" t="t" r="r" b="b"/>
              <a:pathLst>
                <a:path w="751074" h="179992">
                  <a:moveTo>
                    <a:pt x="0" y="0"/>
                  </a:moveTo>
                  <a:lnTo>
                    <a:pt x="751074" y="0"/>
                  </a:lnTo>
                  <a:lnTo>
                    <a:pt x="751074" y="179992"/>
                  </a:lnTo>
                  <a:lnTo>
                    <a:pt x="0" y="179992"/>
                  </a:lnTo>
                  <a:close/>
                </a:path>
              </a:pathLst>
            </a:custGeom>
            <a:solidFill>
              <a:srgbClr val="263E5C"/>
            </a:solidFill>
            <a:ln w="19050" cap="sq">
              <a:solidFill>
                <a:srgbClr val="000000"/>
              </a:solidFill>
              <a:prstDash val="solid"/>
              <a:miter/>
            </a:ln>
          </p:spPr>
          <p:txBody>
            <a:bodyPr/>
            <a:lstStyle/>
            <a:p>
              <a:endParaRPr lang="en-IT" sz="2400" b="1">
                <a:latin typeface="Arial" panose="020B0604020202020204" pitchFamily="34" charset="0"/>
              </a:endParaRPr>
            </a:p>
          </p:txBody>
        </p:sp>
        <p:sp>
          <p:nvSpPr>
            <p:cNvPr id="11" name="TextBox 11"/>
            <p:cNvSpPr txBox="1"/>
            <p:nvPr/>
          </p:nvSpPr>
          <p:spPr>
            <a:xfrm>
              <a:off x="0" y="-9525"/>
              <a:ext cx="751074" cy="189517"/>
            </a:xfrm>
            <a:prstGeom prst="rect">
              <a:avLst/>
            </a:prstGeom>
          </p:spPr>
          <p:txBody>
            <a:bodyPr lIns="50800" tIns="50800" rIns="50800" bIns="50800" rtlCol="0" anchor="ctr"/>
            <a:lstStyle/>
            <a:p>
              <a:pPr marL="0" lvl="0" indent="0" algn="ctr">
                <a:lnSpc>
                  <a:spcPts val="2400"/>
                </a:lnSpc>
              </a:pPr>
              <a:r>
                <a:rPr lang="en-US" sz="2400" b="1">
                  <a:solidFill>
                    <a:srgbClr val="FFFFFF"/>
                  </a:solidFill>
                  <a:latin typeface="Arial"/>
                  <a:ea typeface="Open Sans Bold"/>
                  <a:cs typeface="Arial"/>
                  <a:sym typeface="Open Sans Bold"/>
                </a:rPr>
                <a:t>BALENÍ 5%</a:t>
              </a:r>
            </a:p>
          </p:txBody>
        </p:sp>
      </p:grpSp>
      <p:grpSp>
        <p:nvGrpSpPr>
          <p:cNvPr id="12" name="Group 12"/>
          <p:cNvGrpSpPr/>
          <p:nvPr/>
        </p:nvGrpSpPr>
        <p:grpSpPr>
          <a:xfrm>
            <a:off x="985704" y="6446046"/>
            <a:ext cx="3660817" cy="888821"/>
            <a:chOff x="154674" y="-138687"/>
            <a:chExt cx="751074" cy="189517"/>
          </a:xfrm>
        </p:grpSpPr>
        <p:sp>
          <p:nvSpPr>
            <p:cNvPr id="13" name="Freeform 13"/>
            <p:cNvSpPr/>
            <p:nvPr/>
          </p:nvSpPr>
          <p:spPr>
            <a:xfrm>
              <a:off x="154674" y="-129162"/>
              <a:ext cx="751074" cy="179992"/>
            </a:xfrm>
            <a:custGeom>
              <a:avLst/>
              <a:gdLst/>
              <a:ahLst/>
              <a:cxnLst/>
              <a:rect l="l" t="t" r="r" b="b"/>
              <a:pathLst>
                <a:path w="751074" h="179992">
                  <a:moveTo>
                    <a:pt x="0" y="0"/>
                  </a:moveTo>
                  <a:lnTo>
                    <a:pt x="751074" y="0"/>
                  </a:lnTo>
                  <a:lnTo>
                    <a:pt x="751074" y="179992"/>
                  </a:lnTo>
                  <a:lnTo>
                    <a:pt x="0" y="179992"/>
                  </a:lnTo>
                  <a:close/>
                </a:path>
              </a:pathLst>
            </a:custGeom>
            <a:solidFill>
              <a:srgbClr val="A8E4B3"/>
            </a:solidFill>
            <a:ln w="19050" cap="sq">
              <a:solidFill>
                <a:srgbClr val="000000"/>
              </a:solidFill>
              <a:prstDash val="solid"/>
              <a:miter/>
            </a:ln>
          </p:spPr>
          <p:txBody>
            <a:bodyPr/>
            <a:lstStyle/>
            <a:p>
              <a:endParaRPr lang="en-IT" sz="2400" b="1">
                <a:latin typeface="Arial" panose="020B0604020202020204" pitchFamily="34" charset="0"/>
              </a:endParaRPr>
            </a:p>
          </p:txBody>
        </p:sp>
        <p:sp>
          <p:nvSpPr>
            <p:cNvPr id="14" name="TextBox 14"/>
            <p:cNvSpPr txBox="1"/>
            <p:nvPr/>
          </p:nvSpPr>
          <p:spPr>
            <a:xfrm>
              <a:off x="154674" y="-138687"/>
              <a:ext cx="751074" cy="189517"/>
            </a:xfrm>
            <a:prstGeom prst="rect">
              <a:avLst/>
            </a:prstGeom>
          </p:spPr>
          <p:txBody>
            <a:bodyPr lIns="50800" tIns="50800" rIns="50800" bIns="50800" rtlCol="0" anchor="ctr"/>
            <a:lstStyle/>
            <a:p>
              <a:pPr marL="0" lvl="0" indent="0" algn="ctr">
                <a:lnSpc>
                  <a:spcPts val="2400"/>
                </a:lnSpc>
              </a:pPr>
              <a:r>
                <a:rPr lang="en-US" sz="2400" b="1">
                  <a:solidFill>
                    <a:srgbClr val="000000"/>
                  </a:solidFill>
                  <a:latin typeface="Arial"/>
                  <a:ea typeface="Open Sans Bold"/>
                  <a:cs typeface="Arial"/>
                  <a:sym typeface="Open Sans Bold"/>
                </a:rPr>
                <a:t>DOPRAVA 6%</a:t>
              </a:r>
            </a:p>
          </p:txBody>
        </p:sp>
      </p:grpSp>
      <p:grpSp>
        <p:nvGrpSpPr>
          <p:cNvPr id="15" name="Group 15"/>
          <p:cNvGrpSpPr/>
          <p:nvPr/>
        </p:nvGrpSpPr>
        <p:grpSpPr>
          <a:xfrm>
            <a:off x="12879541" y="2138119"/>
            <a:ext cx="4412838" cy="960697"/>
            <a:chOff x="0" y="-9525"/>
            <a:chExt cx="763490" cy="269808"/>
          </a:xfrm>
        </p:grpSpPr>
        <p:sp>
          <p:nvSpPr>
            <p:cNvPr id="16" name="Freeform 16"/>
            <p:cNvSpPr/>
            <p:nvPr/>
          </p:nvSpPr>
          <p:spPr>
            <a:xfrm>
              <a:off x="0" y="0"/>
              <a:ext cx="763490" cy="260283"/>
            </a:xfrm>
            <a:custGeom>
              <a:avLst/>
              <a:gdLst/>
              <a:ahLst/>
              <a:cxnLst/>
              <a:rect l="l" t="t" r="r" b="b"/>
              <a:pathLst>
                <a:path w="763490" h="260283">
                  <a:moveTo>
                    <a:pt x="0" y="0"/>
                  </a:moveTo>
                  <a:lnTo>
                    <a:pt x="763490" y="0"/>
                  </a:lnTo>
                  <a:lnTo>
                    <a:pt x="763490" y="260283"/>
                  </a:lnTo>
                  <a:lnTo>
                    <a:pt x="0" y="260283"/>
                  </a:lnTo>
                  <a:close/>
                </a:path>
              </a:pathLst>
            </a:custGeom>
            <a:solidFill>
              <a:srgbClr val="FF7933"/>
            </a:solidFill>
            <a:ln w="19050" cap="sq">
              <a:solidFill>
                <a:srgbClr val="000000"/>
              </a:solidFill>
              <a:prstDash val="solid"/>
              <a:miter/>
            </a:ln>
          </p:spPr>
          <p:txBody>
            <a:bodyPr/>
            <a:lstStyle/>
            <a:p>
              <a:endParaRPr lang="en-IT" sz="2400" b="1">
                <a:latin typeface="Arial" panose="020B0604020202020204" pitchFamily="34" charset="0"/>
              </a:endParaRPr>
            </a:p>
          </p:txBody>
        </p:sp>
        <p:sp>
          <p:nvSpPr>
            <p:cNvPr id="17" name="TextBox 17"/>
            <p:cNvSpPr txBox="1"/>
            <p:nvPr/>
          </p:nvSpPr>
          <p:spPr>
            <a:xfrm>
              <a:off x="0" y="-9525"/>
              <a:ext cx="763490" cy="269808"/>
            </a:xfrm>
            <a:prstGeom prst="rect">
              <a:avLst/>
            </a:prstGeom>
          </p:spPr>
          <p:txBody>
            <a:bodyPr lIns="50800" tIns="50800" rIns="50800" bIns="50800" rtlCol="0" anchor="ctr"/>
            <a:lstStyle/>
            <a:p>
              <a:pPr algn="ctr">
                <a:lnSpc>
                  <a:spcPts val="2400"/>
                </a:lnSpc>
              </a:pPr>
              <a:r>
                <a:rPr lang="en-US" sz="2400" b="1">
                  <a:solidFill>
                    <a:srgbClr val="000000"/>
                  </a:solidFill>
                  <a:latin typeface="Arial"/>
                  <a:ea typeface="Open Sans Bold"/>
                  <a:cs typeface="Arial"/>
                  <a:sym typeface="Open Sans Bold"/>
                </a:rPr>
                <a:t>FARMY A RYBOLOV 31%</a:t>
              </a:r>
            </a:p>
          </p:txBody>
        </p:sp>
      </p:grpSp>
      <p:grpSp>
        <p:nvGrpSpPr>
          <p:cNvPr id="18" name="Group 18"/>
          <p:cNvGrpSpPr/>
          <p:nvPr/>
        </p:nvGrpSpPr>
        <p:grpSpPr>
          <a:xfrm>
            <a:off x="12115242" y="7833833"/>
            <a:ext cx="5393981" cy="1121215"/>
            <a:chOff x="0" y="-9525"/>
            <a:chExt cx="816909" cy="239068"/>
          </a:xfrm>
        </p:grpSpPr>
        <p:sp>
          <p:nvSpPr>
            <p:cNvPr id="19" name="Freeform 19"/>
            <p:cNvSpPr/>
            <p:nvPr/>
          </p:nvSpPr>
          <p:spPr>
            <a:xfrm>
              <a:off x="0" y="0"/>
              <a:ext cx="816909" cy="229543"/>
            </a:xfrm>
            <a:custGeom>
              <a:avLst/>
              <a:gdLst/>
              <a:ahLst/>
              <a:cxnLst/>
              <a:rect l="l" t="t" r="r" b="b"/>
              <a:pathLst>
                <a:path w="816909" h="229543">
                  <a:moveTo>
                    <a:pt x="0" y="0"/>
                  </a:moveTo>
                  <a:lnTo>
                    <a:pt x="816909" y="0"/>
                  </a:lnTo>
                  <a:lnTo>
                    <a:pt x="816909" y="229543"/>
                  </a:lnTo>
                  <a:lnTo>
                    <a:pt x="0" y="229543"/>
                  </a:lnTo>
                  <a:close/>
                </a:path>
              </a:pathLst>
            </a:custGeom>
            <a:solidFill>
              <a:srgbClr val="063F32"/>
            </a:solidFill>
            <a:ln w="19050" cap="sq">
              <a:solidFill>
                <a:srgbClr val="000000"/>
              </a:solidFill>
              <a:prstDash val="solid"/>
              <a:miter/>
            </a:ln>
          </p:spPr>
          <p:txBody>
            <a:bodyPr/>
            <a:lstStyle/>
            <a:p>
              <a:endParaRPr lang="en-IT" sz="2400" b="1">
                <a:latin typeface="Arial" panose="020B0604020202020204" pitchFamily="34" charset="0"/>
              </a:endParaRPr>
            </a:p>
          </p:txBody>
        </p:sp>
        <p:sp>
          <p:nvSpPr>
            <p:cNvPr id="20" name="TextBox 20"/>
            <p:cNvSpPr txBox="1"/>
            <p:nvPr/>
          </p:nvSpPr>
          <p:spPr>
            <a:xfrm>
              <a:off x="0" y="-9525"/>
              <a:ext cx="816909" cy="239068"/>
            </a:xfrm>
            <a:prstGeom prst="rect">
              <a:avLst/>
            </a:prstGeom>
          </p:spPr>
          <p:txBody>
            <a:bodyPr lIns="50800" tIns="50800" rIns="50800" bIns="50800" rtlCol="0" anchor="ctr"/>
            <a:lstStyle/>
            <a:p>
              <a:pPr algn="ctr">
                <a:lnSpc>
                  <a:spcPts val="2400"/>
                </a:lnSpc>
              </a:pPr>
              <a:r>
                <a:rPr lang="en-US" sz="2400" b="1">
                  <a:solidFill>
                    <a:srgbClr val="FFFFFF"/>
                  </a:solidFill>
                  <a:latin typeface="Arial"/>
                  <a:ea typeface="Open Sans Bold"/>
                  <a:cs typeface="Arial"/>
                  <a:sym typeface="Open Sans Bold"/>
                </a:rPr>
                <a:t>ZEMĚDĚLSKÉ PLODINY 27%</a:t>
              </a:r>
            </a:p>
          </p:txBody>
        </p:sp>
      </p:grpSp>
      <p:grpSp>
        <p:nvGrpSpPr>
          <p:cNvPr id="21" name="Group 21"/>
          <p:cNvGrpSpPr/>
          <p:nvPr/>
        </p:nvGrpSpPr>
        <p:grpSpPr>
          <a:xfrm>
            <a:off x="960909" y="7555386"/>
            <a:ext cx="3660817" cy="888821"/>
            <a:chOff x="149587" y="-78332"/>
            <a:chExt cx="751074" cy="189517"/>
          </a:xfrm>
        </p:grpSpPr>
        <p:sp>
          <p:nvSpPr>
            <p:cNvPr id="22" name="Freeform 22"/>
            <p:cNvSpPr/>
            <p:nvPr/>
          </p:nvSpPr>
          <p:spPr>
            <a:xfrm>
              <a:off x="149587" y="-68807"/>
              <a:ext cx="751074" cy="179992"/>
            </a:xfrm>
            <a:custGeom>
              <a:avLst/>
              <a:gdLst/>
              <a:ahLst/>
              <a:cxnLst/>
              <a:rect l="l" t="t" r="r" b="b"/>
              <a:pathLst>
                <a:path w="751074" h="179992">
                  <a:moveTo>
                    <a:pt x="0" y="0"/>
                  </a:moveTo>
                  <a:lnTo>
                    <a:pt x="751074" y="0"/>
                  </a:lnTo>
                  <a:lnTo>
                    <a:pt x="751074" y="179992"/>
                  </a:lnTo>
                  <a:lnTo>
                    <a:pt x="0" y="179992"/>
                  </a:lnTo>
                  <a:close/>
                </a:path>
              </a:pathLst>
            </a:custGeom>
            <a:solidFill>
              <a:srgbClr val="50985A"/>
            </a:solidFill>
            <a:ln w="19050" cap="sq">
              <a:solidFill>
                <a:srgbClr val="000000"/>
              </a:solidFill>
              <a:prstDash val="solid"/>
              <a:miter/>
            </a:ln>
          </p:spPr>
          <p:txBody>
            <a:bodyPr/>
            <a:lstStyle/>
            <a:p>
              <a:endParaRPr lang="en-IT" sz="2400" b="1">
                <a:latin typeface="Arial" panose="020B0604020202020204" pitchFamily="34" charset="0"/>
              </a:endParaRPr>
            </a:p>
          </p:txBody>
        </p:sp>
        <p:sp>
          <p:nvSpPr>
            <p:cNvPr id="23" name="TextBox 23"/>
            <p:cNvSpPr txBox="1"/>
            <p:nvPr/>
          </p:nvSpPr>
          <p:spPr>
            <a:xfrm>
              <a:off x="149587" y="-78332"/>
              <a:ext cx="751074" cy="189517"/>
            </a:xfrm>
            <a:prstGeom prst="rect">
              <a:avLst/>
            </a:prstGeom>
          </p:spPr>
          <p:txBody>
            <a:bodyPr lIns="50800" tIns="50800" rIns="50800" bIns="50800" rtlCol="0" anchor="ctr"/>
            <a:lstStyle/>
            <a:p>
              <a:pPr algn="ctr">
                <a:lnSpc>
                  <a:spcPts val="2400"/>
                </a:lnSpc>
              </a:pPr>
              <a:r>
                <a:rPr lang="en-US" sz="2400" b="1">
                  <a:solidFill>
                    <a:srgbClr val="000000"/>
                  </a:solidFill>
                  <a:latin typeface="Arial"/>
                  <a:ea typeface="Open Sans Bold"/>
                  <a:cs typeface="Arial"/>
                  <a:sym typeface="Open Sans Bold"/>
                </a:rPr>
                <a:t>VYUŽITÍ PÚDY 21%</a:t>
              </a:r>
            </a:p>
          </p:txBody>
        </p:sp>
      </p:grpSp>
      <p:sp>
        <p:nvSpPr>
          <p:cNvPr id="24" name="TextBox 24"/>
          <p:cNvSpPr txBox="1"/>
          <p:nvPr/>
        </p:nvSpPr>
        <p:spPr>
          <a:xfrm>
            <a:off x="916059" y="907013"/>
            <a:ext cx="7794804" cy="1661993"/>
          </a:xfrm>
          <a:prstGeom prst="rect">
            <a:avLst/>
          </a:prstGeom>
        </p:spPr>
        <p:txBody>
          <a:bodyPr wrap="square" lIns="0" tIns="0" rIns="0" bIns="0" rtlCol="0" anchor="t">
            <a:spAutoFit/>
          </a:bodyPr>
          <a:lstStyle/>
          <a:p>
            <a:pPr marL="0" lvl="0" indent="0" algn="l">
              <a:spcBef>
                <a:spcPct val="0"/>
              </a:spcBef>
            </a:pPr>
            <a:r>
              <a:rPr lang="cs-CZ" sz="5400" b="1">
                <a:solidFill>
                  <a:srgbClr val="000000"/>
                </a:solidFill>
                <a:latin typeface="Times New Roman" panose="02020603050405020304" pitchFamily="18" charset="0"/>
                <a:ea typeface="Open Sans Bold"/>
                <a:cs typeface="Times New Roman" panose="02020603050405020304" pitchFamily="18" charset="0"/>
                <a:sym typeface="Open Sans Bold"/>
              </a:rPr>
              <a:t>Emise skleníkových plynů </a:t>
            </a:r>
            <a:r>
              <a:rPr lang="cs-CZ" sz="5400">
                <a:solidFill>
                  <a:srgbClr val="000000"/>
                </a:solidFill>
                <a:latin typeface="Times New Roman" panose="02020603050405020304" pitchFamily="18" charset="0"/>
                <a:ea typeface="Open Sans Bold"/>
                <a:cs typeface="Times New Roman" panose="02020603050405020304" pitchFamily="18" charset="0"/>
                <a:sym typeface="Open Sans Bold"/>
              </a:rPr>
              <a:t>z produkce potravin</a:t>
            </a:r>
            <a:endParaRPr lang="en-US" sz="5400">
              <a:solidFill>
                <a:srgbClr val="000000"/>
              </a:solidFill>
              <a:latin typeface="Times New Roman" panose="02020603050405020304" pitchFamily="18" charset="0"/>
              <a:ea typeface="Open Sans Bold"/>
              <a:cs typeface="Times New Roman" panose="02020603050405020304" pitchFamily="18" charset="0"/>
              <a:sym typeface="Open Sans Bold"/>
            </a:endParaRPr>
          </a:p>
        </p:txBody>
      </p:sp>
      <p:sp>
        <p:nvSpPr>
          <p:cNvPr id="25" name="TextBox 25"/>
          <p:cNvSpPr txBox="1"/>
          <p:nvPr/>
        </p:nvSpPr>
        <p:spPr>
          <a:xfrm>
            <a:off x="960908" y="8990685"/>
            <a:ext cx="6567809" cy="314325"/>
          </a:xfrm>
          <a:prstGeom prst="rect">
            <a:avLst/>
          </a:prstGeom>
        </p:spPr>
        <p:txBody>
          <a:bodyPr lIns="0" tIns="0" rIns="0" bIns="0" rtlCol="0" anchor="t">
            <a:spAutoFit/>
          </a:bodyPr>
          <a:lstStyle/>
          <a:p>
            <a:pPr marL="0" lvl="0" indent="0" algn="l">
              <a:lnSpc>
                <a:spcPts val="2400"/>
              </a:lnSpc>
              <a:spcBef>
                <a:spcPct val="0"/>
              </a:spcBef>
            </a:pPr>
            <a:r>
              <a:rPr lang="en-US" sz="2000">
                <a:solidFill>
                  <a:srgbClr val="000000"/>
                </a:solidFill>
                <a:latin typeface="Arial" panose="020B0604020202020204" pitchFamily="34" charset="0"/>
                <a:ea typeface="Open Sans"/>
                <a:cs typeface="Arial" panose="020B0604020202020204" pitchFamily="34" charset="0"/>
                <a:sym typeface="Open Sans"/>
              </a:rPr>
              <a:t>Source: Poore and </a:t>
            </a:r>
            <a:r>
              <a:rPr lang="en-US" sz="2000" err="1">
                <a:solidFill>
                  <a:srgbClr val="000000"/>
                </a:solidFill>
                <a:latin typeface="Arial" panose="020B0604020202020204" pitchFamily="34" charset="0"/>
                <a:ea typeface="Open Sans"/>
                <a:cs typeface="Arial" panose="020B0604020202020204" pitchFamily="34" charset="0"/>
                <a:sym typeface="Open Sans"/>
              </a:rPr>
              <a:t>Nemecek</a:t>
            </a:r>
            <a:r>
              <a:rPr lang="en-US" sz="2000">
                <a:solidFill>
                  <a:srgbClr val="000000"/>
                </a:solidFill>
                <a:latin typeface="Arial" panose="020B0604020202020204" pitchFamily="34" charset="0"/>
                <a:ea typeface="Open Sans"/>
                <a:cs typeface="Arial" panose="020B0604020202020204" pitchFamily="34" charset="0"/>
                <a:sym typeface="Open Sans"/>
              </a:rPr>
              <a:t>, 2018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C242CB-6173-4A38-7590-C8A6307938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4981"/>
            <a:ext cx="18577060" cy="9755825"/>
          </a:xfrm>
          <a:prstGeom prst="rect">
            <a:avLst/>
          </a:prstGeom>
        </p:spPr>
      </p:pic>
      <p:sp>
        <p:nvSpPr>
          <p:cNvPr id="3" name="TextBox 3"/>
          <p:cNvSpPr txBox="1"/>
          <p:nvPr/>
        </p:nvSpPr>
        <p:spPr>
          <a:xfrm>
            <a:off x="894477" y="574981"/>
            <a:ext cx="7478103" cy="2339102"/>
          </a:xfrm>
          <a:prstGeom prst="rect">
            <a:avLst/>
          </a:prstGeom>
        </p:spPr>
        <p:txBody>
          <a:bodyPr wrap="square" lIns="0" tIns="0" rIns="0" bIns="0" rtlCol="0" anchor="t">
            <a:spAutoFit/>
          </a:bodyPr>
          <a:lstStyle/>
          <a:p>
            <a:r>
              <a:rPr lang="cs-CZ" sz="6000" b="1">
                <a:solidFill>
                  <a:srgbClr val="282828"/>
                </a:solidFill>
                <a:effectLst/>
                <a:latin typeface="Times New Roman" panose="02020603050405020304" pitchFamily="18" charset="0"/>
                <a:cs typeface="Times New Roman" panose="02020603050405020304" pitchFamily="18" charset="0"/>
              </a:rPr>
              <a:t>Vodní stopa</a:t>
            </a:r>
            <a:br>
              <a:rPr lang="en-GB" sz="6000" b="1">
                <a:solidFill>
                  <a:srgbClr val="282828"/>
                </a:solidFill>
                <a:effectLst/>
                <a:latin typeface="Times New Roman" panose="02020603050405020304" pitchFamily="18" charset="0"/>
                <a:cs typeface="Times New Roman" panose="02020603050405020304" pitchFamily="18" charset="0"/>
              </a:rPr>
            </a:br>
            <a:r>
              <a:rPr lang="cs-CZ" sz="6000">
                <a:solidFill>
                  <a:srgbClr val="282828"/>
                </a:solidFill>
                <a:effectLst/>
                <a:latin typeface="Times New Roman" panose="02020603050405020304" pitchFamily="18" charset="0"/>
                <a:cs typeface="Times New Roman" panose="02020603050405020304" pitchFamily="18" charset="0"/>
              </a:rPr>
              <a:t>našich potravin</a:t>
            </a:r>
            <a:endParaRPr lang="en-GB" sz="6000">
              <a:solidFill>
                <a:srgbClr val="282828"/>
              </a:solidFill>
              <a:effectLst/>
              <a:latin typeface="Times New Roman" panose="02020603050405020304" pitchFamily="18" charset="0"/>
              <a:cs typeface="Times New Roman" panose="02020603050405020304" pitchFamily="18" charset="0"/>
            </a:endParaRPr>
          </a:p>
          <a:p>
            <a:r>
              <a:rPr lang="cs-CZ" sz="3200">
                <a:solidFill>
                  <a:srgbClr val="000000"/>
                </a:solidFill>
                <a:latin typeface="Arial" panose="020B0604020202020204" pitchFamily="34" charset="0"/>
                <a:ea typeface="Open Sans Bold"/>
                <a:cs typeface="Arial" panose="020B0604020202020204" pitchFamily="34" charset="0"/>
                <a:sym typeface="Open Sans Bold"/>
              </a:rPr>
              <a:t>V litrech vody na kilogram potraviny</a:t>
            </a:r>
            <a:endParaRPr lang="en-GB" sz="6000">
              <a:solidFill>
                <a:srgbClr val="282828"/>
              </a:solidFill>
              <a:effectLst/>
              <a:latin typeface="Times New Roman" panose="02020603050405020304" pitchFamily="18" charset="0"/>
              <a:cs typeface="Times New Roman" panose="02020603050405020304" pitchFamily="18" charset="0"/>
            </a:endParaRPr>
          </a:p>
        </p:txBody>
      </p:sp>
      <p:sp>
        <p:nvSpPr>
          <p:cNvPr id="5" name="TextBox 5"/>
          <p:cNvSpPr txBox="1"/>
          <p:nvPr/>
        </p:nvSpPr>
        <p:spPr>
          <a:xfrm>
            <a:off x="1528586" y="4924445"/>
            <a:ext cx="3104942" cy="1107996"/>
          </a:xfrm>
          <a:prstGeom prst="rect">
            <a:avLst/>
          </a:prstGeom>
        </p:spPr>
        <p:txBody>
          <a:bodyPr wrap="square" lIns="0" tIns="0" rIns="0" bIns="0" rtlCol="0" anchor="t">
            <a:spAutoFit/>
          </a:bodyPr>
          <a:lstStyle/>
          <a:p>
            <a:pPr marL="0" lvl="0" indent="0" algn="ctr"/>
            <a:r>
              <a:rPr lang="cs-CZ" sz="3600" b="1">
                <a:solidFill>
                  <a:srgbClr val="000000"/>
                </a:solidFill>
                <a:latin typeface="Arial" panose="020B0604020202020204" pitchFamily="34" charset="0"/>
                <a:ea typeface="Open Sans Bold"/>
                <a:cs typeface="Arial" panose="020B0604020202020204" pitchFamily="34" charset="0"/>
                <a:sym typeface="Open Sans Bold"/>
              </a:rPr>
              <a:t>Pšenice</a:t>
            </a:r>
            <a:endParaRPr lang="en-US" sz="3600" b="1">
              <a:solidFill>
                <a:srgbClr val="000000"/>
              </a:solidFill>
              <a:latin typeface="Arial" panose="020B0604020202020204" pitchFamily="34" charset="0"/>
              <a:ea typeface="Open Sans Bold"/>
              <a:cs typeface="Arial" panose="020B0604020202020204" pitchFamily="34" charset="0"/>
              <a:sym typeface="Open Sans Bold"/>
            </a:endParaRPr>
          </a:p>
          <a:p>
            <a:pPr marL="0" lvl="0" indent="0" algn="ctr">
              <a:spcBef>
                <a:spcPct val="0"/>
              </a:spcBef>
            </a:pPr>
            <a:r>
              <a:rPr lang="en-US" sz="3600" b="1">
                <a:solidFill>
                  <a:srgbClr val="000000"/>
                </a:solidFill>
                <a:latin typeface="Arial" panose="020B0604020202020204" pitchFamily="34" charset="0"/>
                <a:ea typeface="Open Sans Bold"/>
                <a:cs typeface="Arial" panose="020B0604020202020204" pitchFamily="34" charset="0"/>
                <a:sym typeface="Open Sans Bold"/>
              </a:rPr>
              <a:t>900 </a:t>
            </a:r>
            <a:r>
              <a:rPr lang="cs-CZ" sz="3600" b="1">
                <a:solidFill>
                  <a:srgbClr val="000000"/>
                </a:solidFill>
                <a:latin typeface="Arial" panose="020B0604020202020204" pitchFamily="34" charset="0"/>
                <a:ea typeface="Open Sans Bold"/>
                <a:cs typeface="Arial" panose="020B0604020202020204" pitchFamily="34" charset="0"/>
                <a:sym typeface="Open Sans Bold"/>
              </a:rPr>
              <a:t>litrů</a:t>
            </a:r>
            <a:endParaRPr lang="en-US" sz="3600" b="1">
              <a:solidFill>
                <a:srgbClr val="000000"/>
              </a:solidFill>
              <a:latin typeface="Arial" panose="020B0604020202020204" pitchFamily="34" charset="0"/>
              <a:ea typeface="Open Sans Bold"/>
              <a:cs typeface="Arial" panose="020B0604020202020204" pitchFamily="34" charset="0"/>
              <a:sym typeface="Open Sans Bold"/>
            </a:endParaRPr>
          </a:p>
        </p:txBody>
      </p:sp>
      <p:sp>
        <p:nvSpPr>
          <p:cNvPr id="6" name="TextBox 6"/>
          <p:cNvSpPr txBox="1"/>
          <p:nvPr/>
        </p:nvSpPr>
        <p:spPr>
          <a:xfrm>
            <a:off x="5742347" y="6358200"/>
            <a:ext cx="3529570" cy="1107996"/>
          </a:xfrm>
          <a:prstGeom prst="rect">
            <a:avLst/>
          </a:prstGeom>
        </p:spPr>
        <p:txBody>
          <a:bodyPr wrap="square" lIns="0" tIns="0" rIns="0" bIns="0" rtlCol="0" anchor="t">
            <a:spAutoFit/>
          </a:bodyPr>
          <a:lstStyle/>
          <a:p>
            <a:pPr marL="0" lvl="0" indent="0" algn="ctr"/>
            <a:r>
              <a:rPr lang="cs-CZ" sz="3600" b="1">
                <a:solidFill>
                  <a:srgbClr val="000000"/>
                </a:solidFill>
                <a:latin typeface="Arial" panose="020B0604020202020204" pitchFamily="34" charset="0"/>
                <a:ea typeface="Open Sans Bold"/>
                <a:cs typeface="Arial" panose="020B0604020202020204" pitchFamily="34" charset="0"/>
                <a:sym typeface="Open Sans Bold"/>
              </a:rPr>
              <a:t>Hovězí maso</a:t>
            </a:r>
            <a:r>
              <a:rPr lang="en-US" sz="3600" b="1">
                <a:solidFill>
                  <a:srgbClr val="000000"/>
                </a:solidFill>
                <a:latin typeface="Arial" panose="020B0604020202020204" pitchFamily="34" charset="0"/>
                <a:ea typeface="Open Sans Bold"/>
                <a:cs typeface="Arial" panose="020B0604020202020204" pitchFamily="34" charset="0"/>
                <a:sym typeface="Open Sans Bold"/>
              </a:rPr>
              <a:t> </a:t>
            </a:r>
          </a:p>
          <a:p>
            <a:pPr marL="0" lvl="0" indent="0" algn="ctr">
              <a:spcBef>
                <a:spcPct val="0"/>
              </a:spcBef>
            </a:pPr>
            <a:r>
              <a:rPr lang="en-US" sz="3600" b="1">
                <a:solidFill>
                  <a:srgbClr val="000000"/>
                </a:solidFill>
                <a:latin typeface="Arial" panose="020B0604020202020204" pitchFamily="34" charset="0"/>
                <a:ea typeface="Open Sans Bold"/>
                <a:cs typeface="Arial" panose="020B0604020202020204" pitchFamily="34" charset="0"/>
                <a:sym typeface="Open Sans Bold"/>
              </a:rPr>
              <a:t>2000 </a:t>
            </a:r>
            <a:r>
              <a:rPr lang="cs-CZ" sz="3600" b="1">
                <a:solidFill>
                  <a:srgbClr val="000000"/>
                </a:solidFill>
                <a:latin typeface="Arial" panose="020B0604020202020204" pitchFamily="34" charset="0"/>
                <a:ea typeface="Open Sans Bold"/>
                <a:cs typeface="Arial" panose="020B0604020202020204" pitchFamily="34" charset="0"/>
                <a:sym typeface="Open Sans Bold"/>
              </a:rPr>
              <a:t>litrů</a:t>
            </a:r>
            <a:endParaRPr lang="en-US" sz="3600" b="1">
              <a:solidFill>
                <a:srgbClr val="000000"/>
              </a:solidFill>
              <a:latin typeface="Arial" panose="020B0604020202020204" pitchFamily="34" charset="0"/>
              <a:ea typeface="Open Sans Bold"/>
              <a:cs typeface="Arial" panose="020B0604020202020204" pitchFamily="34" charset="0"/>
              <a:sym typeface="Open Sans Bold"/>
            </a:endParaRPr>
          </a:p>
        </p:txBody>
      </p:sp>
      <p:sp>
        <p:nvSpPr>
          <p:cNvPr id="7" name="TextBox 7"/>
          <p:cNvSpPr txBox="1"/>
          <p:nvPr/>
        </p:nvSpPr>
        <p:spPr>
          <a:xfrm>
            <a:off x="7325638" y="2385595"/>
            <a:ext cx="3089276" cy="1107996"/>
          </a:xfrm>
          <a:prstGeom prst="rect">
            <a:avLst/>
          </a:prstGeom>
        </p:spPr>
        <p:txBody>
          <a:bodyPr wrap="square" lIns="0" tIns="0" rIns="0" bIns="0" rtlCol="0" anchor="t">
            <a:spAutoFit/>
          </a:bodyPr>
          <a:lstStyle/>
          <a:p>
            <a:pPr marL="0" lvl="0" indent="0" algn="ctr"/>
            <a:r>
              <a:rPr lang="cs-CZ" sz="3600" b="1">
                <a:solidFill>
                  <a:srgbClr val="000000"/>
                </a:solidFill>
                <a:latin typeface="Arial" panose="020B0604020202020204" pitchFamily="34" charset="0"/>
                <a:ea typeface="Open Sans Bold"/>
                <a:cs typeface="Arial" panose="020B0604020202020204" pitchFamily="34" charset="0"/>
                <a:sym typeface="Open Sans Bold"/>
              </a:rPr>
              <a:t>Brambory</a:t>
            </a:r>
            <a:endParaRPr lang="en-US" sz="3600" b="1">
              <a:solidFill>
                <a:srgbClr val="000000"/>
              </a:solidFill>
              <a:latin typeface="Arial" panose="020B0604020202020204" pitchFamily="34" charset="0"/>
              <a:ea typeface="Open Sans Bold"/>
              <a:cs typeface="Arial" panose="020B0604020202020204" pitchFamily="34" charset="0"/>
              <a:sym typeface="Open Sans Bold"/>
            </a:endParaRPr>
          </a:p>
          <a:p>
            <a:pPr marL="0" lvl="0" indent="0" algn="ctr">
              <a:spcBef>
                <a:spcPct val="0"/>
              </a:spcBef>
            </a:pPr>
            <a:r>
              <a:rPr lang="en-US" sz="3600" b="1">
                <a:solidFill>
                  <a:srgbClr val="000000"/>
                </a:solidFill>
                <a:latin typeface="Arial" panose="020B0604020202020204" pitchFamily="34" charset="0"/>
                <a:ea typeface="Open Sans Bold"/>
                <a:cs typeface="Arial" panose="020B0604020202020204" pitchFamily="34" charset="0"/>
                <a:sym typeface="Open Sans Bold"/>
              </a:rPr>
              <a:t>500 </a:t>
            </a:r>
            <a:r>
              <a:rPr lang="cs-CZ" sz="3600" b="1">
                <a:solidFill>
                  <a:srgbClr val="000000"/>
                </a:solidFill>
                <a:latin typeface="Arial" panose="020B0604020202020204" pitchFamily="34" charset="0"/>
                <a:ea typeface="Open Sans Bold"/>
                <a:cs typeface="Arial" panose="020B0604020202020204" pitchFamily="34" charset="0"/>
                <a:sym typeface="Open Sans Bold"/>
              </a:rPr>
              <a:t>litrů</a:t>
            </a:r>
            <a:endParaRPr lang="en-US" sz="3600" b="1">
              <a:solidFill>
                <a:srgbClr val="000000"/>
              </a:solidFill>
              <a:latin typeface="Arial" panose="020B0604020202020204" pitchFamily="34" charset="0"/>
              <a:ea typeface="Open Sans Bold"/>
              <a:cs typeface="Arial" panose="020B0604020202020204" pitchFamily="34" charset="0"/>
              <a:sym typeface="Open Sans Bold"/>
            </a:endParaRPr>
          </a:p>
        </p:txBody>
      </p:sp>
      <p:sp>
        <p:nvSpPr>
          <p:cNvPr id="8" name="TextBox 8"/>
          <p:cNvSpPr txBox="1"/>
          <p:nvPr/>
        </p:nvSpPr>
        <p:spPr>
          <a:xfrm>
            <a:off x="12124571" y="4033628"/>
            <a:ext cx="3558289" cy="1107996"/>
          </a:xfrm>
          <a:prstGeom prst="rect">
            <a:avLst/>
          </a:prstGeom>
        </p:spPr>
        <p:txBody>
          <a:bodyPr wrap="square" lIns="0" tIns="0" rIns="0" bIns="0" rtlCol="0" anchor="t">
            <a:spAutoFit/>
          </a:bodyPr>
          <a:lstStyle/>
          <a:p>
            <a:pPr marL="0" lvl="0" indent="0" algn="ctr"/>
            <a:r>
              <a:rPr lang="cs-CZ" sz="3600" b="1">
                <a:solidFill>
                  <a:srgbClr val="FFFFFF"/>
                </a:solidFill>
                <a:latin typeface="Arial" panose="020B0604020202020204" pitchFamily="34" charset="0"/>
                <a:ea typeface="Open Sans Bold"/>
                <a:cs typeface="Arial" panose="020B0604020202020204" pitchFamily="34" charset="0"/>
                <a:sym typeface="Open Sans Bold"/>
              </a:rPr>
              <a:t>Rýže</a:t>
            </a:r>
            <a:endParaRPr lang="en-US" sz="3600" b="1">
              <a:solidFill>
                <a:srgbClr val="FFFFFF"/>
              </a:solidFill>
              <a:latin typeface="Arial" panose="020B0604020202020204" pitchFamily="34" charset="0"/>
              <a:ea typeface="Open Sans Bold"/>
              <a:cs typeface="Arial" panose="020B0604020202020204" pitchFamily="34" charset="0"/>
              <a:sym typeface="Open Sans Bold"/>
            </a:endParaRPr>
          </a:p>
          <a:p>
            <a:pPr marL="0" lvl="0" indent="0" algn="ctr">
              <a:spcBef>
                <a:spcPct val="0"/>
              </a:spcBef>
            </a:pPr>
            <a:r>
              <a:rPr lang="en-US" sz="3600" b="1">
                <a:solidFill>
                  <a:srgbClr val="FFFFFF"/>
                </a:solidFill>
                <a:latin typeface="Arial" panose="020B0604020202020204" pitchFamily="34" charset="0"/>
                <a:ea typeface="Open Sans Bold"/>
                <a:cs typeface="Arial" panose="020B0604020202020204" pitchFamily="34" charset="0"/>
                <a:sym typeface="Open Sans Bold"/>
              </a:rPr>
              <a:t>4000 </a:t>
            </a:r>
            <a:r>
              <a:rPr lang="cs-CZ" sz="3600" b="1">
                <a:solidFill>
                  <a:srgbClr val="FFFFFF"/>
                </a:solidFill>
                <a:latin typeface="Arial" panose="020B0604020202020204" pitchFamily="34" charset="0"/>
                <a:ea typeface="Open Sans Bold"/>
                <a:cs typeface="Arial" panose="020B0604020202020204" pitchFamily="34" charset="0"/>
                <a:sym typeface="Open Sans Bold"/>
              </a:rPr>
              <a:t>litrů</a:t>
            </a:r>
            <a:endParaRPr lang="en-US" sz="3600" b="1">
              <a:solidFill>
                <a:srgbClr val="FFFFFF"/>
              </a:solidFill>
              <a:latin typeface="Arial" panose="020B0604020202020204" pitchFamily="34" charset="0"/>
              <a:ea typeface="Open Sans Bold"/>
              <a:cs typeface="Arial" panose="020B0604020202020204" pitchFamily="34" charset="0"/>
              <a:sym typeface="Open Sans Bold"/>
            </a:endParaRPr>
          </a:p>
        </p:txBody>
      </p:sp>
      <p:sp>
        <p:nvSpPr>
          <p:cNvPr id="9" name="TextBox 9"/>
          <p:cNvSpPr txBox="1"/>
          <p:nvPr/>
        </p:nvSpPr>
        <p:spPr>
          <a:xfrm>
            <a:off x="894477" y="9087973"/>
            <a:ext cx="2767551" cy="314325"/>
          </a:xfrm>
          <a:prstGeom prst="rect">
            <a:avLst/>
          </a:prstGeom>
        </p:spPr>
        <p:txBody>
          <a:bodyPr lIns="0" tIns="0" rIns="0" bIns="0" rtlCol="0" anchor="t">
            <a:spAutoFit/>
          </a:bodyPr>
          <a:lstStyle/>
          <a:p>
            <a:pPr marL="0" lvl="0" indent="0">
              <a:lnSpc>
                <a:spcPts val="2400"/>
              </a:lnSpc>
              <a:spcBef>
                <a:spcPct val="0"/>
              </a:spcBef>
            </a:pPr>
            <a:r>
              <a:rPr lang="en-US" sz="2000" dirty="0">
                <a:solidFill>
                  <a:srgbClr val="000000"/>
                </a:solidFill>
                <a:latin typeface="Arial" panose="020B0604020202020204" pitchFamily="34" charset="0"/>
                <a:ea typeface="Open Sans"/>
                <a:cs typeface="Arial" panose="020B0604020202020204" pitchFamily="34" charset="0"/>
                <a:sym typeface="Open Sans"/>
              </a:rPr>
              <a:t>Source: WWF, 2020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3"/>
          <p:cNvSpPr txBox="1"/>
          <p:nvPr/>
        </p:nvSpPr>
        <p:spPr>
          <a:xfrm>
            <a:off x="961734" y="801308"/>
            <a:ext cx="7283908" cy="1846659"/>
          </a:xfrm>
          <a:prstGeom prst="rect">
            <a:avLst/>
          </a:prstGeom>
        </p:spPr>
        <p:txBody>
          <a:bodyPr wrap="square" lIns="0" tIns="0" rIns="0" bIns="0" rtlCol="0" anchor="t">
            <a:spAutoFit/>
          </a:bodyPr>
          <a:lstStyle/>
          <a:p>
            <a:r>
              <a:rPr lang="cs-CZ" sz="6000" dirty="0">
                <a:solidFill>
                  <a:srgbClr val="FFFFFF"/>
                </a:solidFill>
                <a:effectLst/>
                <a:latin typeface="Times New Roman" panose="02020603050405020304" pitchFamily="18" charset="0"/>
                <a:cs typeface="Times New Roman" panose="02020603050405020304" pitchFamily="18" charset="0"/>
              </a:rPr>
              <a:t>Proč je </a:t>
            </a:r>
            <a:r>
              <a:rPr lang="cs-CZ" sz="6000" b="1" dirty="0">
                <a:solidFill>
                  <a:srgbClr val="FFFFFF"/>
                </a:solidFill>
                <a:effectLst/>
                <a:latin typeface="Times New Roman" panose="02020603050405020304" pitchFamily="18" charset="0"/>
                <a:cs typeface="Times New Roman" panose="02020603050405020304" pitchFamily="18" charset="0"/>
              </a:rPr>
              <a:t>biodiverzita</a:t>
            </a:r>
            <a:br>
              <a:rPr lang="cs-CZ" sz="6000" b="1" dirty="0">
                <a:solidFill>
                  <a:srgbClr val="FFFFFF"/>
                </a:solidFill>
                <a:effectLst/>
                <a:latin typeface="Times New Roman" panose="02020603050405020304" pitchFamily="18" charset="0"/>
                <a:cs typeface="Times New Roman" panose="02020603050405020304" pitchFamily="18" charset="0"/>
              </a:rPr>
            </a:br>
            <a:r>
              <a:rPr lang="cs-CZ" sz="6000" b="1" dirty="0">
                <a:solidFill>
                  <a:srgbClr val="FFFFFF"/>
                </a:solidFill>
                <a:effectLst/>
                <a:latin typeface="Times New Roman" panose="02020603050405020304" pitchFamily="18" charset="0"/>
                <a:cs typeface="Times New Roman" panose="02020603050405020304" pitchFamily="18" charset="0"/>
              </a:rPr>
              <a:t>důležitá pro potraviny</a:t>
            </a:r>
            <a:endParaRPr lang="cs-CZ" sz="6000" dirty="0">
              <a:solidFill>
                <a:srgbClr val="FFFFFF"/>
              </a:solidFill>
              <a:effectLst/>
              <a:latin typeface="Times New Roman" panose="02020603050405020304" pitchFamily="18" charset="0"/>
              <a:cs typeface="Times New Roman" panose="02020603050405020304" pitchFamily="18" charset="0"/>
            </a:endParaRPr>
          </a:p>
        </p:txBody>
      </p:sp>
      <p:sp>
        <p:nvSpPr>
          <p:cNvPr id="4" name="TextBox 4"/>
          <p:cNvSpPr txBox="1"/>
          <p:nvPr/>
        </p:nvSpPr>
        <p:spPr>
          <a:xfrm>
            <a:off x="1117010" y="4263606"/>
            <a:ext cx="5503234" cy="3939540"/>
          </a:xfrm>
          <a:prstGeom prst="rect">
            <a:avLst/>
          </a:prstGeom>
        </p:spPr>
        <p:txBody>
          <a:bodyPr wrap="square" lIns="0" tIns="0" rIns="0" bIns="0" rtlCol="0" anchor="t">
            <a:spAutoFit/>
          </a:bodyPr>
          <a:lstStyle/>
          <a:p>
            <a:pPr marL="0" lvl="0" indent="0" algn="l">
              <a:spcBef>
                <a:spcPct val="0"/>
              </a:spcBef>
            </a:pPr>
            <a:r>
              <a:rPr lang="cs-CZ" sz="3200" b="1" dirty="0">
                <a:solidFill>
                  <a:schemeClr val="bg1"/>
                </a:solidFill>
                <a:latin typeface="Arial" panose="020B0604020202020204" pitchFamily="34" charset="0"/>
                <a:cs typeface="Arial" panose="020B0604020202020204" pitchFamily="34" charset="0"/>
              </a:rPr>
              <a:t>Přibližně 35 % světové produkce potravin </a:t>
            </a:r>
            <a:r>
              <a:rPr lang="cs-CZ" sz="3200" dirty="0">
                <a:solidFill>
                  <a:schemeClr val="bg1"/>
                </a:solidFill>
                <a:latin typeface="Arial" panose="020B0604020202020204" pitchFamily="34" charset="0"/>
                <a:cs typeface="Arial" panose="020B0604020202020204" pitchFamily="34" charset="0"/>
              </a:rPr>
              <a:t>závisí na opylování živočichy, jako jsou včely a jiný hmyz, ptáci a netopýři. Jedná se o většinu ovoce, semen a ořechů, ale také některé komerčně pěstované plodiny.</a:t>
            </a:r>
            <a:endParaRPr lang="cs-CZ" sz="3200" dirty="0">
              <a:solidFill>
                <a:schemeClr val="bg1"/>
              </a:solidFill>
              <a:latin typeface="Arial" panose="020B0604020202020204" pitchFamily="34" charset="0"/>
              <a:ea typeface="Open Sans Bold"/>
              <a:cs typeface="Arial" panose="020B0604020202020204" pitchFamily="34" charset="0"/>
              <a:sym typeface="Open Sans Bold"/>
            </a:endParaRPr>
          </a:p>
        </p:txBody>
      </p:sp>
      <p:sp>
        <p:nvSpPr>
          <p:cNvPr id="5" name="TextBox 5"/>
          <p:cNvSpPr txBox="1"/>
          <p:nvPr/>
        </p:nvSpPr>
        <p:spPr>
          <a:xfrm>
            <a:off x="961734" y="9030337"/>
            <a:ext cx="2920455" cy="307777"/>
          </a:xfrm>
          <a:prstGeom prst="rect">
            <a:avLst/>
          </a:prstGeom>
        </p:spPr>
        <p:txBody>
          <a:bodyPr wrap="square" lIns="0" tIns="0" rIns="0" bIns="0" rtlCol="0" anchor="t">
            <a:spAutoFit/>
          </a:bodyPr>
          <a:lstStyle/>
          <a:p>
            <a:pPr marL="0" lvl="0" indent="0" algn="l">
              <a:lnSpc>
                <a:spcPts val="2400"/>
              </a:lnSpc>
              <a:spcBef>
                <a:spcPct val="0"/>
              </a:spcBef>
            </a:pPr>
            <a:r>
              <a:rPr lang="cs-CZ" sz="2000" dirty="0">
                <a:solidFill>
                  <a:srgbClr val="FFFFFF"/>
                </a:solidFill>
                <a:latin typeface="Arial" panose="020B0604020202020204" pitchFamily="34" charset="0"/>
                <a:ea typeface="Open Sans"/>
                <a:cs typeface="Arial" panose="020B0604020202020204" pitchFamily="34" charset="0"/>
                <a:sym typeface="Open Sans"/>
              </a:rPr>
              <a:t>Zdroj: WWF, 2020</a:t>
            </a:r>
          </a:p>
        </p:txBody>
      </p:sp>
      <p:pic>
        <p:nvPicPr>
          <p:cNvPr id="7" name="Picture 6">
            <a:extLst>
              <a:ext uri="{FF2B5EF4-FFF2-40B4-BE49-F238E27FC236}">
                <a16:creationId xmlns:a16="http://schemas.microsoft.com/office/drawing/2014/main" id="{44E725B3-41E9-9FEB-9980-5E1A2A8FEC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6962" y="801308"/>
            <a:ext cx="9163384" cy="876561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5A78AA4D8924CBEDB01EC01A3D44D" ma:contentTypeVersion="15" ma:contentTypeDescription="Create a new document." ma:contentTypeScope="" ma:versionID="21876a8addb9bb48057d31b33bdb4867">
  <xsd:schema xmlns:xsd="http://www.w3.org/2001/XMLSchema" xmlns:xs="http://www.w3.org/2001/XMLSchema" xmlns:p="http://schemas.microsoft.com/office/2006/metadata/properties" xmlns:ns2="7ad78975-5a04-40c7-8551-26d20ab1e5dd" xmlns:ns3="76d33fdc-844b-41d8-8ab1-a1cb6ed9e1c8" targetNamespace="http://schemas.microsoft.com/office/2006/metadata/properties" ma:root="true" ma:fieldsID="a022eb21a6392db848da1de21b88fa2f" ns2:_="" ns3:_="">
    <xsd:import namespace="7ad78975-5a04-40c7-8551-26d20ab1e5dd"/>
    <xsd:import namespace="76d33fdc-844b-41d8-8ab1-a1cb6ed9e1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78975-5a04-40c7-8551-26d20ab1e5dd"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b18ec1b-57a9-4d12-a5b8-8b600ff9f5c7"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d33fdc-844b-41d8-8ab1-a1cb6ed9e1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1f6db13-274f-442a-9c5d-1cbf4f9c2719}" ma:internalName="TaxCatchAll" ma:showField="CatchAllData" ma:web="76d33fdc-844b-41d8-8ab1-a1cb6ed9e1c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d33fdc-844b-41d8-8ab1-a1cb6ed9e1c8" xsi:nil="true"/>
    <lcf76f155ced4ddcb4097134ff3c332f xmlns="7ad78975-5a04-40c7-8551-26d20ab1e5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F97D1C-47C0-4D48-AF29-31CC6C6366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d78975-5a04-40c7-8551-26d20ab1e5dd"/>
    <ds:schemaRef ds:uri="76d33fdc-844b-41d8-8ab1-a1cb6ed9e1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2FBC1D-AA23-4984-BAD3-78DCCF5CB0D9}">
  <ds:schemaRefs>
    <ds:schemaRef ds:uri="http://schemas.microsoft.com/sharepoint/v3/contenttype/forms"/>
  </ds:schemaRefs>
</ds:datastoreItem>
</file>

<file path=customXml/itemProps3.xml><?xml version="1.0" encoding="utf-8"?>
<ds:datastoreItem xmlns:ds="http://schemas.openxmlformats.org/officeDocument/2006/customXml" ds:itemID="{9DC93101-3900-415F-9B0D-7B434CB9DCC6}">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73346151-cfce-47b0-b0f3-677f83f35b43"/>
    <ds:schemaRef ds:uri="75281f9a-7bfe-49a7-853f-8430476026d9"/>
    <ds:schemaRef ds:uri="http://www.w3.org/XML/1998/namespace"/>
    <ds:schemaRef ds:uri="76d33fdc-844b-41d8-8ab1-a1cb6ed9e1c8"/>
    <ds:schemaRef ds:uri="7ad78975-5a04-40c7-8551-26d20ab1e5dd"/>
  </ds:schemaRefs>
</ds:datastoreItem>
</file>

<file path=docProps/app.xml><?xml version="1.0" encoding="utf-8"?>
<Properties xmlns="http://schemas.openxmlformats.org/officeDocument/2006/extended-properties" xmlns:vt="http://schemas.openxmlformats.org/officeDocument/2006/docPropsVTypes">
  <TotalTime>597</TotalTime>
  <Words>4864</Words>
  <Application>Microsoft Office PowerPoint</Application>
  <PresentationFormat>Vlastní</PresentationFormat>
  <Paragraphs>864</Paragraphs>
  <Slides>150</Slides>
  <Notes>93</Notes>
  <HiddenSlides>1</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150</vt:i4>
      </vt:variant>
    </vt:vector>
  </HeadingPairs>
  <TitlesOfParts>
    <vt:vector size="160" baseType="lpstr">
      <vt:lpstr>Arial</vt:lpstr>
      <vt:lpstr>Arial,Sans-Serif</vt:lpstr>
      <vt:lpstr>Calibri</vt:lpstr>
      <vt:lpstr>Feature Deck Bold</vt:lpstr>
      <vt:lpstr>Neue Haas Grotesk Text Pro</vt:lpstr>
      <vt:lpstr>Noto Sans Symbols</vt:lpstr>
      <vt:lpstr>Open Sans</vt:lpstr>
      <vt:lpstr>Times New Roman</vt:lpstr>
      <vt:lpstr>Wingdings</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AKTIVITY SPOJENÉ SE SVĚTOVÝM DNEM VÝŽIVY</vt:lpstr>
      <vt:lpstr>BROŽURA S AKTIVITAMI  pro rok  2025</vt:lpstr>
      <vt:lpstr>Prezentace aplikace PowerPoint</vt:lpstr>
      <vt:lpstr>Prezentace aplikace PowerPoint</vt:lpstr>
      <vt:lpstr>Prezentace aplikace PowerPoint</vt:lpstr>
      <vt:lpstr>Prezentace aplikace PowerPoint</vt:lpstr>
      <vt:lpstr>UKÁZKY AKTIVIT SPOJENÝCH SE SVĚTOVÝM DNEM VÝŽIVY (2024)</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Kasia- Teachers' training session</dc:title>
  <dc:creator>Ryslava Edita</dc:creator>
  <cp:lastModifiedBy>Jan Taraba</cp:lastModifiedBy>
  <cp:revision>199</cp:revision>
  <dcterms:created xsi:type="dcterms:W3CDTF">2006-08-16T00:00:00Z</dcterms:created>
  <dcterms:modified xsi:type="dcterms:W3CDTF">2025-10-08T09:08:26Z</dcterms:modified>
  <dc:identifier>DAGmePeJHLk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0x0101005BF5A78AA4D8924CBEDB01EC01A3D44D</vt:lpwstr>
  </property>
  <property fmtid="{D5CDD505-2E9C-101B-9397-08002B2CF9AE}" pid="3" name="MediaServiceImageTags">
    <vt:lpwstr/>
  </property>
  <property fmtid="{D5CDD505-2E9C-101B-9397-08002B2CF9AE}" pid="4" name="Order">
    <vt:lpwstr>1946200.00000000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